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36"/>
  </p:notesMasterIdLst>
  <p:sldIdLst>
    <p:sldId id="557" r:id="rId2"/>
    <p:sldId id="544" r:id="rId3"/>
    <p:sldId id="394" r:id="rId4"/>
    <p:sldId id="389" r:id="rId5"/>
    <p:sldId id="272" r:id="rId6"/>
    <p:sldId id="396" r:id="rId7"/>
    <p:sldId id="552" r:id="rId8"/>
    <p:sldId id="516" r:id="rId9"/>
    <p:sldId id="434" r:id="rId10"/>
    <p:sldId id="397" r:id="rId11"/>
    <p:sldId id="399" r:id="rId12"/>
    <p:sldId id="478" r:id="rId13"/>
    <p:sldId id="371" r:id="rId14"/>
    <p:sldId id="536" r:id="rId15"/>
    <p:sldId id="365" r:id="rId16"/>
    <p:sldId id="366" r:id="rId17"/>
    <p:sldId id="380" r:id="rId18"/>
    <p:sldId id="392" r:id="rId19"/>
    <p:sldId id="554" r:id="rId20"/>
    <p:sldId id="502" r:id="rId21"/>
    <p:sldId id="476" r:id="rId22"/>
    <p:sldId id="523" r:id="rId23"/>
    <p:sldId id="558" r:id="rId24"/>
    <p:sldId id="560" r:id="rId25"/>
    <p:sldId id="575" r:id="rId26"/>
    <p:sldId id="313" r:id="rId27"/>
    <p:sldId id="314" r:id="rId28"/>
    <p:sldId id="315" r:id="rId29"/>
    <p:sldId id="548" r:id="rId30"/>
    <p:sldId id="576" r:id="rId31"/>
    <p:sldId id="563" r:id="rId32"/>
    <p:sldId id="572" r:id="rId33"/>
    <p:sldId id="571" r:id="rId34"/>
    <p:sldId id="52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83C3"/>
    <a:srgbClr val="317ACA"/>
    <a:srgbClr val="FF2CF8"/>
    <a:srgbClr val="82F1F9"/>
    <a:srgbClr val="266998"/>
    <a:srgbClr val="FF00FF"/>
    <a:srgbClr val="9966FF"/>
    <a:srgbClr val="006C75"/>
    <a:srgbClr val="00717B"/>
    <a:srgbClr val="FF99FF"/>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94" autoAdjust="0"/>
    <p:restoredTop sz="83600" autoAdjust="0"/>
  </p:normalViewPr>
  <p:slideViewPr>
    <p:cSldViewPr>
      <p:cViewPr>
        <p:scale>
          <a:sx n="63" d="100"/>
          <a:sy n="63" d="100"/>
        </p:scale>
        <p:origin x="48" y="48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9-17T16:03:24.769"/>
    </inkml:context>
    <inkml:brush xml:id="br0">
      <inkml:brushProperty name="width" value="0.05" units="cm"/>
      <inkml:brushProperty name="height" value="0.05" units="cm"/>
    </inkml:brush>
  </inkml:definitions>
  <inkml:trace contextRef="#ctx0" brushRef="#br0">1 64 5504,'5'-16'2112,"0"7"-1664,18 1-256,-13 4-160,9-1-800,4-2-224,10 2-1056,6-4-416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9-17T16:03:25.640"/>
    </inkml:context>
    <inkml:brush xml:id="br0">
      <inkml:brushProperty name="width" value="0.05" units="cm"/>
      <inkml:brushProperty name="height" value="0.05" units="cm"/>
    </inkml:brush>
  </inkml:definitions>
  <inkml:trace contextRef="#ctx0" brushRef="#br0">23 18 9216,'-17'-18'3424,"12"18"-2656,5 5-384,0-5-256,8 0-416,3 4 32,3-1-288,0 3-64,0-6 320,0 0-992,5-6-384,5 3-1248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9-17T16:07:15.402"/>
    </inkml:context>
    <inkml:brush xml:id="br0">
      <inkml:brushProperty name="width" value="0.05" units="cm"/>
      <inkml:brushProperty name="height" value="0.05" units="cm"/>
    </inkml:brush>
  </inkml:definitions>
  <inkml:trace contextRef="#ctx0" brushRef="#br0">33 22 10752,'-28'-16'4032,"23"11"-3136,5 10-320,0-5-321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ED5283-B290-4C9D-A495-3625915AE055}" type="datetimeFigureOut">
              <a:rPr lang="en-US" smtClean="0"/>
              <a:t>4/22/2019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150A4E-9BF1-4BAD-84B0-B89A8DE868A6}" type="slidenum">
              <a:rPr lang="en-US" smtClean="0"/>
              <a:t>‹#›</a:t>
            </a:fld>
            <a:endParaRPr lang="en-US"/>
          </a:p>
        </p:txBody>
      </p:sp>
    </p:spTree>
    <p:extLst>
      <p:ext uri="{BB962C8B-B14F-4D97-AF65-F5344CB8AC3E}">
        <p14:creationId xmlns:p14="http://schemas.microsoft.com/office/powerpoint/2010/main" val="1244041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150A4E-9BF1-4BAD-84B0-B89A8DE868A6}" type="slidenum">
              <a:rPr lang="en-US" smtClean="0"/>
              <a:t>5</a:t>
            </a:fld>
            <a:endParaRPr lang="en-US"/>
          </a:p>
        </p:txBody>
      </p:sp>
    </p:spTree>
    <p:extLst>
      <p:ext uri="{BB962C8B-B14F-4D97-AF65-F5344CB8AC3E}">
        <p14:creationId xmlns:p14="http://schemas.microsoft.com/office/powerpoint/2010/main" val="2762900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17</a:t>
            </a:fld>
            <a:endParaRPr lang="en-US"/>
          </a:p>
        </p:txBody>
      </p:sp>
    </p:spTree>
    <p:extLst>
      <p:ext uri="{BB962C8B-B14F-4D97-AF65-F5344CB8AC3E}">
        <p14:creationId xmlns:p14="http://schemas.microsoft.com/office/powerpoint/2010/main" val="856721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big high-vis project that was (a) external client through the studio, (b) multi-disciplinary team, (c) primarily managed entirely by staff</a:t>
            </a:r>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18</a:t>
            </a:fld>
            <a:endParaRPr lang="en-US"/>
          </a:p>
        </p:txBody>
      </p:sp>
    </p:spTree>
    <p:extLst>
      <p:ext uri="{BB962C8B-B14F-4D97-AF65-F5344CB8AC3E}">
        <p14:creationId xmlns:p14="http://schemas.microsoft.com/office/powerpoint/2010/main" val="1960206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 highlight those 3 because of the things we learned and as data points</a:t>
            </a:r>
            <a:r>
              <a:rPr lang="en-US" baseline="0" dirty="0"/>
              <a:t> of growth, but the thing is we did a LOT of stuff from a LOT of work for a LOT of people!  It’s a lot bigger a community than people even think about.  It’s easy when you are working on ‘your thing’ to not realize the scope and scale of everything else that’s happening and going on.</a:t>
            </a:r>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20</a:t>
            </a:fld>
            <a:endParaRPr lang="en-US"/>
          </a:p>
        </p:txBody>
      </p:sp>
    </p:spTree>
    <p:extLst>
      <p:ext uri="{BB962C8B-B14F-4D97-AF65-F5344CB8AC3E}">
        <p14:creationId xmlns:p14="http://schemas.microsoft.com/office/powerpoint/2010/main" val="73346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150A4E-9BF1-4BAD-84B0-B89A8DE868A6}" type="slidenum">
              <a:rPr lang="en-US" smtClean="0"/>
              <a:t>22</a:t>
            </a:fld>
            <a:endParaRPr lang="en-US"/>
          </a:p>
        </p:txBody>
      </p:sp>
    </p:spTree>
    <p:extLst>
      <p:ext uri="{BB962C8B-B14F-4D97-AF65-F5344CB8AC3E}">
        <p14:creationId xmlns:p14="http://schemas.microsoft.com/office/powerpoint/2010/main" val="26809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150A4E-9BF1-4BAD-84B0-B89A8DE868A6}" type="slidenum">
              <a:rPr lang="en-US" smtClean="0"/>
              <a:t>23</a:t>
            </a:fld>
            <a:endParaRPr lang="en-US"/>
          </a:p>
        </p:txBody>
      </p:sp>
    </p:spTree>
    <p:extLst>
      <p:ext uri="{BB962C8B-B14F-4D97-AF65-F5344CB8AC3E}">
        <p14:creationId xmlns:p14="http://schemas.microsoft.com/office/powerpoint/2010/main" val="1872170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WE IN YOUR STATE?  Data map from Entertainment Software Association</a:t>
            </a:r>
          </a:p>
        </p:txBody>
      </p:sp>
      <p:sp>
        <p:nvSpPr>
          <p:cNvPr id="4" name="Slide Number Placeholder 3"/>
          <p:cNvSpPr>
            <a:spLocks noGrp="1"/>
          </p:cNvSpPr>
          <p:nvPr>
            <p:ph type="sldNum" sz="quarter" idx="5"/>
          </p:nvPr>
        </p:nvSpPr>
        <p:spPr/>
        <p:txBody>
          <a:bodyPr/>
          <a:lstStyle/>
          <a:p>
            <a:fld id="{22150A4E-9BF1-4BAD-84B0-B89A8DE868A6}" type="slidenum">
              <a:rPr lang="en-US" smtClean="0"/>
              <a:t>24</a:t>
            </a:fld>
            <a:endParaRPr lang="en-US"/>
          </a:p>
        </p:txBody>
      </p:sp>
    </p:spTree>
    <p:extLst>
      <p:ext uri="{BB962C8B-B14F-4D97-AF65-F5344CB8AC3E}">
        <p14:creationId xmlns:p14="http://schemas.microsoft.com/office/powerpoint/2010/main" val="1622581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381000" y="685800"/>
            <a:ext cx="6096000" cy="3429000"/>
          </a:xfrm>
          <a:prstGeom prst="rect">
            <a:avLst/>
          </a:prstGeom>
        </p:spPr>
        <p:txBody>
          <a:bodyPr/>
          <a:lstStyle/>
          <a:p>
            <a:endParaRPr/>
          </a:p>
        </p:txBody>
      </p:sp>
      <p:sp>
        <p:nvSpPr>
          <p:cNvPr id="126" name="Shape 126"/>
          <p:cNvSpPr>
            <a:spLocks noGrp="1"/>
          </p:cNvSpPr>
          <p:nvPr>
            <p:ph type="body" sz="quarter" idx="1"/>
          </p:nvPr>
        </p:nvSpPr>
        <p:spPr>
          <a:prstGeom prst="rect">
            <a:avLst/>
          </a:prstGeom>
        </p:spPr>
        <p:txBody>
          <a:bodyPr/>
          <a:lstStyle>
            <a:lvl1pPr>
              <a:defRPr sz="1200">
                <a:latin typeface="+mn-lt"/>
                <a:ea typeface="+mn-ea"/>
                <a:cs typeface="+mn-cs"/>
                <a:sym typeface="Calibri"/>
              </a:defRPr>
            </a:lvl1pPr>
          </a:lstStyle>
          <a:p>
            <a:endParaRPr dirty="0"/>
          </a:p>
        </p:txBody>
      </p:sp>
    </p:spTree>
    <p:extLst>
      <p:ext uri="{BB962C8B-B14F-4D97-AF65-F5344CB8AC3E}">
        <p14:creationId xmlns:p14="http://schemas.microsoft.com/office/powerpoint/2010/main" val="881345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381000" y="685800"/>
            <a:ext cx="6096000" cy="3429000"/>
          </a:xfrm>
          <a:prstGeom prst="rect">
            <a:avLst/>
          </a:prstGeom>
        </p:spPr>
        <p:txBody>
          <a:bodyPr/>
          <a:lstStyle/>
          <a:p>
            <a:endParaRPr/>
          </a:p>
        </p:txBody>
      </p:sp>
      <p:sp>
        <p:nvSpPr>
          <p:cNvPr id="126" name="Shape 126"/>
          <p:cNvSpPr>
            <a:spLocks noGrp="1"/>
          </p:cNvSpPr>
          <p:nvPr>
            <p:ph type="body" sz="quarter" idx="1"/>
          </p:nvPr>
        </p:nvSpPr>
        <p:spPr>
          <a:prstGeom prst="rect">
            <a:avLst/>
          </a:prstGeom>
        </p:spPr>
        <p:txBody>
          <a:bodyPr/>
          <a:lstStyle>
            <a:lvl1pPr>
              <a:defRPr sz="1200">
                <a:latin typeface="+mn-lt"/>
                <a:ea typeface="+mn-ea"/>
                <a:cs typeface="+mn-cs"/>
                <a:sym typeface="Calibri"/>
              </a:defRPr>
            </a:lvl1pPr>
          </a:lstStyle>
          <a:p>
            <a:endParaRPr dirty="0"/>
          </a:p>
        </p:txBody>
      </p:sp>
    </p:spTree>
    <p:extLst>
      <p:ext uri="{BB962C8B-B14F-4D97-AF65-F5344CB8AC3E}">
        <p14:creationId xmlns:p14="http://schemas.microsoft.com/office/powerpoint/2010/main" val="3188121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381000" y="685800"/>
            <a:ext cx="6096000" cy="3429000"/>
          </a:xfrm>
          <a:prstGeom prst="rect">
            <a:avLst/>
          </a:prstGeom>
        </p:spPr>
        <p:txBody>
          <a:bodyPr/>
          <a:lstStyle/>
          <a:p>
            <a:endParaRPr/>
          </a:p>
        </p:txBody>
      </p:sp>
      <p:sp>
        <p:nvSpPr>
          <p:cNvPr id="126" name="Shape 126"/>
          <p:cNvSpPr>
            <a:spLocks noGrp="1"/>
          </p:cNvSpPr>
          <p:nvPr>
            <p:ph type="body" sz="quarter" idx="1"/>
          </p:nvPr>
        </p:nvSpPr>
        <p:spPr>
          <a:prstGeom prst="rect">
            <a:avLst/>
          </a:prstGeom>
        </p:spPr>
        <p:txBody>
          <a:bodyPr/>
          <a:lstStyle>
            <a:lvl1pPr>
              <a:defRPr sz="1200">
                <a:latin typeface="+mn-lt"/>
                <a:ea typeface="+mn-ea"/>
                <a:cs typeface="+mn-cs"/>
                <a:sym typeface="Calibri"/>
              </a:defRPr>
            </a:lvl1pPr>
          </a:lstStyle>
          <a:p>
            <a:endParaRPr dirty="0"/>
          </a:p>
        </p:txBody>
      </p:sp>
    </p:spTree>
    <p:extLst>
      <p:ext uri="{BB962C8B-B14F-4D97-AF65-F5344CB8AC3E}">
        <p14:creationId xmlns:p14="http://schemas.microsoft.com/office/powerpoint/2010/main" val="2579490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150A4E-9BF1-4BAD-84B0-B89A8DE868A6}" type="slidenum">
              <a:rPr lang="en-US" smtClean="0"/>
              <a:t>32</a:t>
            </a:fld>
            <a:endParaRPr lang="en-US"/>
          </a:p>
        </p:txBody>
      </p:sp>
    </p:spTree>
    <p:extLst>
      <p:ext uri="{BB962C8B-B14F-4D97-AF65-F5344CB8AC3E}">
        <p14:creationId xmlns:p14="http://schemas.microsoft.com/office/powerpoint/2010/main" val="1895096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quote is from Ian </a:t>
            </a:r>
            <a:r>
              <a:rPr lang="en-US" dirty="0" err="1"/>
              <a:t>Horswill</a:t>
            </a:r>
            <a:r>
              <a:rPr lang="en-US" dirty="0"/>
              <a:t>, who said it, I think the first time? sitting on the floor of Microsoft Research at the MSR Faculty Summit a number of years ago.  It has been rolling around in the back of my brain ever since – and it was the fundamental thing upon which MAGIC was founded, that somehow</a:t>
            </a:r>
            <a:r>
              <a:rPr lang="en-US" baseline="0" dirty="0"/>
              <a:t> design research, making prototypes to test ideas, learning by making new things and new experiences, needed to be recognized and valued.  At RIT we’ve sometimes used the rhetoric of STEM and Research to de-value those activities in weird ways.  </a:t>
            </a:r>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6</a:t>
            </a:fld>
            <a:endParaRPr lang="en-US"/>
          </a:p>
        </p:txBody>
      </p:sp>
    </p:spTree>
    <p:extLst>
      <p:ext uri="{BB962C8B-B14F-4D97-AF65-F5344CB8AC3E}">
        <p14:creationId xmlns:p14="http://schemas.microsoft.com/office/powerpoint/2010/main" val="24539554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150A4E-9BF1-4BAD-84B0-B89A8DE868A6}" type="slidenum">
              <a:rPr lang="en-US" smtClean="0"/>
              <a:t>34</a:t>
            </a:fld>
            <a:endParaRPr lang="en-US"/>
          </a:p>
        </p:txBody>
      </p:sp>
    </p:spTree>
    <p:extLst>
      <p:ext uri="{BB962C8B-B14F-4D97-AF65-F5344CB8AC3E}">
        <p14:creationId xmlns:p14="http://schemas.microsoft.com/office/powerpoint/2010/main" val="2211705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2150A4E-9BF1-4BAD-84B0-B89A8DE868A6}" type="slidenum">
              <a:rPr lang="en-US" smtClean="0"/>
              <a:t>9</a:t>
            </a:fld>
            <a:endParaRPr lang="en-US"/>
          </a:p>
        </p:txBody>
      </p:sp>
    </p:spTree>
    <p:extLst>
      <p:ext uri="{BB962C8B-B14F-4D97-AF65-F5344CB8AC3E}">
        <p14:creationId xmlns:p14="http://schemas.microsoft.com/office/powerpoint/2010/main" val="3657490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architectural rendering of the lobby of the new MAGIC</a:t>
            </a:r>
            <a:r>
              <a:rPr lang="en-US" baseline="0" dirty="0"/>
              <a:t> Spell Studios building.  It will display our tagline ‘We Learn By Making Things’ which is based in part off of Ian’s statement, and reflection that this is a core value of RIT (whether it remembers it all the time or not ;) )</a:t>
            </a:r>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10</a:t>
            </a:fld>
            <a:endParaRPr lang="en-US"/>
          </a:p>
        </p:txBody>
      </p:sp>
    </p:spTree>
    <p:extLst>
      <p:ext uri="{BB962C8B-B14F-4D97-AF65-F5344CB8AC3E}">
        <p14:creationId xmlns:p14="http://schemas.microsoft.com/office/powerpoint/2010/main" val="3343349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Right from Bill’s ‘idea lab’ paper was the idea of an entrepreneurial effort inside the center to help publish and commercialize the things we make.  We wanted to call it ‘MAGIC Studios’ at first but we were very afraid we’d get in trouble with The Mouse.  </a:t>
            </a:r>
          </a:p>
        </p:txBody>
      </p:sp>
      <p:sp>
        <p:nvSpPr>
          <p:cNvPr id="4" name="Slide Number Placeholder 3"/>
          <p:cNvSpPr>
            <a:spLocks noGrp="1"/>
          </p:cNvSpPr>
          <p:nvPr>
            <p:ph type="sldNum" sz="quarter" idx="10"/>
          </p:nvPr>
        </p:nvSpPr>
        <p:spPr/>
        <p:txBody>
          <a:bodyPr/>
          <a:lstStyle/>
          <a:p>
            <a:fld id="{22150A4E-9BF1-4BAD-84B0-B89A8DE868A6}" type="slidenum">
              <a:rPr lang="en-US" smtClean="0"/>
              <a:t>11</a:t>
            </a:fld>
            <a:endParaRPr lang="en-US"/>
          </a:p>
        </p:txBody>
      </p:sp>
    </p:spTree>
    <p:extLst>
      <p:ext uri="{BB962C8B-B14F-4D97-AF65-F5344CB8AC3E}">
        <p14:creationId xmlns:p14="http://schemas.microsoft.com/office/powerpoint/2010/main" val="1647919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take a little</a:t>
            </a:r>
            <a:r>
              <a:rPr lang="en-US" baseline="0" dirty="0"/>
              <a:t> look at where we are today, in our current home, what we’ve built, where we are going.</a:t>
            </a:r>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12</a:t>
            </a:fld>
            <a:endParaRPr lang="en-US"/>
          </a:p>
        </p:txBody>
      </p:sp>
    </p:spTree>
    <p:extLst>
      <p:ext uri="{BB962C8B-B14F-4D97-AF65-F5344CB8AC3E}">
        <p14:creationId xmlns:p14="http://schemas.microsoft.com/office/powerpoint/2010/main" val="260891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 is for Messy.</a:t>
            </a:r>
          </a:p>
        </p:txBody>
      </p:sp>
      <p:sp>
        <p:nvSpPr>
          <p:cNvPr id="4" name="Slide Number Placeholder 3"/>
          <p:cNvSpPr>
            <a:spLocks noGrp="1"/>
          </p:cNvSpPr>
          <p:nvPr>
            <p:ph type="sldNum" sz="quarter" idx="10"/>
          </p:nvPr>
        </p:nvSpPr>
        <p:spPr/>
        <p:txBody>
          <a:bodyPr/>
          <a:lstStyle/>
          <a:p>
            <a:fld id="{22150A4E-9BF1-4BAD-84B0-B89A8DE868A6}" type="slidenum">
              <a:rPr lang="en-US" smtClean="0"/>
              <a:t>13</a:t>
            </a:fld>
            <a:endParaRPr lang="en-US"/>
          </a:p>
        </p:txBody>
      </p:sp>
    </p:spTree>
    <p:extLst>
      <p:ext uri="{BB962C8B-B14F-4D97-AF65-F5344CB8AC3E}">
        <p14:creationId xmlns:p14="http://schemas.microsoft.com/office/powerpoint/2010/main" val="3121899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15</a:t>
            </a:fld>
            <a:endParaRPr lang="en-US"/>
          </a:p>
        </p:txBody>
      </p:sp>
    </p:spTree>
    <p:extLst>
      <p:ext uri="{BB962C8B-B14F-4D97-AF65-F5344CB8AC3E}">
        <p14:creationId xmlns:p14="http://schemas.microsoft.com/office/powerpoint/2010/main" val="475934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16</a:t>
            </a:fld>
            <a:endParaRPr lang="en-US"/>
          </a:p>
        </p:txBody>
      </p:sp>
    </p:spTree>
    <p:extLst>
      <p:ext uri="{BB962C8B-B14F-4D97-AF65-F5344CB8AC3E}">
        <p14:creationId xmlns:p14="http://schemas.microsoft.com/office/powerpoint/2010/main" val="3983657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03405"/>
            <a:ext cx="9448800" cy="1825096"/>
          </a:xfrm>
          <a:prstGeom prst="rect">
            <a:avLst/>
          </a:prstGeo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a:prstGeom prst="rect">
            <a:avLst/>
          </a:prstGeom>
        </p:spPr>
        <p:txBody>
          <a:bodyPr/>
          <a:lstStyle/>
          <a:p>
            <a:fld id="{8D09C3F4-52B8-4334-B4BD-1798F76EF53A}" type="datetimeFigureOut">
              <a:rPr lang="en-US" smtClean="0"/>
              <a:pPr/>
              <a:t>4/22/2019</a:t>
            </a:fld>
            <a:endParaRPr lang="en-US"/>
          </a:p>
        </p:txBody>
      </p:sp>
      <p:sp>
        <p:nvSpPr>
          <p:cNvPr id="5" name="Footer Placeholder 4"/>
          <p:cNvSpPr>
            <a:spLocks noGrp="1"/>
          </p:cNvSpPr>
          <p:nvPr>
            <p:ph type="ftr" sz="quarter" idx="11"/>
          </p:nvPr>
        </p:nvSpPr>
        <p:spPr>
          <a:xfrm>
            <a:off x="1371600" y="4323845"/>
            <a:ext cx="640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3371406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a:prstGeom prst="rect">
            <a:avLst/>
          </a:prstGeo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a:prstGeom prst="rect">
            <a:avLst/>
          </a:prstGeo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4/22/2019</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309966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753532"/>
            <a:ext cx="10820400" cy="2802467"/>
          </a:xfrm>
          <a:prstGeom prst="rect">
            <a:avLst/>
          </a:prstGeo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a:prstGeom prst="rect">
            <a:avLst/>
          </a:prstGeo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a:prstGeom prst="rect">
            <a:avLst/>
          </a:prstGeom>
        </p:spPr>
        <p:txBody>
          <a:bodyPr/>
          <a:lstStyle>
            <a:lvl1pPr algn="r">
              <a:defRPr/>
            </a:lvl1pPr>
          </a:lstStyle>
          <a:p>
            <a:fld id="{8D09C3F4-52B8-4334-B4BD-1798F76EF53A}" type="datetimeFigureOut">
              <a:rPr lang="en-US" smtClean="0"/>
              <a:pPr/>
              <a:t>4/22/2019</a:t>
            </a:fld>
            <a:endParaRPr lang="en-US" dirty="0"/>
          </a:p>
        </p:txBody>
      </p:sp>
      <p:sp>
        <p:nvSpPr>
          <p:cNvPr id="6" name="Footer Placeholder 5"/>
          <p:cNvSpPr>
            <a:spLocks noGrp="1"/>
          </p:cNvSpPr>
          <p:nvPr>
            <p:ph type="ftr" sz="quarter" idx="11"/>
          </p:nvPr>
        </p:nvSpPr>
        <p:spPr>
          <a:xfrm>
            <a:off x="685800" y="379941"/>
            <a:ext cx="6991492"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2297470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24467" y="753533"/>
            <a:ext cx="10151533" cy="2604495"/>
          </a:xfrm>
          <a:prstGeom prst="rect">
            <a:avLst/>
          </a:prstGeo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a:prstGeom prst="rect">
            <a:avLst/>
          </a:prstGeo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a:prstGeom prst="rect">
            <a:avLst/>
          </a:prstGeo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a:prstGeom prst="rect">
            <a:avLst/>
          </a:prstGeom>
        </p:spPr>
        <p:txBody>
          <a:bodyPr/>
          <a:lstStyle>
            <a:lvl1pPr algn="r">
              <a:defRPr/>
            </a:lvl1pPr>
          </a:lstStyle>
          <a:p>
            <a:fld id="{8D09C3F4-52B8-4334-B4BD-1798F76EF53A}" type="datetimeFigureOut">
              <a:rPr lang="en-US" smtClean="0"/>
              <a:pPr/>
              <a:t>4/22/2019</a:t>
            </a:fld>
            <a:endParaRPr lang="en-US" dirty="0"/>
          </a:p>
        </p:txBody>
      </p:sp>
      <p:sp>
        <p:nvSpPr>
          <p:cNvPr id="6" name="Footer Placeholder 5"/>
          <p:cNvSpPr>
            <a:spLocks noGrp="1"/>
          </p:cNvSpPr>
          <p:nvPr>
            <p:ph type="ftr" sz="quarter" idx="11"/>
          </p:nvPr>
        </p:nvSpPr>
        <p:spPr>
          <a:xfrm>
            <a:off x="685800" y="379941"/>
            <a:ext cx="6991492"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a:prstGeom prst="rect">
            <a:avLst/>
          </a:prstGeom>
        </p:spPr>
        <p:txBody>
          <a:bodyPr/>
          <a:lstStyle/>
          <a:p>
            <a:fld id="{88B8F225-409F-4EC5-AFE7-6700A3118371}" type="slidenum">
              <a:rPr lang="en-US" smtClean="0"/>
              <a:pPr/>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86228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024495" y="1124701"/>
            <a:ext cx="10146186" cy="2511835"/>
          </a:xfrm>
          <a:prstGeom prst="rect">
            <a:avLst/>
          </a:prstGeo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a:prstGeom prst="rect">
            <a:avLst/>
          </a:prstGeo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a:prstGeom prst="rect">
            <a:avLst/>
          </a:prstGeom>
        </p:spPr>
        <p:txBody>
          <a:bodyPr/>
          <a:lstStyle>
            <a:lvl1pPr algn="r">
              <a:defRPr/>
            </a:lvl1pPr>
          </a:lstStyle>
          <a:p>
            <a:fld id="{8D09C3F4-52B8-4334-B4BD-1798F76EF53A}" type="datetimeFigureOut">
              <a:rPr lang="en-US" smtClean="0"/>
              <a:pPr/>
              <a:t>4/22/2019</a:t>
            </a:fld>
            <a:endParaRPr lang="en-US" dirty="0"/>
          </a:p>
        </p:txBody>
      </p:sp>
      <p:sp>
        <p:nvSpPr>
          <p:cNvPr id="6" name="Footer Placeholder 5"/>
          <p:cNvSpPr>
            <a:spLocks noGrp="1"/>
          </p:cNvSpPr>
          <p:nvPr>
            <p:ph type="ftr" sz="quarter" idx="11"/>
          </p:nvPr>
        </p:nvSpPr>
        <p:spPr>
          <a:xfrm>
            <a:off x="685800" y="378883"/>
            <a:ext cx="6991492"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3005153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a:prstGeom prst="rect">
            <a:avLst/>
          </a:prstGeo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4/22/2019</a:t>
            </a:fld>
            <a:endParaRPr lang="en-US" dirty="0"/>
          </a:p>
        </p:txBody>
      </p:sp>
      <p:sp>
        <p:nvSpPr>
          <p:cNvPr id="4" name="Footer Placeholder 3"/>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75131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a:prstGeom prst="rect">
            <a:avLst/>
          </a:prstGeo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4/22/2019</a:t>
            </a:fld>
            <a:endParaRPr lang="en-US" dirty="0"/>
          </a:p>
        </p:txBody>
      </p:sp>
      <p:sp>
        <p:nvSpPr>
          <p:cNvPr id="4" name="Footer Placeholder 3"/>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1234616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1293028"/>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4/22/2019</a:t>
            </a:fld>
            <a:endParaRPr lang="en-US" dirty="0"/>
          </a:p>
        </p:txBody>
      </p:sp>
      <p:sp>
        <p:nvSpPr>
          <p:cNvPr id="5" name="Footer Placeholder 4"/>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4289844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48800" y="745066"/>
            <a:ext cx="2057400" cy="3903133"/>
          </a:xfrm>
          <a:prstGeom prst="rect">
            <a:avLst/>
          </a:prstGeo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a:prstGeom prst="rect">
            <a:avLst/>
          </a:prstGeom>
        </p:spPr>
        <p:txBody>
          <a:bodyPr/>
          <a:lstStyle>
            <a:lvl1pPr algn="r">
              <a:defRPr/>
            </a:lvl1pPr>
          </a:lstStyle>
          <a:p>
            <a:fld id="{8D09C3F4-52B8-4334-B4BD-1798F76EF53A}" type="datetimeFigureOut">
              <a:rPr lang="en-US" smtClean="0"/>
              <a:pPr/>
              <a:t>4/22/2019</a:t>
            </a:fld>
            <a:endParaRPr lang="en-US"/>
          </a:p>
        </p:txBody>
      </p:sp>
      <p:sp>
        <p:nvSpPr>
          <p:cNvPr id="5" name="Footer Placeholder 4"/>
          <p:cNvSpPr>
            <a:spLocks noGrp="1"/>
          </p:cNvSpPr>
          <p:nvPr>
            <p:ph type="ftr" sz="quarter" idx="11"/>
          </p:nvPr>
        </p:nvSpPr>
        <p:spPr>
          <a:xfrm>
            <a:off x="685800" y="381000"/>
            <a:ext cx="6991492"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12827889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711200" y="889000"/>
            <a:ext cx="10769600" cy="1041400"/>
          </a:xfrm>
          <a:prstGeom prst="rect">
            <a:avLst/>
          </a:prstGeom>
        </p:spPr>
        <p:txBody>
          <a:bodyPr/>
          <a:lstStyle/>
          <a:p>
            <a:endParaRPr lang="en-US" dirty="0"/>
          </a:p>
        </p:txBody>
      </p:sp>
      <p:sp>
        <p:nvSpPr>
          <p:cNvPr id="9" name="Content Placeholder 2"/>
          <p:cNvSpPr>
            <a:spLocks noGrp="1"/>
          </p:cNvSpPr>
          <p:nvPr>
            <p:ph sz="quarter" idx="10"/>
          </p:nvPr>
        </p:nvSpPr>
        <p:spPr>
          <a:xfrm>
            <a:off x="711200" y="2006600"/>
            <a:ext cx="10769600" cy="36576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02906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1293028"/>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85800" y="2194560"/>
            <a:ext cx="10820400" cy="40241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
        <p:nvSpPr>
          <p:cNvPr id="8" name="Content Placeholder 7">
            <a:extLst>
              <a:ext uri="{FF2B5EF4-FFF2-40B4-BE49-F238E27FC236}">
                <a16:creationId xmlns:a16="http://schemas.microsoft.com/office/drawing/2014/main" id="{D357899E-65A6-429F-95D4-6357C9626E24}"/>
              </a:ext>
            </a:extLst>
          </p:cNvPr>
          <p:cNvSpPr>
            <a:spLocks noGrp="1"/>
          </p:cNvSpPr>
          <p:nvPr>
            <p:ph sz="quarter" idx="13"/>
          </p:nvPr>
        </p:nvSpPr>
        <p:spPr>
          <a:xfrm>
            <a:off x="10210800" y="6356350"/>
            <a:ext cx="914400" cy="914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0935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1293028"/>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85800" y="2194560"/>
            <a:ext cx="10820400" cy="40241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4/22/2019</a:t>
            </a:fld>
            <a:endParaRPr lang="en-US" dirty="0"/>
          </a:p>
        </p:txBody>
      </p:sp>
      <p:sp>
        <p:nvSpPr>
          <p:cNvPr id="5" name="Footer Placeholder 4"/>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3154636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753533"/>
            <a:ext cx="10820399" cy="2801935"/>
          </a:xfrm>
          <a:prstGeom prst="rect">
            <a:avLst/>
          </a:prstGeo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a:prstGeom prst="rect">
            <a:avLst/>
          </a:prstGeo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a:prstGeom prst="rect">
            <a:avLst/>
          </a:prstGeom>
        </p:spPr>
        <p:txBody>
          <a:bodyPr/>
          <a:lstStyle>
            <a:lvl1pPr algn="r">
              <a:defRPr/>
            </a:lvl1pPr>
          </a:lstStyle>
          <a:p>
            <a:fld id="{8D09C3F4-52B8-4334-B4BD-1798F76EF53A}" type="datetimeFigureOut">
              <a:rPr lang="en-US" smtClean="0"/>
              <a:pPr/>
              <a:t>4/22/2019</a:t>
            </a:fld>
            <a:endParaRPr lang="en-US"/>
          </a:p>
        </p:txBody>
      </p:sp>
      <p:sp>
        <p:nvSpPr>
          <p:cNvPr id="5" name="Footer Placeholder 4"/>
          <p:cNvSpPr>
            <a:spLocks noGrp="1"/>
          </p:cNvSpPr>
          <p:nvPr>
            <p:ph type="ftr" sz="quarter" idx="11"/>
          </p:nvPr>
        </p:nvSpPr>
        <p:spPr>
          <a:xfrm>
            <a:off x="685800" y="381001"/>
            <a:ext cx="6991492" cy="36406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2828570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1293028"/>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4/22/2019</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3287548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a:prstGeom prst="rect">
            <a:avLst/>
          </a:prstGeo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a:prstGeom prst="rect">
            <a:avLst/>
          </a:prstGeo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4/22/2019</a:t>
            </a:fld>
            <a:endParaRPr lang="en-US" dirty="0"/>
          </a:p>
        </p:txBody>
      </p:sp>
      <p:sp>
        <p:nvSpPr>
          <p:cNvPr id="8" name="Footer Placeholder 7"/>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2060901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1293028"/>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595360" y="6356350"/>
            <a:ext cx="2910840" cy="365125"/>
          </a:xfrm>
          <a:prstGeom prst="rect">
            <a:avLst/>
          </a:prstGeom>
        </p:spPr>
        <p:txBody>
          <a:bodyPr/>
          <a:lstStyle/>
          <a:p>
            <a:fld id="{8D09C3F4-52B8-4334-B4BD-1798F76EF53A}" type="datetimeFigureOut">
              <a:rPr lang="en-US" smtClean="0"/>
              <a:pPr/>
              <a:t>4/22/2019</a:t>
            </a:fld>
            <a:endParaRPr lang="en-US"/>
          </a:p>
        </p:txBody>
      </p:sp>
      <p:sp>
        <p:nvSpPr>
          <p:cNvPr id="4" name="Footer Placeholder 3"/>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2023863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4/22/2019</a:t>
            </a:fld>
            <a:endParaRPr lang="en-US" dirty="0"/>
          </a:p>
        </p:txBody>
      </p:sp>
      <p:sp>
        <p:nvSpPr>
          <p:cNvPr id="3" name="Footer Placeholder 2"/>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4187814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a:prstGeom prst="rect">
            <a:avLst/>
          </a:prstGeo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a:prstGeom prst="rect">
            <a:avLst/>
          </a:prstGeo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4/22/2019</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700370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a:prstGeom prst="rect">
            <a:avLst/>
          </a:prstGeo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4/22/2019</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1683625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1371600" y="6172200"/>
            <a:ext cx="6629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r>
              <a:rPr lang="en-US" sz="1200" baseline="0" dirty="0">
                <a:solidFill>
                  <a:schemeClr val="tx2">
                    <a:lumMod val="90000"/>
                  </a:schemeClr>
                </a:solidFill>
                <a:latin typeface="Calibri" panose="020F0502020204030204" pitchFamily="34" charset="0"/>
              </a:rPr>
              <a:t>ANDREW PHELPS, PROFESSOR OF ART &amp; DESIGN</a:t>
            </a:r>
          </a:p>
          <a:p>
            <a:pPr algn="l"/>
            <a:r>
              <a:rPr lang="en-US" sz="1200" baseline="0" dirty="0">
                <a:solidFill>
                  <a:schemeClr val="tx2">
                    <a:lumMod val="90000"/>
                  </a:schemeClr>
                </a:solidFill>
                <a:latin typeface="Calibri" panose="020F0502020204030204" pitchFamily="34" charset="0"/>
              </a:rPr>
              <a:t>ROCHESTER INSTITUTE OF TECHNOLOGY</a:t>
            </a:r>
          </a:p>
          <a:p>
            <a:pPr algn="l"/>
            <a:r>
              <a:rPr lang="en-US" sz="1200" baseline="0" dirty="0">
                <a:solidFill>
                  <a:schemeClr val="tx2">
                    <a:lumMod val="90000"/>
                  </a:schemeClr>
                </a:solidFill>
                <a:latin typeface="Calibri" panose="020F0502020204030204" pitchFamily="34" charset="0"/>
              </a:rPr>
              <a:t>ANDYWORLD.IO | @RITIGM1 </a:t>
            </a:r>
            <a:endParaRPr lang="en-US" sz="1200" dirty="0">
              <a:solidFill>
                <a:schemeClr val="tx2">
                  <a:lumMod val="90000"/>
                </a:schemeClr>
              </a:solidFill>
              <a:latin typeface="Calibri" panose="020F0502020204030204" pitchFamily="34" charset="0"/>
            </a:endParaRPr>
          </a:p>
        </p:txBody>
      </p:sp>
      <p:pic>
        <p:nvPicPr>
          <p:cNvPr id="10" name="Picture 9"/>
          <p:cNvPicPr>
            <a:picLocks noChangeAspect="1"/>
          </p:cNvPicPr>
          <p:nvPr userDrawn="1"/>
        </p:nvPicPr>
        <p:blipFill>
          <a:blip r:embed="rId21" cstate="email">
            <a:extLst>
              <a:ext uri="{28A0092B-C50C-407E-A947-70E740481C1C}">
                <a14:useLocalDpi xmlns:a14="http://schemas.microsoft.com/office/drawing/2010/main" val="0"/>
              </a:ext>
            </a:extLst>
          </a:blip>
          <a:stretch>
            <a:fillRect/>
          </a:stretch>
        </p:blipFill>
        <p:spPr>
          <a:xfrm>
            <a:off x="10251407" y="6096000"/>
            <a:ext cx="1864394" cy="695550"/>
          </a:xfrm>
          <a:prstGeom prst="rect">
            <a:avLst/>
          </a:prstGeom>
        </p:spPr>
      </p:pic>
      <p:pic>
        <p:nvPicPr>
          <p:cNvPr id="3" name="Picture 2">
            <a:extLst>
              <a:ext uri="{FF2B5EF4-FFF2-40B4-BE49-F238E27FC236}">
                <a16:creationId xmlns:a16="http://schemas.microsoft.com/office/drawing/2014/main" id="{8546A19B-1B38-4550-810C-3C51B44FB7DC}"/>
              </a:ext>
            </a:extLst>
          </p:cNvPr>
          <p:cNvPicPr>
            <a:picLocks noChangeAspect="1"/>
          </p:cNvPicPr>
          <p:nvPr userDrawn="1"/>
        </p:nvPicPr>
        <p:blipFill>
          <a:blip r:embed="rId22" cstate="email">
            <a:extLst>
              <a:ext uri="{28A0092B-C50C-407E-A947-70E740481C1C}">
                <a14:useLocalDpi xmlns:a14="http://schemas.microsoft.com/office/drawing/2010/main" val="0"/>
              </a:ext>
            </a:extLst>
          </a:blip>
          <a:stretch>
            <a:fillRect/>
          </a:stretch>
        </p:blipFill>
        <p:spPr>
          <a:xfrm>
            <a:off x="152400" y="6172200"/>
            <a:ext cx="1066800" cy="555131"/>
          </a:xfrm>
          <a:prstGeom prst="rect">
            <a:avLst/>
          </a:prstGeom>
        </p:spPr>
      </p:pic>
      <p:pic>
        <p:nvPicPr>
          <p:cNvPr id="5" name="Picture 4">
            <a:extLst>
              <a:ext uri="{FF2B5EF4-FFF2-40B4-BE49-F238E27FC236}">
                <a16:creationId xmlns:a16="http://schemas.microsoft.com/office/drawing/2014/main" id="{3A676D98-126E-4236-8D46-CA16B3B7F496}"/>
              </a:ext>
            </a:extLst>
          </p:cNvPr>
          <p:cNvPicPr>
            <a:picLocks noChangeAspect="1"/>
          </p:cNvPicPr>
          <p:nvPr userDrawn="1"/>
        </p:nvPicPr>
        <p:blipFill rotWithShape="1">
          <a:blip r:embed="rId23" cstate="email">
            <a:extLst>
              <a:ext uri="{28A0092B-C50C-407E-A947-70E740481C1C}">
                <a14:useLocalDpi xmlns:a14="http://schemas.microsoft.com/office/drawing/2010/main" val="0"/>
              </a:ext>
            </a:extLst>
          </a:blip>
          <a:srcRect/>
          <a:stretch/>
        </p:blipFill>
        <p:spPr>
          <a:xfrm>
            <a:off x="9571118" y="6172200"/>
            <a:ext cx="532926" cy="555131"/>
          </a:xfrm>
          <a:prstGeom prst="rect">
            <a:avLst/>
          </a:prstGeom>
          <a:ln w="12700">
            <a:solidFill>
              <a:schemeClr val="tx1"/>
            </a:solidFill>
          </a:ln>
        </p:spPr>
      </p:pic>
      <p:pic>
        <p:nvPicPr>
          <p:cNvPr id="6" name="Picture 5">
            <a:extLst>
              <a:ext uri="{FF2B5EF4-FFF2-40B4-BE49-F238E27FC236}">
                <a16:creationId xmlns:a16="http://schemas.microsoft.com/office/drawing/2014/main" id="{A4751B3E-32C5-4069-85EA-68A80BBA66C4}"/>
              </a:ext>
            </a:extLst>
          </p:cNvPr>
          <p:cNvPicPr>
            <a:picLocks noChangeAspect="1"/>
          </p:cNvPicPr>
          <p:nvPr userDrawn="1"/>
        </p:nvPicPr>
        <p:blipFill>
          <a:blip r:embed="rId24" cstate="email">
            <a:extLst>
              <a:ext uri="{28A0092B-C50C-407E-A947-70E740481C1C}">
                <a14:useLocalDpi xmlns:a14="http://schemas.microsoft.com/office/drawing/2010/main" val="0"/>
              </a:ext>
            </a:extLst>
          </a:blip>
          <a:stretch>
            <a:fillRect/>
          </a:stretch>
        </p:blipFill>
        <p:spPr>
          <a:xfrm>
            <a:off x="8763000" y="6155831"/>
            <a:ext cx="571500" cy="571500"/>
          </a:xfrm>
          <a:prstGeom prst="rect">
            <a:avLst/>
          </a:prstGeom>
          <a:ln w="12700">
            <a:solidFill>
              <a:schemeClr val="tx1"/>
            </a:solidFill>
          </a:ln>
        </p:spPr>
      </p:pic>
    </p:spTree>
    <p:extLst>
      <p:ext uri="{BB962C8B-B14F-4D97-AF65-F5344CB8AC3E}">
        <p14:creationId xmlns:p14="http://schemas.microsoft.com/office/powerpoint/2010/main" val="1656667960"/>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jpeg"/><Relationship Id="rId9"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19.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61.jpeg"/><Relationship Id="rId13" Type="http://schemas.openxmlformats.org/officeDocument/2006/relationships/image" Target="../media/image66.jpeg"/><Relationship Id="rId18" Type="http://schemas.openxmlformats.org/officeDocument/2006/relationships/image" Target="../media/image71.jpeg"/><Relationship Id="rId26" Type="http://schemas.openxmlformats.org/officeDocument/2006/relationships/image" Target="../media/image79.png"/><Relationship Id="rId3" Type="http://schemas.openxmlformats.org/officeDocument/2006/relationships/image" Target="../media/image56.jpg"/><Relationship Id="rId21" Type="http://schemas.openxmlformats.org/officeDocument/2006/relationships/image" Target="../media/image74.jpeg"/><Relationship Id="rId34" Type="http://schemas.openxmlformats.org/officeDocument/2006/relationships/image" Target="../media/image87.jpg"/><Relationship Id="rId7" Type="http://schemas.openxmlformats.org/officeDocument/2006/relationships/image" Target="../media/image60.jpeg"/><Relationship Id="rId12" Type="http://schemas.openxmlformats.org/officeDocument/2006/relationships/image" Target="../media/image65.jpeg"/><Relationship Id="rId17" Type="http://schemas.openxmlformats.org/officeDocument/2006/relationships/image" Target="../media/image70.jpg"/><Relationship Id="rId25" Type="http://schemas.openxmlformats.org/officeDocument/2006/relationships/image" Target="../media/image78.png"/><Relationship Id="rId33" Type="http://schemas.openxmlformats.org/officeDocument/2006/relationships/image" Target="../media/image86.jpg"/><Relationship Id="rId38" Type="http://schemas.openxmlformats.org/officeDocument/2006/relationships/image" Target="../media/image91.png"/><Relationship Id="rId2" Type="http://schemas.openxmlformats.org/officeDocument/2006/relationships/notesSlide" Target="../notesSlides/notesSlide12.xml"/><Relationship Id="rId16" Type="http://schemas.openxmlformats.org/officeDocument/2006/relationships/image" Target="../media/image69.jpeg"/><Relationship Id="rId20" Type="http://schemas.openxmlformats.org/officeDocument/2006/relationships/image" Target="../media/image73.png"/><Relationship Id="rId29" Type="http://schemas.openxmlformats.org/officeDocument/2006/relationships/image" Target="../media/image82.jpg"/><Relationship Id="rId1" Type="http://schemas.openxmlformats.org/officeDocument/2006/relationships/slideLayout" Target="../slideLayouts/slideLayout2.xml"/><Relationship Id="rId6" Type="http://schemas.openxmlformats.org/officeDocument/2006/relationships/image" Target="../media/image59.jpeg"/><Relationship Id="rId11" Type="http://schemas.openxmlformats.org/officeDocument/2006/relationships/image" Target="../media/image64.jpeg"/><Relationship Id="rId24" Type="http://schemas.openxmlformats.org/officeDocument/2006/relationships/image" Target="../media/image77.png"/><Relationship Id="rId32" Type="http://schemas.openxmlformats.org/officeDocument/2006/relationships/image" Target="../media/image85.png"/><Relationship Id="rId37" Type="http://schemas.openxmlformats.org/officeDocument/2006/relationships/image" Target="../media/image90.png"/><Relationship Id="rId5" Type="http://schemas.openxmlformats.org/officeDocument/2006/relationships/image" Target="../media/image58.png"/><Relationship Id="rId15" Type="http://schemas.openxmlformats.org/officeDocument/2006/relationships/image" Target="../media/image68.png"/><Relationship Id="rId23" Type="http://schemas.openxmlformats.org/officeDocument/2006/relationships/image" Target="../media/image76.png"/><Relationship Id="rId28" Type="http://schemas.openxmlformats.org/officeDocument/2006/relationships/image" Target="../media/image81.png"/><Relationship Id="rId36" Type="http://schemas.openxmlformats.org/officeDocument/2006/relationships/image" Target="../media/image89.jpg"/><Relationship Id="rId10" Type="http://schemas.openxmlformats.org/officeDocument/2006/relationships/image" Target="../media/image63.png"/><Relationship Id="rId19" Type="http://schemas.openxmlformats.org/officeDocument/2006/relationships/image" Target="../media/image72.jpeg"/><Relationship Id="rId31" Type="http://schemas.openxmlformats.org/officeDocument/2006/relationships/image" Target="../media/image84.png"/><Relationship Id="rId4" Type="http://schemas.openxmlformats.org/officeDocument/2006/relationships/image" Target="../media/image57.png"/><Relationship Id="rId9" Type="http://schemas.openxmlformats.org/officeDocument/2006/relationships/image" Target="../media/image62.jpeg"/><Relationship Id="rId14" Type="http://schemas.openxmlformats.org/officeDocument/2006/relationships/image" Target="../media/image67.png"/><Relationship Id="rId22" Type="http://schemas.openxmlformats.org/officeDocument/2006/relationships/image" Target="../media/image75.jpeg"/><Relationship Id="rId27" Type="http://schemas.openxmlformats.org/officeDocument/2006/relationships/image" Target="../media/image80.jpeg"/><Relationship Id="rId30" Type="http://schemas.openxmlformats.org/officeDocument/2006/relationships/image" Target="../media/image83.png"/><Relationship Id="rId35" Type="http://schemas.openxmlformats.org/officeDocument/2006/relationships/image" Target="../media/image88.jpeg"/></Relationships>
</file>

<file path=ppt/slides/_rels/slide21.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9.jpeg"/></Relationships>
</file>

<file path=ppt/slides/_rels/slide27.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1.jpeg"/></Relationships>
</file>

<file path=ppt/slides/_rels/slide28.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3.jpeg"/></Relationships>
</file>

<file path=ppt/slides/_rels/slide29.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108.jpeg"/><Relationship Id="rId7" Type="http://schemas.openxmlformats.org/officeDocument/2006/relationships/image" Target="../media/image103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1020.png"/><Relationship Id="rId4" Type="http://schemas.openxmlformats.org/officeDocument/2006/relationships/customXml" Target="../ink/ink1.xml"/><Relationship Id="rId9" Type="http://schemas.openxmlformats.org/officeDocument/2006/relationships/image" Target="../media/image104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FA51402-31DC-43D7-9629-0914CD532FCD}"/>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13239" y="0"/>
            <a:ext cx="12199877" cy="3562724"/>
          </a:xfrm>
          <a:prstGeom prst="rect">
            <a:avLst/>
          </a:prstGeom>
        </p:spPr>
      </p:pic>
      <p:sp>
        <p:nvSpPr>
          <p:cNvPr id="14" name="Rectangle 13"/>
          <p:cNvSpPr/>
          <p:nvPr/>
        </p:nvSpPr>
        <p:spPr>
          <a:xfrm>
            <a:off x="-13240" y="0"/>
            <a:ext cx="6261639" cy="3561376"/>
          </a:xfrm>
          <a:prstGeom prst="rect">
            <a:avLst/>
          </a:prstGeom>
          <a:gradFill>
            <a:gsLst>
              <a:gs pos="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EC125D9-D7D7-46BF-BF1B-08D7BFE3740D}"/>
              </a:ext>
            </a:extLst>
          </p:cNvPr>
          <p:cNvSpPr/>
          <p:nvPr/>
        </p:nvSpPr>
        <p:spPr>
          <a:xfrm>
            <a:off x="-32418" y="73232"/>
            <a:ext cx="12205818" cy="3488144"/>
          </a:xfrm>
          <a:prstGeom prst="rect">
            <a:avLst/>
          </a:prstGeom>
          <a:gradFill flip="none" rotWithShape="1">
            <a:gsLst>
              <a:gs pos="0">
                <a:schemeClr val="bg1">
                  <a:alpha val="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32418" y="6019800"/>
            <a:ext cx="1222167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ontent Placeholder 2"/>
          <p:cNvSpPr txBox="1">
            <a:spLocks/>
          </p:cNvSpPr>
          <p:nvPr/>
        </p:nvSpPr>
        <p:spPr>
          <a:xfrm>
            <a:off x="1677116" y="4267199"/>
            <a:ext cx="9067800" cy="16002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2400" dirty="0">
                <a:solidFill>
                  <a:schemeClr val="tx1"/>
                </a:solidFill>
              </a:rPr>
              <a:t>Andrew Phelps</a:t>
            </a:r>
          </a:p>
          <a:p>
            <a:pPr marL="0" indent="0">
              <a:spcBef>
                <a:spcPts val="0"/>
              </a:spcBef>
              <a:buNone/>
            </a:pPr>
            <a:r>
              <a:rPr lang="en-US" sz="1400" b="1" dirty="0">
                <a:solidFill>
                  <a:schemeClr val="tx1"/>
                </a:solidFill>
              </a:rPr>
              <a:t>Professor of Human Interface Technology, University of </a:t>
            </a:r>
            <a:r>
              <a:rPr lang="en-US" sz="1400" b="1" dirty="0" err="1">
                <a:solidFill>
                  <a:schemeClr val="tx1"/>
                </a:solidFill>
              </a:rPr>
              <a:t>Canterbiry</a:t>
            </a:r>
            <a:r>
              <a:rPr lang="en-US" sz="1400" b="1" dirty="0">
                <a:solidFill>
                  <a:schemeClr val="tx1"/>
                </a:solidFill>
              </a:rPr>
              <a:t>, NZ</a:t>
            </a:r>
          </a:p>
          <a:p>
            <a:pPr marL="0" indent="0">
              <a:spcBef>
                <a:spcPts val="0"/>
              </a:spcBef>
              <a:buNone/>
            </a:pPr>
            <a:r>
              <a:rPr lang="en-US" sz="1400" b="1" dirty="0">
                <a:solidFill>
                  <a:schemeClr val="tx1"/>
                </a:solidFill>
              </a:rPr>
              <a:t>Professor of Art &amp; Design, Rochester Institute of Technology, USA</a:t>
            </a:r>
          </a:p>
          <a:p>
            <a:pPr marL="0" indent="0">
              <a:spcBef>
                <a:spcPts val="0"/>
              </a:spcBef>
              <a:buNone/>
            </a:pPr>
            <a:r>
              <a:rPr lang="en-US" sz="1400" b="1" dirty="0">
                <a:solidFill>
                  <a:schemeClr val="tx1"/>
                </a:solidFill>
              </a:rPr>
              <a:t>Games Scholar in Residence, American University, USA</a:t>
            </a:r>
          </a:p>
          <a:p>
            <a:pPr marL="0" indent="0">
              <a:spcBef>
                <a:spcPts val="0"/>
              </a:spcBef>
              <a:buNone/>
            </a:pPr>
            <a:r>
              <a:rPr lang="en-US" sz="1400" b="1" dirty="0">
                <a:solidFill>
                  <a:schemeClr val="tx1"/>
                </a:solidFill>
              </a:rPr>
              <a:t>President, Higher Education Video Game Alliance</a:t>
            </a:r>
          </a:p>
          <a:p>
            <a:pPr marL="0" indent="0">
              <a:spcBef>
                <a:spcPts val="0"/>
              </a:spcBef>
              <a:buNone/>
            </a:pPr>
            <a:r>
              <a:rPr lang="en-US" sz="1400" dirty="0">
                <a:solidFill>
                  <a:schemeClr val="tx1"/>
                </a:solidFill>
              </a:rPr>
              <a:t>Founder, RIT MAGIC Center &amp; MAGIC Spell Studios</a:t>
            </a:r>
          </a:p>
          <a:p>
            <a:pPr marL="0" indent="0">
              <a:spcBef>
                <a:spcPts val="0"/>
              </a:spcBef>
              <a:buNone/>
            </a:pPr>
            <a:r>
              <a:rPr lang="en-US" sz="1400" dirty="0">
                <a:solidFill>
                  <a:schemeClr val="tx1"/>
                </a:solidFill>
              </a:rPr>
              <a:t>Founder, RIT School of Interactive Games &amp; Media</a:t>
            </a:r>
          </a:p>
        </p:txBody>
      </p:sp>
      <p:pic>
        <p:nvPicPr>
          <p:cNvPr id="11" name="Picture 10"/>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219501" y="4357372"/>
            <a:ext cx="1371600" cy="1371600"/>
          </a:xfrm>
          <a:prstGeom prst="rect">
            <a:avLst/>
          </a:prstGeom>
          <a:ln w="25400">
            <a:solidFill>
              <a:schemeClr val="tx1"/>
            </a:solidFill>
          </a:ln>
        </p:spPr>
      </p:pic>
      <p:sp>
        <p:nvSpPr>
          <p:cNvPr id="12" name="Rectangle 11">
            <a:extLst>
              <a:ext uri="{FF2B5EF4-FFF2-40B4-BE49-F238E27FC236}">
                <a16:creationId xmlns:a16="http://schemas.microsoft.com/office/drawing/2014/main" id="{1AE89B14-FE1F-48C1-8E7D-F0682AC312F6}"/>
              </a:ext>
            </a:extLst>
          </p:cNvPr>
          <p:cNvSpPr/>
          <p:nvPr/>
        </p:nvSpPr>
        <p:spPr>
          <a:xfrm>
            <a:off x="196104" y="1860646"/>
            <a:ext cx="11947846" cy="1480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rPr>
              <a:t>Emerging Trends in Higher Education: Games &amp; Learning, Design &amp; Development</a:t>
            </a:r>
            <a:endParaRPr lang="en-US" sz="19900" b="1" dirty="0">
              <a:solidFill>
                <a:schemeClr val="bg1"/>
              </a:solidFill>
            </a:endParaRPr>
          </a:p>
        </p:txBody>
      </p:sp>
      <p:sp>
        <p:nvSpPr>
          <p:cNvPr id="15" name="Rectangle 14"/>
          <p:cNvSpPr/>
          <p:nvPr/>
        </p:nvSpPr>
        <p:spPr>
          <a:xfrm>
            <a:off x="152400" y="1816424"/>
            <a:ext cx="11947846" cy="1480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Emerging Trends in Higher Education: Games &amp; Learning, Design &amp; Development</a:t>
            </a:r>
            <a:endParaRPr lang="en-US" sz="19900" b="1" dirty="0"/>
          </a:p>
        </p:txBody>
      </p:sp>
      <p:sp>
        <p:nvSpPr>
          <p:cNvPr id="21" name="Rectangle 20"/>
          <p:cNvSpPr/>
          <p:nvPr/>
        </p:nvSpPr>
        <p:spPr>
          <a:xfrm>
            <a:off x="0" y="3561376"/>
            <a:ext cx="12173400" cy="840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0002D65-FCE6-4E70-8383-C85D586DAA1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305800" y="4517326"/>
            <a:ext cx="3505200" cy="1221869"/>
          </a:xfrm>
          <a:prstGeom prst="rect">
            <a:avLst/>
          </a:prstGeom>
        </p:spPr>
      </p:pic>
      <p:sp>
        <p:nvSpPr>
          <p:cNvPr id="19" name="Rectangle 18">
            <a:extLst>
              <a:ext uri="{FF2B5EF4-FFF2-40B4-BE49-F238E27FC236}">
                <a16:creationId xmlns:a16="http://schemas.microsoft.com/office/drawing/2014/main" id="{03E51F48-5912-43BA-A933-3B7F64ACAD4A}"/>
              </a:ext>
            </a:extLst>
          </p:cNvPr>
          <p:cNvSpPr/>
          <p:nvPr/>
        </p:nvSpPr>
        <p:spPr>
          <a:xfrm>
            <a:off x="18600" y="4038600"/>
            <a:ext cx="12173400" cy="840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156E26B-8468-4C30-BA9F-64A6ED69193E}"/>
              </a:ext>
            </a:extLst>
          </p:cNvPr>
          <p:cNvSpPr/>
          <p:nvPr/>
        </p:nvSpPr>
        <p:spPr>
          <a:xfrm>
            <a:off x="0" y="3603403"/>
            <a:ext cx="12221674" cy="46314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t>EMERGING TRENDS in ECONOMICS, CULTURE &amp; HUMANITIES (etECH) 2019 | RIGA, LATVIA</a:t>
            </a:r>
            <a:endParaRPr lang="en-US" dirty="0"/>
          </a:p>
        </p:txBody>
      </p:sp>
    </p:spTree>
    <p:extLst>
      <p:ext uri="{BB962C8B-B14F-4D97-AF65-F5344CB8AC3E}">
        <p14:creationId xmlns:p14="http://schemas.microsoft.com/office/powerpoint/2010/main" val="1339866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rcRect/>
          <a:stretch/>
        </p:blipFill>
        <p:spPr>
          <a:xfrm>
            <a:off x="0" y="-4763"/>
            <a:ext cx="12192000" cy="5795963"/>
          </a:xfrm>
        </p:spPr>
      </p:pic>
      <p:sp>
        <p:nvSpPr>
          <p:cNvPr id="2" name="Title 1"/>
          <p:cNvSpPr>
            <a:spLocks noGrp="1"/>
          </p:cNvSpPr>
          <p:nvPr>
            <p:ph type="title"/>
          </p:nvPr>
        </p:nvSpPr>
        <p:spPr>
          <a:xfrm>
            <a:off x="0" y="4726772"/>
            <a:ext cx="12192000" cy="1064428"/>
          </a:xfrm>
          <a:solidFill>
            <a:schemeClr val="bg1">
              <a:alpha val="57000"/>
            </a:schemeClr>
          </a:solidFill>
        </p:spPr>
        <p:txBody>
          <a:bodyPr/>
          <a:lstStyle/>
          <a:p>
            <a:pPr algn="ctr"/>
            <a:r>
              <a:rPr lang="en-US" dirty="0"/>
              <a:t>WE LEARN BY MAKING THINGS</a:t>
            </a:r>
          </a:p>
        </p:txBody>
      </p:sp>
      <p:cxnSp>
        <p:nvCxnSpPr>
          <p:cNvPr id="7" name="Straight Connector 6"/>
          <p:cNvCxnSpPr/>
          <p:nvPr/>
        </p:nvCxnSpPr>
        <p:spPr>
          <a:xfrm>
            <a:off x="0" y="5791200"/>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6200" y="5334000"/>
            <a:ext cx="1226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6200" y="4722009"/>
            <a:ext cx="12268200" cy="476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272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0"/>
            <a:ext cx="12192000" cy="5334000"/>
          </a:xfrm>
          <a:prstGeom prst="rect">
            <a:avLst/>
          </a:prstGeom>
        </p:spPr>
      </p:pic>
      <p:sp>
        <p:nvSpPr>
          <p:cNvPr id="9" name="Rectangle 8"/>
          <p:cNvSpPr/>
          <p:nvPr/>
        </p:nvSpPr>
        <p:spPr>
          <a:xfrm>
            <a:off x="0" y="0"/>
            <a:ext cx="12192000" cy="5334000"/>
          </a:xfrm>
          <a:prstGeom prst="rect">
            <a:avLst/>
          </a:prstGeom>
          <a:gradFill>
            <a:gsLst>
              <a:gs pos="0">
                <a:schemeClr val="bg1">
                  <a:alpha val="15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54984" y="3693481"/>
            <a:ext cx="3960016" cy="1788159"/>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324600" y="3657601"/>
            <a:ext cx="4191000" cy="2357439"/>
          </a:xfrm>
          <a:prstGeom prst="rect">
            <a:avLst/>
          </a:prstGeom>
        </p:spPr>
      </p:pic>
      <p:sp>
        <p:nvSpPr>
          <p:cNvPr id="7" name="Rectangle 6"/>
          <p:cNvSpPr/>
          <p:nvPr/>
        </p:nvSpPr>
        <p:spPr>
          <a:xfrm>
            <a:off x="6065519" y="3805239"/>
            <a:ext cx="45719" cy="1981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4114800" y="1565667"/>
            <a:ext cx="5486400" cy="1293028"/>
          </a:xfrm>
        </p:spPr>
        <p:txBody>
          <a:bodyPr>
            <a:normAutofit/>
          </a:bodyPr>
          <a:lstStyle/>
          <a:p>
            <a:r>
              <a:rPr lang="en-US" dirty="0"/>
              <a:t>   HOW IS MAGIC:</a:t>
            </a:r>
            <a:br>
              <a:rPr lang="en-US" dirty="0"/>
            </a:br>
            <a:endParaRPr lang="en-US" sz="2000" dirty="0"/>
          </a:p>
        </p:txBody>
      </p:sp>
      <p:sp>
        <p:nvSpPr>
          <p:cNvPr id="11" name="Rectangle 10"/>
          <p:cNvSpPr/>
          <p:nvPr/>
        </p:nvSpPr>
        <p:spPr>
          <a:xfrm>
            <a:off x="6168850" y="2212181"/>
            <a:ext cx="3432350" cy="369332"/>
          </a:xfrm>
          <a:prstGeom prst="rect">
            <a:avLst/>
          </a:prstGeom>
        </p:spPr>
        <p:txBody>
          <a:bodyPr wrap="none">
            <a:spAutoFit/>
          </a:bodyPr>
          <a:lstStyle/>
          <a:p>
            <a:r>
              <a:rPr lang="en-US" dirty="0"/>
              <a:t>A VERY IMPORTANT DIVISION:</a:t>
            </a:r>
          </a:p>
        </p:txBody>
      </p:sp>
    </p:spTree>
    <p:extLst>
      <p:ext uri="{BB962C8B-B14F-4D97-AF65-F5344CB8AC3E}">
        <p14:creationId xmlns:p14="http://schemas.microsoft.com/office/powerpoint/2010/main" val="4037138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F226C78-2793-47B9-9CE0-E86CE55DE48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524000"/>
            <a:ext cx="12192000" cy="4267198"/>
          </a:xfrm>
          <a:prstGeom prst="rect">
            <a:avLst/>
          </a:prstGeom>
        </p:spPr>
      </p:pic>
      <p:sp>
        <p:nvSpPr>
          <p:cNvPr id="2" name="Title 1"/>
          <p:cNvSpPr>
            <a:spLocks noGrp="1"/>
          </p:cNvSpPr>
          <p:nvPr>
            <p:ph type="title"/>
          </p:nvPr>
        </p:nvSpPr>
        <p:spPr/>
        <p:txBody>
          <a:bodyPr/>
          <a:lstStyle/>
          <a:p>
            <a:r>
              <a:rPr lang="en-US" dirty="0"/>
              <a:t>MAGIC TODAY &amp; TOMORROW</a:t>
            </a:r>
          </a:p>
        </p:txBody>
      </p:sp>
      <p:cxnSp>
        <p:nvCxnSpPr>
          <p:cNvPr id="6" name="Straight Connector 5"/>
          <p:cNvCxnSpPr/>
          <p:nvPr/>
        </p:nvCxnSpPr>
        <p:spPr>
          <a:xfrm>
            <a:off x="0" y="1524000"/>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5791200"/>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6804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788" y="4736778"/>
            <a:ext cx="10515600" cy="1325563"/>
          </a:xfrm>
        </p:spPr>
        <p:txBody>
          <a:bodyPr/>
          <a:lstStyle/>
          <a:p>
            <a:r>
              <a:rPr lang="en-US" dirty="0"/>
              <a:t>…The M is for Messy</a:t>
            </a: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51382" y="1939797"/>
            <a:ext cx="5764191" cy="2602841"/>
          </a:xfrm>
          <a:prstGeom prst="rect">
            <a:avLst/>
          </a:prstGeom>
        </p:spPr>
      </p:pic>
    </p:spTree>
    <p:extLst>
      <p:ext uri="{BB962C8B-B14F-4D97-AF65-F5344CB8AC3E}">
        <p14:creationId xmlns:p14="http://schemas.microsoft.com/office/powerpoint/2010/main" val="2463913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9C141D-D6B6-4A23-A85D-626E2021EC38}"/>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4953000" cy="5867400"/>
          </a:xfrm>
          <a:prstGeom prst="rect">
            <a:avLst/>
          </a:prstGeom>
        </p:spPr>
      </p:pic>
      <p:sp>
        <p:nvSpPr>
          <p:cNvPr id="6" name="Rectangle 5">
            <a:extLst>
              <a:ext uri="{FF2B5EF4-FFF2-40B4-BE49-F238E27FC236}">
                <a16:creationId xmlns:a16="http://schemas.microsoft.com/office/drawing/2014/main" id="{473250BE-CB41-468D-A7DB-CC8F8C6AA292}"/>
              </a:ext>
            </a:extLst>
          </p:cNvPr>
          <p:cNvSpPr/>
          <p:nvPr/>
        </p:nvSpPr>
        <p:spPr>
          <a:xfrm>
            <a:off x="1447800" y="0"/>
            <a:ext cx="3505200" cy="5867400"/>
          </a:xfrm>
          <a:prstGeom prst="rect">
            <a:avLst/>
          </a:prstGeom>
          <a:gradFill>
            <a:gsLst>
              <a:gs pos="0">
                <a:schemeClr val="bg1"/>
              </a:gs>
              <a:gs pos="100000">
                <a:schemeClr val="bg1">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728D66-BA7D-4293-9F8B-5DFD5A2610A6}"/>
              </a:ext>
            </a:extLst>
          </p:cNvPr>
          <p:cNvSpPr>
            <a:spLocks noGrp="1"/>
          </p:cNvSpPr>
          <p:nvPr>
            <p:ph type="title"/>
          </p:nvPr>
        </p:nvSpPr>
        <p:spPr/>
        <p:txBody>
          <a:bodyPr/>
          <a:lstStyle/>
          <a:p>
            <a:r>
              <a:rPr lang="en-US" dirty="0"/>
              <a:t>Teaching game production</a:t>
            </a:r>
            <a:br>
              <a:rPr lang="en-US" dirty="0"/>
            </a:br>
            <a:r>
              <a:rPr lang="en-US" dirty="0"/>
              <a:t>(the last ~5 years)</a:t>
            </a:r>
          </a:p>
        </p:txBody>
      </p:sp>
      <p:cxnSp>
        <p:nvCxnSpPr>
          <p:cNvPr id="8" name="Straight Connector 7">
            <a:extLst>
              <a:ext uri="{FF2B5EF4-FFF2-40B4-BE49-F238E27FC236}">
                <a16:creationId xmlns:a16="http://schemas.microsoft.com/office/drawing/2014/main" id="{B2BBEF7D-6076-4DE4-9EED-EFF632F57E9C}"/>
              </a:ext>
            </a:extLst>
          </p:cNvPr>
          <p:cNvCxnSpPr/>
          <p:nvPr/>
        </p:nvCxnSpPr>
        <p:spPr>
          <a:xfrm>
            <a:off x="0" y="58674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4284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6933" y="0"/>
            <a:ext cx="12208934" cy="4495800"/>
          </a:xfrm>
          <a:prstGeom prst="rect">
            <a:avLst/>
          </a:prstGeom>
        </p:spPr>
      </p:pic>
      <p:sp>
        <p:nvSpPr>
          <p:cNvPr id="6" name="Rectangle 5"/>
          <p:cNvSpPr/>
          <p:nvPr/>
        </p:nvSpPr>
        <p:spPr>
          <a:xfrm>
            <a:off x="16933" y="791633"/>
            <a:ext cx="12175067" cy="3733800"/>
          </a:xfrm>
          <a:prstGeom prst="rect">
            <a:avLst/>
          </a:prstGeom>
          <a:gradFill flip="none" rotWithShape="1">
            <a:gsLst>
              <a:gs pos="0">
                <a:schemeClr val="bg1">
                  <a:alpha val="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2209800"/>
            <a:ext cx="12192002" cy="1143000"/>
          </a:xfrm>
          <a:solidFill>
            <a:schemeClr val="bg1">
              <a:alpha val="55000"/>
            </a:schemeClr>
          </a:solidFill>
        </p:spPr>
        <p:txBody>
          <a:bodyPr>
            <a:normAutofit fontScale="90000"/>
          </a:bodyPr>
          <a:lstStyle/>
          <a:p>
            <a:pPr algn="l"/>
            <a:r>
              <a:rPr lang="en-US" dirty="0"/>
              <a:t>	A Strange Game </a:t>
            </a:r>
            <a:br>
              <a:rPr lang="en-US" dirty="0"/>
            </a:br>
            <a:r>
              <a:rPr lang="en-US" dirty="0"/>
              <a:t>	for Strange Reasons</a:t>
            </a:r>
          </a:p>
        </p:txBody>
      </p:sp>
      <p:sp>
        <p:nvSpPr>
          <p:cNvPr id="3" name="Content Placeholder 2"/>
          <p:cNvSpPr>
            <a:spLocks noGrp="1"/>
          </p:cNvSpPr>
          <p:nvPr>
            <p:ph idx="1"/>
          </p:nvPr>
        </p:nvSpPr>
        <p:spPr>
          <a:xfrm>
            <a:off x="685800" y="3496732"/>
            <a:ext cx="11049000" cy="2523067"/>
          </a:xfrm>
        </p:spPr>
        <p:txBody>
          <a:bodyPr>
            <a:normAutofit/>
          </a:bodyPr>
          <a:lstStyle/>
          <a:p>
            <a:r>
              <a:rPr lang="en-US" dirty="0"/>
              <a:t>This game taught us (the campus) about making things, production, and scale</a:t>
            </a:r>
          </a:p>
          <a:p>
            <a:r>
              <a:rPr lang="en-US" dirty="0"/>
              <a:t>This game allowed us to explore using typical game forms for telling a unique story to a very targeted audience</a:t>
            </a:r>
          </a:p>
          <a:p>
            <a:r>
              <a:rPr lang="en-US" dirty="0"/>
              <a:t>Finalist at GLS Education Arcade, shown at </a:t>
            </a:r>
            <a:r>
              <a:rPr lang="en-US" dirty="0" err="1"/>
              <a:t>DiGRA</a:t>
            </a:r>
            <a:r>
              <a:rPr lang="en-US" dirty="0"/>
              <a:t> Blank Arcade, and </a:t>
            </a:r>
            <a:r>
              <a:rPr lang="en-US" dirty="0" err="1"/>
              <a:t>IndieArcade</a:t>
            </a:r>
            <a:r>
              <a:rPr lang="en-US" dirty="0"/>
              <a:t> at the Smithsonian American Museum of Art</a:t>
            </a:r>
          </a:p>
          <a:p>
            <a:r>
              <a:rPr lang="en-US" dirty="0"/>
              <a:t>SPLATTERSHMUP.RIT.EDU – PLAY TODAY!  MAKE ART!</a:t>
            </a:r>
          </a:p>
        </p:txBody>
      </p:sp>
      <p:cxnSp>
        <p:nvCxnSpPr>
          <p:cNvPr id="8" name="Straight Connector 7"/>
          <p:cNvCxnSpPr/>
          <p:nvPr/>
        </p:nvCxnSpPr>
        <p:spPr>
          <a:xfrm>
            <a:off x="1" y="33528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22098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257800" y="609600"/>
            <a:ext cx="5465615" cy="2031951"/>
          </a:xfrm>
          <a:prstGeom prst="rect">
            <a:avLst/>
          </a:prstGeom>
          <a:ln w="12700">
            <a:solidFill>
              <a:schemeClr val="tx1"/>
            </a:solidFill>
          </a:ln>
        </p:spPr>
      </p:pic>
    </p:spTree>
    <p:extLst>
      <p:ext uri="{BB962C8B-B14F-4D97-AF65-F5344CB8AC3E}">
        <p14:creationId xmlns:p14="http://schemas.microsoft.com/office/powerpoint/2010/main" val="3397614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2400" y="152400"/>
            <a:ext cx="2895600" cy="5791200"/>
          </a:xfrm>
          <a:prstGeom prst="rect">
            <a:avLst/>
          </a:prstGeom>
          <a:ln w="19050">
            <a:solidFill>
              <a:schemeClr val="tx1"/>
            </a:solidFill>
          </a:ln>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200400" y="152400"/>
            <a:ext cx="5791200" cy="2895600"/>
          </a:xfrm>
          <a:prstGeom prst="rect">
            <a:avLst/>
          </a:prstGeom>
          <a:ln w="19050">
            <a:solidFill>
              <a:schemeClr val="tx1"/>
            </a:solidFill>
          </a:ln>
        </p:spPr>
      </p:pic>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200400" y="3200400"/>
            <a:ext cx="5791200" cy="2743200"/>
          </a:xfrm>
          <a:prstGeom prst="rect">
            <a:avLst/>
          </a:prstGeom>
          <a:ln w="19050">
            <a:solidFill>
              <a:schemeClr val="tx1"/>
            </a:solidFill>
          </a:ln>
        </p:spPr>
      </p:pic>
      <p:pic>
        <p:nvPicPr>
          <p:cNvPr id="6" name="Picture 5"/>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9194800" y="152400"/>
            <a:ext cx="2844800" cy="1600200"/>
          </a:xfrm>
          <a:prstGeom prst="rect">
            <a:avLst/>
          </a:prstGeom>
          <a:ln>
            <a:solidFill>
              <a:schemeClr val="tx1"/>
            </a:solidFill>
          </a:ln>
        </p:spPr>
      </p:pic>
      <p:pic>
        <p:nvPicPr>
          <p:cNvPr id="8" name="Picture 7"/>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9173633" y="1828800"/>
            <a:ext cx="2878667" cy="1803527"/>
          </a:xfrm>
          <a:prstGeom prst="rect">
            <a:avLst/>
          </a:prstGeom>
        </p:spPr>
      </p:pic>
      <p:pic>
        <p:nvPicPr>
          <p:cNvPr id="9" name="Picture 8"/>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9194800" y="3691594"/>
            <a:ext cx="2857500" cy="1428750"/>
          </a:xfrm>
          <a:prstGeom prst="rect">
            <a:avLst/>
          </a:prstGeom>
        </p:spPr>
      </p:pic>
      <p:pic>
        <p:nvPicPr>
          <p:cNvPr id="10" name="Picture 9"/>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9194800" y="5257800"/>
            <a:ext cx="1320800" cy="685800"/>
          </a:xfrm>
          <a:prstGeom prst="rect">
            <a:avLst/>
          </a:prstGeom>
        </p:spPr>
      </p:pic>
      <p:pic>
        <p:nvPicPr>
          <p:cNvPr id="12" name="Picture 11"/>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0668000" y="5257800"/>
            <a:ext cx="1062038" cy="722186"/>
          </a:xfrm>
          <a:prstGeom prst="rect">
            <a:avLst/>
          </a:prstGeom>
        </p:spPr>
      </p:pic>
    </p:spTree>
    <p:extLst>
      <p:ext uri="{BB962C8B-B14F-4D97-AF65-F5344CB8AC3E}">
        <p14:creationId xmlns:p14="http://schemas.microsoft.com/office/powerpoint/2010/main" val="1736158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37932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 y="-9525"/>
            <a:ext cx="12192000" cy="5724525"/>
          </a:xfrm>
          <a:prstGeom prst="rect">
            <a:avLst/>
          </a:prstGeom>
        </p:spPr>
      </p:pic>
      <p:sp>
        <p:nvSpPr>
          <p:cNvPr id="9" name="Rectangle 8"/>
          <p:cNvSpPr/>
          <p:nvPr/>
        </p:nvSpPr>
        <p:spPr>
          <a:xfrm>
            <a:off x="-1" y="0"/>
            <a:ext cx="12174513" cy="4023359"/>
          </a:xfrm>
          <a:prstGeom prst="rect">
            <a:avLst/>
          </a:prstGeom>
          <a:gradFill>
            <a:gsLst>
              <a:gs pos="0">
                <a:schemeClr val="bg1"/>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 SUMMER WITH THE</a:t>
            </a:r>
            <a:br>
              <a:rPr lang="en-US" dirty="0"/>
            </a:br>
            <a:r>
              <a:rPr lang="en-US" dirty="0"/>
              <a:t>BUFFALO BILLS</a:t>
            </a:r>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128712" y="2895600"/>
            <a:ext cx="4191000" cy="2590800"/>
          </a:xfrm>
          <a:ln w="28575">
            <a:solidFill>
              <a:schemeClr val="tx1"/>
            </a:solidFill>
          </a:ln>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138250"/>
            <a:ext cx="5105400" cy="2552700"/>
          </a:xfrm>
          <a:prstGeom prst="rect">
            <a:avLst/>
          </a:prstGeom>
          <a:ln w="28575">
            <a:solidFill>
              <a:schemeClr val="tx1"/>
            </a:solidFill>
          </a:ln>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62599" y="2248716"/>
            <a:ext cx="5857875" cy="3237684"/>
          </a:xfrm>
          <a:prstGeom prst="rect">
            <a:avLst/>
          </a:prstGeom>
          <a:ln w="28575">
            <a:solidFill>
              <a:schemeClr val="tx1"/>
            </a:solidFill>
          </a:ln>
        </p:spPr>
      </p:pic>
      <p:cxnSp>
        <p:nvCxnSpPr>
          <p:cNvPr id="8" name="Straight Connector 7"/>
          <p:cNvCxnSpPr/>
          <p:nvPr/>
        </p:nvCxnSpPr>
        <p:spPr>
          <a:xfrm>
            <a:off x="0" y="5715000"/>
            <a:ext cx="12192000" cy="87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7744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EBFE1D-7FAC-4D60-A80C-789FD149314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2192000" cy="3095625"/>
          </a:xfrm>
          <a:prstGeom prst="rect">
            <a:avLst/>
          </a:prstGeom>
        </p:spPr>
      </p:pic>
      <p:pic>
        <p:nvPicPr>
          <p:cNvPr id="7" name="Picture 6">
            <a:extLst>
              <a:ext uri="{FF2B5EF4-FFF2-40B4-BE49-F238E27FC236}">
                <a16:creationId xmlns:a16="http://schemas.microsoft.com/office/drawing/2014/main" id="{EE92FE23-229B-42B2-8A40-0D21B5F14306}"/>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8229600" y="3394656"/>
            <a:ext cx="3962400" cy="2667000"/>
          </a:xfrm>
          <a:prstGeom prst="rect">
            <a:avLst/>
          </a:prstGeom>
        </p:spPr>
      </p:pic>
      <p:pic>
        <p:nvPicPr>
          <p:cNvPr id="9" name="Picture 8">
            <a:extLst>
              <a:ext uri="{FF2B5EF4-FFF2-40B4-BE49-F238E27FC236}">
                <a16:creationId xmlns:a16="http://schemas.microsoft.com/office/drawing/2014/main" id="{C5ACA09F-B9DE-4132-96D0-449FB510079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816440" y="3421486"/>
            <a:ext cx="4224270" cy="2640169"/>
          </a:xfrm>
          <a:prstGeom prst="rect">
            <a:avLst/>
          </a:prstGeom>
        </p:spPr>
      </p:pic>
      <p:pic>
        <p:nvPicPr>
          <p:cNvPr id="11" name="Picture 10">
            <a:extLst>
              <a:ext uri="{FF2B5EF4-FFF2-40B4-BE49-F238E27FC236}">
                <a16:creationId xmlns:a16="http://schemas.microsoft.com/office/drawing/2014/main" id="{80D3361F-AB1B-4B4A-B83F-C48A0B553995}"/>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0" y="3429000"/>
            <a:ext cx="3678848" cy="2632655"/>
          </a:xfrm>
          <a:prstGeom prst="rect">
            <a:avLst/>
          </a:prstGeom>
        </p:spPr>
      </p:pic>
      <p:cxnSp>
        <p:nvCxnSpPr>
          <p:cNvPr id="12" name="Straight Connector 11">
            <a:extLst>
              <a:ext uri="{FF2B5EF4-FFF2-40B4-BE49-F238E27FC236}">
                <a16:creationId xmlns:a16="http://schemas.microsoft.com/office/drawing/2014/main" id="{DBDE54EA-EA85-431B-B646-DBC0EA6D105A}"/>
              </a:ext>
            </a:extLst>
          </p:cNvPr>
          <p:cNvCxnSpPr/>
          <p:nvPr/>
        </p:nvCxnSpPr>
        <p:spPr>
          <a:xfrm>
            <a:off x="0" y="3095625"/>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FF1E291A-6292-4930-A07F-525417BAF9F8}"/>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0420569" y="2235476"/>
            <a:ext cx="704631" cy="710634"/>
          </a:xfrm>
          <a:prstGeom prst="rect">
            <a:avLst/>
          </a:prstGeom>
        </p:spPr>
      </p:pic>
      <p:pic>
        <p:nvPicPr>
          <p:cNvPr id="14" name="Picture 13">
            <a:extLst>
              <a:ext uri="{FF2B5EF4-FFF2-40B4-BE49-F238E27FC236}">
                <a16:creationId xmlns:a16="http://schemas.microsoft.com/office/drawing/2014/main" id="{27FA83E7-B6F0-427E-B3E7-816A08B69670}"/>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1277600" y="2235476"/>
            <a:ext cx="704631" cy="710634"/>
          </a:xfrm>
          <a:prstGeom prst="rect">
            <a:avLst/>
          </a:prstGeom>
        </p:spPr>
      </p:pic>
    </p:spTree>
    <p:extLst>
      <p:ext uri="{BB962C8B-B14F-4D97-AF65-F5344CB8AC3E}">
        <p14:creationId xmlns:p14="http://schemas.microsoft.com/office/powerpoint/2010/main" val="3963628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99F259-3DF9-45BE-811B-C23E7F2B9A1A}"/>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0" y="0"/>
            <a:ext cx="12192000" cy="5867400"/>
          </a:xfrm>
          <a:prstGeom prst="rect">
            <a:avLst/>
          </a:prstGeom>
        </p:spPr>
      </p:pic>
      <p:sp>
        <p:nvSpPr>
          <p:cNvPr id="6" name="Rectangle 5">
            <a:extLst>
              <a:ext uri="{FF2B5EF4-FFF2-40B4-BE49-F238E27FC236}">
                <a16:creationId xmlns:a16="http://schemas.microsoft.com/office/drawing/2014/main" id="{7BCFB6C8-6E63-46F2-B2D6-D9408173CB72}"/>
              </a:ext>
            </a:extLst>
          </p:cNvPr>
          <p:cNvSpPr/>
          <p:nvPr/>
        </p:nvSpPr>
        <p:spPr>
          <a:xfrm flipH="1">
            <a:off x="0" y="0"/>
            <a:ext cx="12192000" cy="5867400"/>
          </a:xfrm>
          <a:prstGeom prst="rect">
            <a:avLst/>
          </a:prstGeom>
          <a:gradFill>
            <a:gsLst>
              <a:gs pos="91000">
                <a:srgbClr val="000000">
                  <a:alpha val="0"/>
                </a:srgbClr>
              </a:gs>
              <a:gs pos="0">
                <a:schemeClr val="bg1"/>
              </a:gs>
              <a:gs pos="100000">
                <a:schemeClr val="bg1">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506710-3A75-4B9A-A8D3-F553A3C510A1}"/>
              </a:ext>
            </a:extLst>
          </p:cNvPr>
          <p:cNvSpPr>
            <a:spLocks noGrp="1"/>
          </p:cNvSpPr>
          <p:nvPr>
            <p:ph type="title"/>
          </p:nvPr>
        </p:nvSpPr>
        <p:spPr>
          <a:xfrm>
            <a:off x="457200" y="764373"/>
            <a:ext cx="11049000" cy="1293028"/>
          </a:xfrm>
        </p:spPr>
        <p:txBody>
          <a:bodyPr/>
          <a:lstStyle/>
          <a:p>
            <a:pPr algn="l"/>
            <a:r>
              <a:rPr lang="en-US" dirty="0"/>
              <a:t>Today’s Talk</a:t>
            </a:r>
          </a:p>
        </p:txBody>
      </p:sp>
      <p:sp>
        <p:nvSpPr>
          <p:cNvPr id="3" name="Content Placeholder 2">
            <a:extLst>
              <a:ext uri="{FF2B5EF4-FFF2-40B4-BE49-F238E27FC236}">
                <a16:creationId xmlns:a16="http://schemas.microsoft.com/office/drawing/2014/main" id="{294C24E5-A228-4647-BFF1-889234DBD6E2}"/>
              </a:ext>
            </a:extLst>
          </p:cNvPr>
          <p:cNvSpPr>
            <a:spLocks noGrp="1"/>
          </p:cNvSpPr>
          <p:nvPr>
            <p:ph idx="1"/>
          </p:nvPr>
        </p:nvSpPr>
        <p:spPr>
          <a:xfrm>
            <a:off x="304800" y="1413875"/>
            <a:ext cx="9067800" cy="2590800"/>
          </a:xfrm>
        </p:spPr>
        <p:txBody>
          <a:bodyPr/>
          <a:lstStyle/>
          <a:p>
            <a:r>
              <a:rPr lang="en-US" dirty="0"/>
              <a:t>A bit about me</a:t>
            </a:r>
          </a:p>
          <a:p>
            <a:r>
              <a:rPr lang="en-US" dirty="0"/>
              <a:t>A bit of lived experience in teaching games for a while</a:t>
            </a:r>
          </a:p>
          <a:p>
            <a:r>
              <a:rPr lang="en-US" dirty="0"/>
              <a:t>A bit about games in higher education in the US, and elsewhere</a:t>
            </a:r>
          </a:p>
          <a:p>
            <a:r>
              <a:rPr lang="en-US" dirty="0"/>
              <a:t>A bit on games &amp; learning</a:t>
            </a:r>
          </a:p>
          <a:p>
            <a:r>
              <a:rPr lang="en-US" dirty="0"/>
              <a:t>A bit on games &amp; other fields</a:t>
            </a:r>
          </a:p>
          <a:p>
            <a:r>
              <a:rPr lang="en-US" dirty="0"/>
              <a:t>Q&amp;A</a:t>
            </a:r>
          </a:p>
          <a:p>
            <a:r>
              <a:rPr lang="en-US" dirty="0"/>
              <a:t>AND LATER A ROUND TABLE DISCUSSION </a:t>
            </a:r>
            <a:r>
              <a:rPr lang="en-US" dirty="0">
                <a:sym typeface="Wingdings" panose="05000000000000000000" pitchFamily="2" charset="2"/>
              </a:rPr>
              <a:t></a:t>
            </a:r>
            <a:endParaRPr lang="en-US" dirty="0"/>
          </a:p>
        </p:txBody>
      </p:sp>
      <p:cxnSp>
        <p:nvCxnSpPr>
          <p:cNvPr id="7" name="Straight Connector 6">
            <a:extLst>
              <a:ext uri="{FF2B5EF4-FFF2-40B4-BE49-F238E27FC236}">
                <a16:creationId xmlns:a16="http://schemas.microsoft.com/office/drawing/2014/main" id="{14360CA9-6068-4645-9A6B-7B7B6F05D725}"/>
              </a:ext>
            </a:extLst>
          </p:cNvPr>
          <p:cNvCxnSpPr/>
          <p:nvPr/>
        </p:nvCxnSpPr>
        <p:spPr>
          <a:xfrm>
            <a:off x="0" y="5850466"/>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DFD1DA8C-4BF4-4CDE-859E-2FA0546919F9}"/>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7239000" y="3439999"/>
            <a:ext cx="4800600" cy="2208921"/>
          </a:xfrm>
          <a:prstGeom prst="rect">
            <a:avLst/>
          </a:prstGeom>
          <a:ln w="19050">
            <a:solidFill>
              <a:schemeClr val="tx1"/>
            </a:solidFill>
          </a:ln>
        </p:spPr>
      </p:pic>
    </p:spTree>
    <p:extLst>
      <p:ext uri="{BB962C8B-B14F-4D97-AF65-F5344CB8AC3E}">
        <p14:creationId xmlns:p14="http://schemas.microsoft.com/office/powerpoint/2010/main" val="2343008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4038" y="1798639"/>
            <a:ext cx="909638" cy="882647"/>
          </a:xfrm>
          <a:prstGeom prst="rect">
            <a:avLst/>
          </a:prstGeom>
          <a:ln w="25400">
            <a:solidFill>
              <a:schemeClr val="tx1"/>
            </a:solidFill>
          </a:ln>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724150" y="0"/>
            <a:ext cx="919164" cy="914400"/>
          </a:xfrm>
          <a:prstGeom prst="rect">
            <a:avLst/>
          </a:prstGeom>
          <a:ln w="25400">
            <a:solidFill>
              <a:schemeClr val="tx1"/>
            </a:solidFill>
          </a:ln>
        </p:spPr>
      </p:pic>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14400" y="1776412"/>
            <a:ext cx="909638" cy="909638"/>
          </a:xfrm>
          <a:prstGeom prst="rect">
            <a:avLst/>
          </a:prstGeom>
          <a:ln w="25400">
            <a:solidFill>
              <a:schemeClr val="tx1"/>
            </a:solidFill>
          </a:ln>
        </p:spPr>
      </p:pic>
      <p:pic>
        <p:nvPicPr>
          <p:cNvPr id="7" name="Picture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0240" y="1790699"/>
            <a:ext cx="891779" cy="901525"/>
          </a:xfrm>
          <a:prstGeom prst="rect">
            <a:avLst/>
          </a:prstGeom>
          <a:ln w="25400">
            <a:solidFill>
              <a:schemeClr val="tx1"/>
            </a:solidFill>
          </a:ln>
        </p:spPr>
      </p:pic>
      <p:pic>
        <p:nvPicPr>
          <p:cNvPr id="8" name="Picture 7"/>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838326" y="909638"/>
            <a:ext cx="909638" cy="889001"/>
          </a:xfrm>
          <a:prstGeom prst="rect">
            <a:avLst/>
          </a:prstGeom>
          <a:ln w="25400">
            <a:solidFill>
              <a:schemeClr val="tx1"/>
            </a:solidFill>
          </a:ln>
        </p:spPr>
      </p:pic>
      <p:pic>
        <p:nvPicPr>
          <p:cNvPr id="9" name="Picture 8"/>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914400" y="885824"/>
            <a:ext cx="909638" cy="909638"/>
          </a:xfrm>
          <a:prstGeom prst="rect">
            <a:avLst/>
          </a:prstGeom>
          <a:ln w="25400">
            <a:solidFill>
              <a:schemeClr val="tx1"/>
            </a:solidFill>
          </a:ln>
        </p:spPr>
      </p:pic>
      <p:pic>
        <p:nvPicPr>
          <p:cNvPr id="10" name="Picture 9"/>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2381" y="890587"/>
            <a:ext cx="909638" cy="909638"/>
          </a:xfrm>
          <a:prstGeom prst="rect">
            <a:avLst/>
          </a:prstGeom>
          <a:ln w="25400">
            <a:solidFill>
              <a:schemeClr val="tx1"/>
            </a:solidFill>
          </a:ln>
        </p:spPr>
      </p:pic>
      <p:pic>
        <p:nvPicPr>
          <p:cNvPr id="11" name="Picture 10"/>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824038" y="0"/>
            <a:ext cx="909638" cy="909638"/>
          </a:xfrm>
          <a:prstGeom prst="rect">
            <a:avLst/>
          </a:prstGeom>
          <a:ln w="25400">
            <a:solidFill>
              <a:schemeClr val="tx1"/>
            </a:solidFill>
          </a:ln>
        </p:spPr>
      </p:pic>
      <p:pic>
        <p:nvPicPr>
          <p:cNvPr id="12" name="Picture 11"/>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914400" y="0"/>
            <a:ext cx="909638" cy="909638"/>
          </a:xfrm>
          <a:prstGeom prst="rect">
            <a:avLst/>
          </a:prstGeom>
          <a:ln w="25400">
            <a:solidFill>
              <a:schemeClr val="tx1"/>
            </a:solidFill>
          </a:ln>
        </p:spPr>
      </p:pic>
      <p:pic>
        <p:nvPicPr>
          <p:cNvPr id="13" name="Picture 12"/>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0" y="-14288"/>
            <a:ext cx="923926" cy="923926"/>
          </a:xfrm>
          <a:prstGeom prst="rect">
            <a:avLst/>
          </a:prstGeom>
          <a:ln w="25400">
            <a:solidFill>
              <a:schemeClr val="tx1"/>
            </a:solidFill>
          </a:ln>
        </p:spPr>
      </p:pic>
      <p:pic>
        <p:nvPicPr>
          <p:cNvPr id="14" name="Picture 13"/>
          <p:cNvPicPr>
            <a:picLocks noChangeAspect="1"/>
          </p:cNvPicPr>
          <p:nvPr/>
        </p:nvPicPr>
        <p:blipFill rotWithShape="1">
          <a:blip r:embed="rId13" cstate="email">
            <a:extLst>
              <a:ext uri="{28A0092B-C50C-407E-A947-70E740481C1C}">
                <a14:useLocalDpi xmlns:a14="http://schemas.microsoft.com/office/drawing/2010/main" val="0"/>
              </a:ext>
            </a:extLst>
          </a:blip>
          <a:srcRect/>
          <a:stretch/>
        </p:blipFill>
        <p:spPr>
          <a:xfrm>
            <a:off x="3671892" y="-14288"/>
            <a:ext cx="900108" cy="923927"/>
          </a:xfrm>
          <a:prstGeom prst="rect">
            <a:avLst/>
          </a:prstGeom>
          <a:ln w="25400">
            <a:solidFill>
              <a:schemeClr val="tx1"/>
            </a:solidFill>
          </a:ln>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767017" y="1776413"/>
            <a:ext cx="876298" cy="909638"/>
          </a:xfrm>
          <a:prstGeom prst="rect">
            <a:avLst/>
          </a:prstGeom>
          <a:ln w="25400">
            <a:solidFill>
              <a:schemeClr val="tx1"/>
            </a:solidFill>
          </a:ln>
        </p:spPr>
      </p:pic>
      <p:pic>
        <p:nvPicPr>
          <p:cNvPr id="16" name="Picture 15"/>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2767016" y="935038"/>
            <a:ext cx="876298" cy="863601"/>
          </a:xfrm>
          <a:prstGeom prst="rect">
            <a:avLst/>
          </a:prstGeom>
          <a:ln w="25400">
            <a:solidFill>
              <a:schemeClr val="tx1"/>
            </a:solidFill>
          </a:ln>
        </p:spPr>
      </p:pic>
      <p:pic>
        <p:nvPicPr>
          <p:cNvPr id="17" name="Picture 16"/>
          <p:cNvPicPr>
            <a:picLocks noChangeAspect="1"/>
          </p:cNvPicPr>
          <p:nvPr/>
        </p:nvPicPr>
        <p:blipFill rotWithShape="1">
          <a:blip r:embed="rId16" cstate="email">
            <a:extLst>
              <a:ext uri="{28A0092B-C50C-407E-A947-70E740481C1C}">
                <a14:useLocalDpi xmlns:a14="http://schemas.microsoft.com/office/drawing/2010/main" val="0"/>
              </a:ext>
            </a:extLst>
          </a:blip>
          <a:srcRect/>
          <a:stretch/>
        </p:blipFill>
        <p:spPr>
          <a:xfrm>
            <a:off x="6348403" y="2706685"/>
            <a:ext cx="5843598" cy="2767768"/>
          </a:xfrm>
          <a:prstGeom prst="rect">
            <a:avLst/>
          </a:prstGeom>
          <a:ln w="25400">
            <a:solidFill>
              <a:schemeClr val="tx1"/>
            </a:solidFill>
          </a:ln>
        </p:spPr>
      </p:pic>
      <p:pic>
        <p:nvPicPr>
          <p:cNvPr id="18" name="Picture 1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492668" y="923398"/>
            <a:ext cx="1684423" cy="875241"/>
          </a:xfrm>
          <a:prstGeom prst="rect">
            <a:avLst/>
          </a:prstGeom>
          <a:ln w="25400">
            <a:solidFill>
              <a:schemeClr val="tx1"/>
            </a:solidFill>
          </a:ln>
        </p:spPr>
      </p:pic>
      <p:pic>
        <p:nvPicPr>
          <p:cNvPr id="19" name="Picture 18"/>
          <p:cNvPicPr>
            <a:picLocks noChangeAspect="1"/>
          </p:cNvPicPr>
          <p:nvPr/>
        </p:nvPicPr>
        <p:blipFill>
          <a:blip r:embed="rId18" cstate="email">
            <a:extLst>
              <a:ext uri="{28A0092B-C50C-407E-A947-70E740481C1C}">
                <a14:useLocalDpi xmlns:a14="http://schemas.microsoft.com/office/drawing/2010/main" val="0"/>
              </a:ext>
            </a:extLst>
          </a:blip>
          <a:stretch>
            <a:fillRect/>
          </a:stretch>
        </p:blipFill>
        <p:spPr>
          <a:xfrm>
            <a:off x="5510216" y="-14288"/>
            <a:ext cx="1666875" cy="925866"/>
          </a:xfrm>
          <a:prstGeom prst="rect">
            <a:avLst/>
          </a:prstGeom>
          <a:ln w="25400">
            <a:solidFill>
              <a:schemeClr val="tx1"/>
            </a:solidFill>
          </a:ln>
        </p:spPr>
      </p:pic>
      <p:pic>
        <p:nvPicPr>
          <p:cNvPr id="20" name="Picture 19"/>
          <p:cNvPicPr>
            <a:picLocks noChangeAspect="1"/>
          </p:cNvPicPr>
          <p:nvPr/>
        </p:nvPicPr>
        <p:blipFill>
          <a:blip r:embed="rId19" cstate="email">
            <a:extLst>
              <a:ext uri="{28A0092B-C50C-407E-A947-70E740481C1C}">
                <a14:useLocalDpi xmlns:a14="http://schemas.microsoft.com/office/drawing/2010/main" val="0"/>
              </a:ext>
            </a:extLst>
          </a:blip>
          <a:stretch>
            <a:fillRect/>
          </a:stretch>
        </p:blipFill>
        <p:spPr>
          <a:xfrm>
            <a:off x="3662368" y="1821815"/>
            <a:ext cx="1847848" cy="864235"/>
          </a:xfrm>
          <a:prstGeom prst="rect">
            <a:avLst/>
          </a:prstGeom>
          <a:ln w="25400">
            <a:solidFill>
              <a:schemeClr val="tx1"/>
            </a:solidFill>
          </a:ln>
        </p:spPr>
      </p:pic>
      <p:pic>
        <p:nvPicPr>
          <p:cNvPr id="21" name="Picture 20"/>
          <p:cNvPicPr>
            <a:picLocks noChangeAspect="1"/>
          </p:cNvPicPr>
          <p:nvPr/>
        </p:nvPicPr>
        <p:blipFill>
          <a:blip r:embed="rId20" cstate="email">
            <a:extLst>
              <a:ext uri="{28A0092B-C50C-407E-A947-70E740481C1C}">
                <a14:useLocalDpi xmlns:a14="http://schemas.microsoft.com/office/drawing/2010/main" val="0"/>
              </a:ext>
            </a:extLst>
          </a:blip>
          <a:stretch>
            <a:fillRect/>
          </a:stretch>
        </p:blipFill>
        <p:spPr>
          <a:xfrm>
            <a:off x="4598640" y="1058"/>
            <a:ext cx="911576" cy="911576"/>
          </a:xfrm>
          <a:prstGeom prst="rect">
            <a:avLst/>
          </a:prstGeom>
          <a:ln w="25400">
            <a:solidFill>
              <a:schemeClr val="tx1"/>
            </a:solidFill>
          </a:ln>
        </p:spPr>
      </p:pic>
      <p:pic>
        <p:nvPicPr>
          <p:cNvPr id="22" name="Picture 21"/>
          <p:cNvPicPr>
            <a:picLocks noChangeAspect="1"/>
          </p:cNvPicPr>
          <p:nvPr/>
        </p:nvPicPr>
        <p:blipFill>
          <a:blip r:embed="rId21" cstate="email">
            <a:extLst>
              <a:ext uri="{28A0092B-C50C-407E-A947-70E740481C1C}">
                <a14:useLocalDpi xmlns:a14="http://schemas.microsoft.com/office/drawing/2010/main" val="0"/>
              </a:ext>
            </a:extLst>
          </a:blip>
          <a:stretch>
            <a:fillRect/>
          </a:stretch>
        </p:blipFill>
        <p:spPr>
          <a:xfrm>
            <a:off x="11219744" y="-3702"/>
            <a:ext cx="952500" cy="889526"/>
          </a:xfrm>
          <a:prstGeom prst="rect">
            <a:avLst/>
          </a:prstGeom>
          <a:ln w="25400">
            <a:solidFill>
              <a:schemeClr val="tx1"/>
            </a:solidFill>
          </a:ln>
        </p:spPr>
      </p:pic>
      <p:pic>
        <p:nvPicPr>
          <p:cNvPr id="24" name="Picture 23"/>
          <p:cNvPicPr>
            <a:picLocks noChangeAspect="1"/>
          </p:cNvPicPr>
          <p:nvPr/>
        </p:nvPicPr>
        <p:blipFill>
          <a:blip r:embed="rId22" cstate="email">
            <a:extLst>
              <a:ext uri="{28A0092B-C50C-407E-A947-70E740481C1C}">
                <a14:useLocalDpi xmlns:a14="http://schemas.microsoft.com/office/drawing/2010/main" val="0"/>
              </a:ext>
            </a:extLst>
          </a:blip>
          <a:stretch>
            <a:fillRect/>
          </a:stretch>
        </p:blipFill>
        <p:spPr>
          <a:xfrm>
            <a:off x="5529270" y="1824637"/>
            <a:ext cx="1647822" cy="859296"/>
          </a:xfrm>
          <a:prstGeom prst="rect">
            <a:avLst/>
          </a:prstGeom>
          <a:ln w="25400">
            <a:solidFill>
              <a:schemeClr val="tx1"/>
            </a:solidFill>
          </a:ln>
        </p:spPr>
      </p:pic>
      <p:pic>
        <p:nvPicPr>
          <p:cNvPr id="25" name="Picture 24"/>
          <p:cNvPicPr>
            <a:picLocks noChangeAspect="1"/>
          </p:cNvPicPr>
          <p:nvPr/>
        </p:nvPicPr>
        <p:blipFill>
          <a:blip r:embed="rId23" cstate="email">
            <a:extLst>
              <a:ext uri="{28A0092B-C50C-407E-A947-70E740481C1C}">
                <a14:useLocalDpi xmlns:a14="http://schemas.microsoft.com/office/drawing/2010/main" val="0"/>
              </a:ext>
            </a:extLst>
          </a:blip>
          <a:stretch>
            <a:fillRect/>
          </a:stretch>
        </p:blipFill>
        <p:spPr>
          <a:xfrm>
            <a:off x="7200900" y="914400"/>
            <a:ext cx="952500" cy="889001"/>
          </a:xfrm>
          <a:prstGeom prst="rect">
            <a:avLst/>
          </a:prstGeom>
          <a:ln w="25400">
            <a:solidFill>
              <a:schemeClr val="tx1"/>
            </a:solidFill>
          </a:ln>
        </p:spPr>
      </p:pic>
      <p:pic>
        <p:nvPicPr>
          <p:cNvPr id="26" name="Picture 25"/>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9986955" y="911223"/>
            <a:ext cx="2433645" cy="1770063"/>
          </a:xfrm>
          <a:prstGeom prst="rect">
            <a:avLst/>
          </a:prstGeom>
          <a:ln w="25400">
            <a:solidFill>
              <a:schemeClr val="tx1"/>
            </a:solidFill>
          </a:ln>
        </p:spPr>
      </p:pic>
      <p:pic>
        <p:nvPicPr>
          <p:cNvPr id="27" name="Picture 26"/>
          <p:cNvPicPr>
            <a:picLocks noChangeAspect="1"/>
          </p:cNvPicPr>
          <p:nvPr/>
        </p:nvPicPr>
        <p:blipFill>
          <a:blip r:embed="rId25" cstate="email">
            <a:extLst>
              <a:ext uri="{28A0092B-C50C-407E-A947-70E740481C1C}">
                <a14:useLocalDpi xmlns:a14="http://schemas.microsoft.com/office/drawing/2010/main" val="0"/>
              </a:ext>
            </a:extLst>
          </a:blip>
          <a:stretch>
            <a:fillRect/>
          </a:stretch>
        </p:blipFill>
        <p:spPr>
          <a:xfrm>
            <a:off x="7200900" y="0"/>
            <a:ext cx="952500" cy="910520"/>
          </a:xfrm>
          <a:prstGeom prst="rect">
            <a:avLst/>
          </a:prstGeom>
          <a:ln w="25400">
            <a:solidFill>
              <a:schemeClr val="tx1"/>
            </a:solidFill>
          </a:ln>
        </p:spPr>
      </p:pic>
      <p:pic>
        <p:nvPicPr>
          <p:cNvPr id="28" name="Picture 27"/>
          <p:cNvPicPr>
            <a:picLocks noChangeAspect="1"/>
          </p:cNvPicPr>
          <p:nvPr/>
        </p:nvPicPr>
        <p:blipFill>
          <a:blip r:embed="rId26" cstate="email">
            <a:extLst>
              <a:ext uri="{28A0092B-C50C-407E-A947-70E740481C1C}">
                <a14:useLocalDpi xmlns:a14="http://schemas.microsoft.com/office/drawing/2010/main" val="0"/>
              </a:ext>
            </a:extLst>
          </a:blip>
          <a:stretch>
            <a:fillRect/>
          </a:stretch>
        </p:blipFill>
        <p:spPr>
          <a:xfrm>
            <a:off x="4602962" y="935038"/>
            <a:ext cx="907254" cy="863601"/>
          </a:xfrm>
          <a:prstGeom prst="rect">
            <a:avLst/>
          </a:prstGeom>
          <a:ln w="25400">
            <a:solidFill>
              <a:schemeClr val="tx1"/>
            </a:solidFill>
          </a:ln>
        </p:spPr>
      </p:pic>
      <p:pic>
        <p:nvPicPr>
          <p:cNvPr id="30" name="Picture 29"/>
          <p:cNvPicPr>
            <a:picLocks noChangeAspect="1"/>
          </p:cNvPicPr>
          <p:nvPr/>
        </p:nvPicPr>
        <p:blipFill>
          <a:blip r:embed="rId27" cstate="email">
            <a:extLst>
              <a:ext uri="{28A0092B-C50C-407E-A947-70E740481C1C}">
                <a14:useLocalDpi xmlns:a14="http://schemas.microsoft.com/office/drawing/2010/main" val="0"/>
              </a:ext>
            </a:extLst>
          </a:blip>
          <a:stretch>
            <a:fillRect/>
          </a:stretch>
        </p:blipFill>
        <p:spPr>
          <a:xfrm>
            <a:off x="3671892" y="935038"/>
            <a:ext cx="900108" cy="863601"/>
          </a:xfrm>
          <a:prstGeom prst="rect">
            <a:avLst/>
          </a:prstGeom>
          <a:ln w="25400">
            <a:solidFill>
              <a:schemeClr val="tx1"/>
            </a:solidFill>
          </a:ln>
        </p:spPr>
      </p:pic>
      <p:pic>
        <p:nvPicPr>
          <p:cNvPr id="31" name="Picture 30"/>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8177209" y="19578"/>
            <a:ext cx="1785943" cy="1809221"/>
          </a:xfrm>
          <a:prstGeom prst="rect">
            <a:avLst/>
          </a:prstGeom>
          <a:ln w="25400">
            <a:solidFill>
              <a:schemeClr val="tx1"/>
            </a:solidFill>
          </a:ln>
        </p:spPr>
      </p:pic>
      <p:pic>
        <p:nvPicPr>
          <p:cNvPr id="32" name="Picture 31"/>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9991725" y="-14288"/>
            <a:ext cx="1438275" cy="900112"/>
          </a:xfrm>
          <a:prstGeom prst="rect">
            <a:avLst/>
          </a:prstGeom>
          <a:ln w="25400">
            <a:solidFill>
              <a:schemeClr val="tx1"/>
            </a:solidFill>
          </a:ln>
        </p:spPr>
      </p:pic>
      <p:pic>
        <p:nvPicPr>
          <p:cNvPr id="29" name="Picture 28"/>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7196146" y="1828800"/>
            <a:ext cx="1795454" cy="852486"/>
          </a:xfrm>
          <a:prstGeom prst="rect">
            <a:avLst/>
          </a:prstGeom>
          <a:ln w="25400">
            <a:solidFill>
              <a:schemeClr val="tx1"/>
            </a:solidFill>
          </a:ln>
        </p:spPr>
      </p:pic>
      <p:pic>
        <p:nvPicPr>
          <p:cNvPr id="23" name="Picture 22"/>
          <p:cNvPicPr>
            <a:picLocks noChangeAspect="1"/>
          </p:cNvPicPr>
          <p:nvPr/>
        </p:nvPicPr>
        <p:blipFill>
          <a:blip r:embed="rId31" cstate="email">
            <a:extLst>
              <a:ext uri="{28A0092B-C50C-407E-A947-70E740481C1C}">
                <a14:useLocalDpi xmlns:a14="http://schemas.microsoft.com/office/drawing/2010/main" val="0"/>
              </a:ext>
            </a:extLst>
          </a:blip>
          <a:stretch>
            <a:fillRect/>
          </a:stretch>
        </p:blipFill>
        <p:spPr>
          <a:xfrm>
            <a:off x="9016298" y="1828800"/>
            <a:ext cx="952500" cy="852486"/>
          </a:xfrm>
          <a:prstGeom prst="rect">
            <a:avLst/>
          </a:prstGeom>
          <a:ln w="25400">
            <a:solidFill>
              <a:schemeClr val="tx1"/>
            </a:solidFill>
          </a:ln>
        </p:spPr>
      </p:pic>
      <p:pic>
        <p:nvPicPr>
          <p:cNvPr id="33" name="Picture 32"/>
          <p:cNvPicPr>
            <a:picLocks noChangeAspect="1"/>
          </p:cNvPicPr>
          <p:nvPr/>
        </p:nvPicPr>
        <p:blipFill rotWithShape="1">
          <a:blip r:embed="rId32" cstate="email">
            <a:extLst>
              <a:ext uri="{28A0092B-C50C-407E-A947-70E740481C1C}">
                <a14:useLocalDpi xmlns:a14="http://schemas.microsoft.com/office/drawing/2010/main" val="0"/>
              </a:ext>
            </a:extLst>
          </a:blip>
          <a:srcRect/>
          <a:stretch/>
        </p:blipFill>
        <p:spPr>
          <a:xfrm>
            <a:off x="0" y="2708278"/>
            <a:ext cx="2733676" cy="983192"/>
          </a:xfrm>
          <a:prstGeom prst="rect">
            <a:avLst/>
          </a:prstGeom>
          <a:ln w="25400">
            <a:solidFill>
              <a:schemeClr val="tx1"/>
            </a:solidFill>
          </a:ln>
        </p:spPr>
      </p:pic>
      <p:pic>
        <p:nvPicPr>
          <p:cNvPr id="34" name="Picture 33"/>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2757489" y="2709864"/>
            <a:ext cx="1814511" cy="981606"/>
          </a:xfrm>
          <a:prstGeom prst="rect">
            <a:avLst/>
          </a:prstGeom>
          <a:ln w="25400">
            <a:solidFill>
              <a:schemeClr val="tx1"/>
            </a:solidFill>
          </a:ln>
        </p:spPr>
      </p:pic>
      <p:pic>
        <p:nvPicPr>
          <p:cNvPr id="35" name="Picture 34"/>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4586292" y="2711274"/>
            <a:ext cx="1738308" cy="980196"/>
          </a:xfrm>
          <a:prstGeom prst="rect">
            <a:avLst/>
          </a:prstGeom>
          <a:ln w="25400">
            <a:solidFill>
              <a:schemeClr val="tx1"/>
            </a:solidFill>
          </a:ln>
        </p:spPr>
      </p:pic>
      <p:pic>
        <p:nvPicPr>
          <p:cNvPr id="36" name="Picture 35"/>
          <p:cNvPicPr>
            <a:picLocks noChangeAspect="1"/>
          </p:cNvPicPr>
          <p:nvPr/>
        </p:nvPicPr>
        <p:blipFill>
          <a:blip r:embed="rId35" cstate="email">
            <a:extLst>
              <a:ext uri="{28A0092B-C50C-407E-A947-70E740481C1C}">
                <a14:useLocalDpi xmlns:a14="http://schemas.microsoft.com/office/drawing/2010/main" val="0"/>
              </a:ext>
            </a:extLst>
          </a:blip>
          <a:stretch>
            <a:fillRect/>
          </a:stretch>
        </p:blipFill>
        <p:spPr>
          <a:xfrm>
            <a:off x="2743200" y="3715283"/>
            <a:ext cx="974807" cy="993324"/>
          </a:xfrm>
          <a:prstGeom prst="rect">
            <a:avLst/>
          </a:prstGeom>
          <a:ln w="25400">
            <a:solidFill>
              <a:schemeClr val="tx1"/>
            </a:solidFill>
          </a:ln>
        </p:spPr>
      </p:pic>
      <p:pic>
        <p:nvPicPr>
          <p:cNvPr id="38" name="Picture 37"/>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0" y="3715283"/>
            <a:ext cx="2724150" cy="1759170"/>
          </a:xfrm>
          <a:prstGeom prst="rect">
            <a:avLst/>
          </a:prstGeom>
          <a:ln w="25400">
            <a:solidFill>
              <a:schemeClr val="tx1"/>
            </a:solidFill>
          </a:ln>
        </p:spPr>
      </p:pic>
      <p:pic>
        <p:nvPicPr>
          <p:cNvPr id="39" name="Picture 38"/>
          <p:cNvPicPr>
            <a:picLocks noChangeAspect="1"/>
          </p:cNvPicPr>
          <p:nvPr/>
        </p:nvPicPr>
        <p:blipFill>
          <a:blip r:embed="rId37" cstate="email">
            <a:extLst>
              <a:ext uri="{28A0092B-C50C-407E-A947-70E740481C1C}">
                <a14:useLocalDpi xmlns:a14="http://schemas.microsoft.com/office/drawing/2010/main" val="0"/>
              </a:ext>
            </a:extLst>
          </a:blip>
          <a:stretch>
            <a:fillRect/>
          </a:stretch>
        </p:blipFill>
        <p:spPr>
          <a:xfrm>
            <a:off x="3737057" y="3715283"/>
            <a:ext cx="2587544" cy="993325"/>
          </a:xfrm>
          <a:prstGeom prst="rect">
            <a:avLst/>
          </a:prstGeom>
          <a:ln w="25400">
            <a:solidFill>
              <a:schemeClr val="tx1"/>
            </a:solidFill>
          </a:ln>
        </p:spPr>
      </p:pic>
      <p:pic>
        <p:nvPicPr>
          <p:cNvPr id="40" name="Picture 39"/>
          <p:cNvPicPr>
            <a:picLocks noChangeAspect="1"/>
          </p:cNvPicPr>
          <p:nvPr/>
        </p:nvPicPr>
        <p:blipFill rotWithShape="1">
          <a:blip r:embed="rId38" cstate="email">
            <a:extLst>
              <a:ext uri="{28A0092B-C50C-407E-A947-70E740481C1C}">
                <a14:useLocalDpi xmlns:a14="http://schemas.microsoft.com/office/drawing/2010/main" val="0"/>
              </a:ext>
            </a:extLst>
          </a:blip>
          <a:srcRect/>
          <a:stretch/>
        </p:blipFill>
        <p:spPr>
          <a:xfrm>
            <a:off x="2747963" y="4732420"/>
            <a:ext cx="3579270" cy="742033"/>
          </a:xfrm>
          <a:prstGeom prst="rect">
            <a:avLst/>
          </a:prstGeom>
          <a:ln w="25400">
            <a:solidFill>
              <a:schemeClr val="tx1"/>
            </a:solidFill>
          </a:ln>
        </p:spPr>
      </p:pic>
      <p:sp>
        <p:nvSpPr>
          <p:cNvPr id="41" name="Rectangle 40"/>
          <p:cNvSpPr/>
          <p:nvPr/>
        </p:nvSpPr>
        <p:spPr>
          <a:xfrm>
            <a:off x="2133600" y="5547340"/>
            <a:ext cx="9838972" cy="387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5 YEARS OF LEARNING THROUGH MAKING AT MAGIC.  5 YEARS OF PROJECTS &amp; MEDIA.</a:t>
            </a:r>
          </a:p>
        </p:txBody>
      </p:sp>
    </p:spTree>
    <p:extLst>
      <p:ext uri="{BB962C8B-B14F-4D97-AF65-F5344CB8AC3E}">
        <p14:creationId xmlns:p14="http://schemas.microsoft.com/office/powerpoint/2010/main" val="2536992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DESIGN PRINCIPLE</a:t>
            </a:r>
          </a:p>
        </p:txBody>
      </p:sp>
      <p:sp>
        <p:nvSpPr>
          <p:cNvPr id="3" name="Content Placeholder 2"/>
          <p:cNvSpPr>
            <a:spLocks noGrp="1"/>
          </p:cNvSpPr>
          <p:nvPr>
            <p:ph idx="1"/>
          </p:nvPr>
        </p:nvSpPr>
        <p:spPr>
          <a:xfrm>
            <a:off x="5410200" y="1538475"/>
            <a:ext cx="6248400" cy="4024125"/>
          </a:xfrm>
        </p:spPr>
        <p:txBody>
          <a:bodyPr/>
          <a:lstStyle/>
          <a:p>
            <a:pPr marL="0" indent="0">
              <a:buNone/>
            </a:pPr>
            <a:r>
              <a:rPr lang="en-US" b="1" dirty="0"/>
              <a:t>NO SPACE SHOULD BE USED FOR ONLY ONE THING, OR BY ONLY ONE CONSTITUENCY</a:t>
            </a:r>
            <a:r>
              <a:rPr lang="en-US" dirty="0"/>
              <a:t>:  OUR COMMITMENT TO MULTI-DISCIPLINARY AND CROSS-DISCIPLINARY WORK SHOULD EXTEND TO THE PHYSICAL BUILDING DESIGN, TECHNOLOGY SELECTION, ADMINISTRATION AND OPERATIONS, CULTURE &amp; COMMUNITY.</a:t>
            </a:r>
          </a:p>
          <a:p>
            <a:pPr marL="0" indent="0">
              <a:buNone/>
            </a:pPr>
            <a:endParaRPr lang="en-US" sz="1000" dirty="0"/>
          </a:p>
          <a:p>
            <a:pPr marL="0" indent="0">
              <a:buNone/>
            </a:pPr>
            <a:r>
              <a:rPr lang="en-US" dirty="0"/>
              <a:t>WE WERE TRYING FOR A PARTICLE ACCELERATOR FOR THE HAPPY ACCIDENT.</a:t>
            </a:r>
          </a:p>
          <a:p>
            <a:pPr marL="0" indent="0">
              <a:buNone/>
            </a:pPr>
            <a:endParaRPr lang="en-US" sz="1000" dirty="0"/>
          </a:p>
          <a:p>
            <a:pPr marL="0" indent="0">
              <a:buNone/>
            </a:pPr>
            <a:r>
              <a:rPr lang="en-US" dirty="0"/>
              <a:t>(AND MODEL FOR OUR STUDENTS HOW COLLABORATION AND TEAMS FUNCTION)</a:t>
            </a:r>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28600" y="914400"/>
            <a:ext cx="4876800" cy="3103418"/>
          </a:xfrm>
          <a:prstGeom prst="rect">
            <a:avLst/>
          </a:prstGeom>
          <a:ln w="28575">
            <a:solidFill>
              <a:schemeClr val="tx1"/>
            </a:solidFill>
          </a:ln>
        </p:spPr>
      </p:pic>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9600" y="3200400"/>
            <a:ext cx="4191000" cy="2357438"/>
          </a:xfrm>
          <a:prstGeom prst="rect">
            <a:avLst/>
          </a:prstGeom>
        </p:spPr>
      </p:pic>
    </p:spTree>
    <p:extLst>
      <p:ext uri="{BB962C8B-B14F-4D97-AF65-F5344CB8AC3E}">
        <p14:creationId xmlns:p14="http://schemas.microsoft.com/office/powerpoint/2010/main" val="3509824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h5.googleusercontent.com/yDYSKuUy0yr5p8ws85RtKHIhgVKFmDp_xi1he1fd_AFMwAaws_5zaqTWjC1I2ZWiNhSX4Pjl1LmWy16NCZpVZNDcn4ardLWH2W0jy_j9le-byw0-_saa2idoWVHQedcsq2Kpw6jeckk">
            <a:extLst>
              <a:ext uri="{FF2B5EF4-FFF2-40B4-BE49-F238E27FC236}">
                <a16:creationId xmlns:a16="http://schemas.microsoft.com/office/drawing/2014/main" id="{B965CB7B-9EF1-40A2-8597-EE65D7BD32FD}"/>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0" y="0"/>
            <a:ext cx="12192000" cy="5943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EE0E413-2EDB-44A2-A6D9-E0E29FE615BE}"/>
              </a:ext>
            </a:extLst>
          </p:cNvPr>
          <p:cNvSpPr/>
          <p:nvPr/>
        </p:nvSpPr>
        <p:spPr>
          <a:xfrm>
            <a:off x="0" y="2819400"/>
            <a:ext cx="12192000" cy="3124200"/>
          </a:xfrm>
          <a:prstGeom prst="rect">
            <a:avLst/>
          </a:prstGeom>
          <a:gradFill>
            <a:gsLst>
              <a:gs pos="0">
                <a:schemeClr val="bg1">
                  <a:alpha val="0"/>
                </a:schemeClr>
              </a:gs>
              <a:gs pos="7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AF0B4E-DFA5-454B-8B07-DC989A97F329}"/>
              </a:ext>
            </a:extLst>
          </p:cNvPr>
          <p:cNvSpPr>
            <a:spLocks noGrp="1"/>
          </p:cNvSpPr>
          <p:nvPr>
            <p:ph type="title"/>
          </p:nvPr>
        </p:nvSpPr>
        <p:spPr>
          <a:xfrm>
            <a:off x="3276600" y="4650572"/>
            <a:ext cx="8610600" cy="1293028"/>
          </a:xfrm>
        </p:spPr>
        <p:txBody>
          <a:bodyPr/>
          <a:lstStyle/>
          <a:p>
            <a:r>
              <a:rPr lang="en-US" dirty="0"/>
              <a:t>HOW DOES THAT APPLY MORE BROADLY, MORE GLOBALLY?</a:t>
            </a:r>
            <a:br>
              <a:rPr lang="en-US" dirty="0"/>
            </a:br>
            <a:endParaRPr lang="en-US" dirty="0"/>
          </a:p>
        </p:txBody>
      </p:sp>
    </p:spTree>
    <p:extLst>
      <p:ext uri="{BB962C8B-B14F-4D97-AF65-F5344CB8AC3E}">
        <p14:creationId xmlns:p14="http://schemas.microsoft.com/office/powerpoint/2010/main" val="2962490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DEECB-EA04-44E8-93FF-3A21BD014C52}"/>
              </a:ext>
            </a:extLst>
          </p:cNvPr>
          <p:cNvSpPr>
            <a:spLocks noGrp="1"/>
          </p:cNvSpPr>
          <p:nvPr>
            <p:ph type="title"/>
          </p:nvPr>
        </p:nvSpPr>
        <p:spPr>
          <a:xfrm>
            <a:off x="2895600" y="764372"/>
            <a:ext cx="8610600" cy="1293028"/>
          </a:xfrm>
        </p:spPr>
        <p:txBody>
          <a:bodyPr/>
          <a:lstStyle/>
          <a:p>
            <a:r>
              <a:rPr lang="en-US" dirty="0"/>
              <a:t>A little bit on the history of games in higher ed</a:t>
            </a:r>
          </a:p>
        </p:txBody>
      </p:sp>
      <p:sp>
        <p:nvSpPr>
          <p:cNvPr id="3" name="Content Placeholder 2">
            <a:extLst>
              <a:ext uri="{FF2B5EF4-FFF2-40B4-BE49-F238E27FC236}">
                <a16:creationId xmlns:a16="http://schemas.microsoft.com/office/drawing/2014/main" id="{35E0F53F-BC74-49D7-B9D3-60F50F98EF24}"/>
              </a:ext>
            </a:extLst>
          </p:cNvPr>
          <p:cNvSpPr>
            <a:spLocks noGrp="1"/>
          </p:cNvSpPr>
          <p:nvPr>
            <p:ph idx="1"/>
          </p:nvPr>
        </p:nvSpPr>
        <p:spPr>
          <a:xfrm>
            <a:off x="5334000" y="2034157"/>
            <a:ext cx="6553200" cy="3985643"/>
          </a:xfrm>
        </p:spPr>
        <p:txBody>
          <a:bodyPr/>
          <a:lstStyle/>
          <a:p>
            <a:pPr marL="0" indent="0">
              <a:buNone/>
            </a:pPr>
            <a:r>
              <a:rPr lang="en-US" dirty="0"/>
              <a:t>Circa 2001 I offered a course in ‘game programming’ that was so new the NY Times showed up to over my course.  It was a weird day.</a:t>
            </a:r>
          </a:p>
          <a:p>
            <a:pPr marL="0" indent="0">
              <a:buNone/>
            </a:pPr>
            <a:endParaRPr lang="en-US" dirty="0"/>
          </a:p>
          <a:p>
            <a:pPr marL="0" indent="0">
              <a:buNone/>
            </a:pPr>
            <a:r>
              <a:rPr lang="en-US" dirty="0"/>
              <a:t>There was a mailing list of the other folks I could find that had a game development course in the states.  There were 6 people on it.</a:t>
            </a:r>
          </a:p>
          <a:p>
            <a:pPr marL="0" indent="0">
              <a:buNone/>
            </a:pPr>
            <a:endParaRPr lang="en-US" dirty="0"/>
          </a:p>
          <a:p>
            <a:pPr marL="0" indent="0">
              <a:buNone/>
            </a:pPr>
            <a:r>
              <a:rPr lang="en-US" dirty="0"/>
              <a:t>Similar trajectory in game dev, games studies, game design, game art</a:t>
            </a:r>
          </a:p>
        </p:txBody>
      </p:sp>
      <p:sp>
        <p:nvSpPr>
          <p:cNvPr id="6" name="Oval 5">
            <a:extLst>
              <a:ext uri="{FF2B5EF4-FFF2-40B4-BE49-F238E27FC236}">
                <a16:creationId xmlns:a16="http://schemas.microsoft.com/office/drawing/2014/main" id="{21AAD89D-16C4-4AC2-BC7E-1E50695F1CF6}"/>
              </a:ext>
            </a:extLst>
          </p:cNvPr>
          <p:cNvSpPr/>
          <p:nvPr/>
        </p:nvSpPr>
        <p:spPr>
          <a:xfrm>
            <a:off x="377414" y="2350578"/>
            <a:ext cx="2590800" cy="2438400"/>
          </a:xfrm>
          <a:prstGeom prst="ellipse">
            <a:avLst/>
          </a:prstGeom>
          <a:solidFill>
            <a:schemeClr val="accent1">
              <a:alpha val="5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GAME DEV</a:t>
            </a:r>
          </a:p>
        </p:txBody>
      </p:sp>
      <p:sp>
        <p:nvSpPr>
          <p:cNvPr id="5" name="Oval 4">
            <a:extLst>
              <a:ext uri="{FF2B5EF4-FFF2-40B4-BE49-F238E27FC236}">
                <a16:creationId xmlns:a16="http://schemas.microsoft.com/office/drawing/2014/main" id="{75093584-DB10-4F53-9687-45758A6B0999}"/>
              </a:ext>
            </a:extLst>
          </p:cNvPr>
          <p:cNvSpPr/>
          <p:nvPr/>
        </p:nvSpPr>
        <p:spPr>
          <a:xfrm>
            <a:off x="1524000" y="1588578"/>
            <a:ext cx="2590800" cy="2438400"/>
          </a:xfrm>
          <a:prstGeom prst="ellipse">
            <a:avLst/>
          </a:prstGeom>
          <a:solidFill>
            <a:srgbClr val="0070C0">
              <a:alpha val="5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GAME STUDIES</a:t>
            </a:r>
          </a:p>
        </p:txBody>
      </p:sp>
      <p:sp>
        <p:nvSpPr>
          <p:cNvPr id="8" name="Oval 7">
            <a:extLst>
              <a:ext uri="{FF2B5EF4-FFF2-40B4-BE49-F238E27FC236}">
                <a16:creationId xmlns:a16="http://schemas.microsoft.com/office/drawing/2014/main" id="{1147DE0A-C76B-43E3-B3ED-6E3D2FA1B839}"/>
              </a:ext>
            </a:extLst>
          </p:cNvPr>
          <p:cNvSpPr/>
          <p:nvPr/>
        </p:nvSpPr>
        <p:spPr>
          <a:xfrm>
            <a:off x="1429422" y="3200497"/>
            <a:ext cx="2590800" cy="2438400"/>
          </a:xfrm>
          <a:prstGeom prst="ellipse">
            <a:avLst/>
          </a:prstGeom>
          <a:solidFill>
            <a:srgbClr val="FFC000">
              <a:alpha val="5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GAME ART</a:t>
            </a:r>
          </a:p>
        </p:txBody>
      </p:sp>
      <p:sp>
        <p:nvSpPr>
          <p:cNvPr id="7" name="Oval 6">
            <a:extLst>
              <a:ext uri="{FF2B5EF4-FFF2-40B4-BE49-F238E27FC236}">
                <a16:creationId xmlns:a16="http://schemas.microsoft.com/office/drawing/2014/main" id="{B0A3DC96-BB9A-47D7-A8CF-92E1D582CD7E}"/>
              </a:ext>
            </a:extLst>
          </p:cNvPr>
          <p:cNvSpPr/>
          <p:nvPr/>
        </p:nvSpPr>
        <p:spPr>
          <a:xfrm>
            <a:off x="2590800" y="2350578"/>
            <a:ext cx="2590800" cy="2438400"/>
          </a:xfrm>
          <a:prstGeom prst="ellipse">
            <a:avLst/>
          </a:prstGeom>
          <a:solidFill>
            <a:schemeClr val="accent4">
              <a:alpha val="5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GAME DESIGN</a:t>
            </a:r>
          </a:p>
        </p:txBody>
      </p:sp>
    </p:spTree>
    <p:extLst>
      <p:ext uri="{BB962C8B-B14F-4D97-AF65-F5344CB8AC3E}">
        <p14:creationId xmlns:p14="http://schemas.microsoft.com/office/powerpoint/2010/main" val="997039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D73F3C8-5A94-49CB-84A7-3ECDBF045CCD}"/>
              </a:ext>
            </a:extLst>
          </p:cNvPr>
          <p:cNvPicPr>
            <a:picLocks noGrp="1" noChangeAspect="1"/>
          </p:cNvPicPr>
          <p:nvPr>
            <p:ph sz="quarter" idx="13"/>
          </p:nvPr>
        </p:nvPicPr>
        <p:blipFill>
          <a:blip r:embed="rId3" cstate="email">
            <a:extLst>
              <a:ext uri="{28A0092B-C50C-407E-A947-70E740481C1C}">
                <a14:useLocalDpi xmlns:a14="http://schemas.microsoft.com/office/drawing/2010/main" val="0"/>
              </a:ext>
            </a:extLst>
          </a:blip>
          <a:stretch>
            <a:fillRect/>
          </a:stretch>
        </p:blipFill>
        <p:spPr>
          <a:xfrm>
            <a:off x="3006754" y="0"/>
            <a:ext cx="9185246" cy="5943600"/>
          </a:xfrm>
        </p:spPr>
      </p:pic>
      <p:sp>
        <p:nvSpPr>
          <p:cNvPr id="7" name="Rectangle 6">
            <a:extLst>
              <a:ext uri="{FF2B5EF4-FFF2-40B4-BE49-F238E27FC236}">
                <a16:creationId xmlns:a16="http://schemas.microsoft.com/office/drawing/2014/main" id="{D4A5EEDB-EC57-4DE8-A567-BDDBD4B5E553}"/>
              </a:ext>
            </a:extLst>
          </p:cNvPr>
          <p:cNvSpPr/>
          <p:nvPr/>
        </p:nvSpPr>
        <p:spPr>
          <a:xfrm>
            <a:off x="0" y="0"/>
            <a:ext cx="3006754" cy="594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9B9482B-26DE-4A4D-94D3-71EA91643F48}"/>
              </a:ext>
            </a:extLst>
          </p:cNvPr>
          <p:cNvSpPr/>
          <p:nvPr/>
        </p:nvSpPr>
        <p:spPr>
          <a:xfrm>
            <a:off x="152400" y="152400"/>
            <a:ext cx="2667000" cy="5638800"/>
          </a:xfrm>
          <a:prstGeom prst="rect">
            <a:avLst/>
          </a:prstGeom>
          <a:solidFill>
            <a:srgbClr val="8DE5D8"/>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TODAY, THERE ARE 521 COLLEGE PROGRAMS IN NORTH AMERICA ALONE</a:t>
            </a: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r>
              <a:rPr lang="en-US" dirty="0">
                <a:solidFill>
                  <a:schemeClr val="bg1"/>
                </a:solidFill>
              </a:rPr>
              <a:t>THESE RANGE FROM GAME DESIGN, GAME DEVELOPMENT, GAME STUDIES, GAME ART, COMPUTING, ENGINEERING, AND MORE IN FORMAL AND INFORMAL PROGRAMS, MAJORS, MINORS, AND COURSES</a:t>
            </a:r>
          </a:p>
        </p:txBody>
      </p:sp>
      <p:cxnSp>
        <p:nvCxnSpPr>
          <p:cNvPr id="9" name="Straight Connector 8">
            <a:extLst>
              <a:ext uri="{FF2B5EF4-FFF2-40B4-BE49-F238E27FC236}">
                <a16:creationId xmlns:a16="http://schemas.microsoft.com/office/drawing/2014/main" id="{EBAD26FE-6B7C-4756-B72F-B410D17399DB}"/>
              </a:ext>
            </a:extLst>
          </p:cNvPr>
          <p:cNvCxnSpPr/>
          <p:nvPr/>
        </p:nvCxnSpPr>
        <p:spPr>
          <a:xfrm>
            <a:off x="0" y="5943600"/>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74117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1CBFCF-BD17-44D6-9AB7-B5A2D9D8147A}"/>
              </a:ext>
            </a:extLst>
          </p:cNvPr>
          <p:cNvSpPr/>
          <p:nvPr/>
        </p:nvSpPr>
        <p:spPr>
          <a:xfrm>
            <a:off x="0" y="1410887"/>
            <a:ext cx="12268200" cy="45327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09FADC-4A14-4FF0-9806-C429D7500C5C}"/>
              </a:ext>
            </a:extLst>
          </p:cNvPr>
          <p:cNvSpPr>
            <a:spLocks noGrp="1"/>
          </p:cNvSpPr>
          <p:nvPr>
            <p:ph type="title"/>
          </p:nvPr>
        </p:nvSpPr>
        <p:spPr/>
        <p:txBody>
          <a:bodyPr/>
          <a:lstStyle/>
          <a:p>
            <a:r>
              <a:rPr lang="en-US" dirty="0"/>
              <a:t>FIELD REPORTS &amp; EXAMINATIONS</a:t>
            </a:r>
          </a:p>
        </p:txBody>
      </p:sp>
      <p:pic>
        <p:nvPicPr>
          <p:cNvPr id="6" name="Picture 5">
            <a:extLst>
              <a:ext uri="{FF2B5EF4-FFF2-40B4-BE49-F238E27FC236}">
                <a16:creationId xmlns:a16="http://schemas.microsoft.com/office/drawing/2014/main" id="{20D51255-8FD1-414C-BD2A-E6FB2193C4F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525729" y="1410885"/>
            <a:ext cx="4480142" cy="4419600"/>
          </a:xfrm>
          <a:prstGeom prst="rect">
            <a:avLst/>
          </a:prstGeom>
        </p:spPr>
      </p:pic>
      <p:pic>
        <p:nvPicPr>
          <p:cNvPr id="9" name="Picture 8">
            <a:extLst>
              <a:ext uri="{FF2B5EF4-FFF2-40B4-BE49-F238E27FC236}">
                <a16:creationId xmlns:a16="http://schemas.microsoft.com/office/drawing/2014/main" id="{828F5BBA-FE14-455F-A177-6669F24ED06B}"/>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7239000" y="1410886"/>
            <a:ext cx="3592130" cy="4532713"/>
          </a:xfrm>
          <a:prstGeom prst="rect">
            <a:avLst/>
          </a:prstGeom>
        </p:spPr>
      </p:pic>
    </p:spTree>
    <p:extLst>
      <p:ext uri="{BB962C8B-B14F-4D97-AF65-F5344CB8AC3E}">
        <p14:creationId xmlns:p14="http://schemas.microsoft.com/office/powerpoint/2010/main" val="2174477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E32AD5-7252-3542-BE9F-01D30F6D4E6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 y="0"/>
            <a:ext cx="6096000" cy="7064828"/>
          </a:xfrm>
          <a:prstGeom prst="rect">
            <a:avLst/>
          </a:prstGeom>
        </p:spPr>
      </p:pic>
      <p:pic>
        <p:nvPicPr>
          <p:cNvPr id="6" name="Picture 5">
            <a:extLst>
              <a:ext uri="{FF2B5EF4-FFF2-40B4-BE49-F238E27FC236}">
                <a16:creationId xmlns:a16="http://schemas.microsoft.com/office/drawing/2014/main" id="{CE088559-736B-304B-B970-185066B91A6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096000" y="0"/>
            <a:ext cx="6096000" cy="7064828"/>
          </a:xfrm>
          <a:prstGeom prst="rect">
            <a:avLst/>
          </a:prstGeom>
        </p:spPr>
      </p:pic>
    </p:spTree>
    <p:extLst>
      <p:ext uri="{BB962C8B-B14F-4D97-AF65-F5344CB8AC3E}">
        <p14:creationId xmlns:p14="http://schemas.microsoft.com/office/powerpoint/2010/main" val="10103339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E32AD5-7252-3542-BE9F-01D30F6D4E6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 y="0"/>
            <a:ext cx="6095999" cy="7064828"/>
          </a:xfrm>
          <a:prstGeom prst="rect">
            <a:avLst/>
          </a:prstGeom>
        </p:spPr>
      </p:pic>
      <p:pic>
        <p:nvPicPr>
          <p:cNvPr id="6" name="Picture 5">
            <a:extLst>
              <a:ext uri="{FF2B5EF4-FFF2-40B4-BE49-F238E27FC236}">
                <a16:creationId xmlns:a16="http://schemas.microsoft.com/office/drawing/2014/main" id="{CE088559-736B-304B-B970-185066B91A6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096000" y="0"/>
            <a:ext cx="6095999" cy="7064828"/>
          </a:xfrm>
          <a:prstGeom prst="rect">
            <a:avLst/>
          </a:prstGeom>
        </p:spPr>
      </p:pic>
    </p:spTree>
    <p:extLst>
      <p:ext uri="{BB962C8B-B14F-4D97-AF65-F5344CB8AC3E}">
        <p14:creationId xmlns:p14="http://schemas.microsoft.com/office/powerpoint/2010/main" val="37020770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E32AD5-7252-3542-BE9F-01D30F6D4E6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 y="0"/>
            <a:ext cx="6095999" cy="7064828"/>
          </a:xfrm>
          <a:prstGeom prst="rect">
            <a:avLst/>
          </a:prstGeom>
        </p:spPr>
      </p:pic>
      <p:pic>
        <p:nvPicPr>
          <p:cNvPr id="6" name="Picture 5">
            <a:extLst>
              <a:ext uri="{FF2B5EF4-FFF2-40B4-BE49-F238E27FC236}">
                <a16:creationId xmlns:a16="http://schemas.microsoft.com/office/drawing/2014/main" id="{CE088559-736B-304B-B970-185066B91A6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096000" y="0"/>
            <a:ext cx="6095999" cy="7064828"/>
          </a:xfrm>
          <a:prstGeom prst="rect">
            <a:avLst/>
          </a:prstGeom>
        </p:spPr>
      </p:pic>
    </p:spTree>
    <p:extLst>
      <p:ext uri="{BB962C8B-B14F-4D97-AF65-F5344CB8AC3E}">
        <p14:creationId xmlns:p14="http://schemas.microsoft.com/office/powerpoint/2010/main" val="4057787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2545D6F-3068-4B40-8338-AF1825A4E280}"/>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0" y="0"/>
            <a:ext cx="12192000" cy="6019800"/>
          </a:xfrm>
          <a:prstGeom prst="rect">
            <a:avLst/>
          </a:prstGeom>
        </p:spPr>
      </p:pic>
      <p:sp>
        <p:nvSpPr>
          <p:cNvPr id="9" name="Rectangle 8">
            <a:extLst>
              <a:ext uri="{FF2B5EF4-FFF2-40B4-BE49-F238E27FC236}">
                <a16:creationId xmlns:a16="http://schemas.microsoft.com/office/drawing/2014/main" id="{51C52451-6845-4B3A-8968-B3813D5652E9}"/>
              </a:ext>
            </a:extLst>
          </p:cNvPr>
          <p:cNvSpPr/>
          <p:nvPr/>
        </p:nvSpPr>
        <p:spPr>
          <a:xfrm>
            <a:off x="0" y="0"/>
            <a:ext cx="12192000" cy="6019800"/>
          </a:xfrm>
          <a:prstGeom prst="rect">
            <a:avLst/>
          </a:prstGeom>
          <a:gradFill>
            <a:gsLst>
              <a:gs pos="0">
                <a:schemeClr val="bg1">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109869-DD40-442B-8B87-86B91F78DE42}"/>
              </a:ext>
            </a:extLst>
          </p:cNvPr>
          <p:cNvSpPr>
            <a:spLocks noGrp="1"/>
          </p:cNvSpPr>
          <p:nvPr>
            <p:ph type="title"/>
          </p:nvPr>
        </p:nvSpPr>
        <p:spPr>
          <a:xfrm>
            <a:off x="-762000" y="2135972"/>
            <a:ext cx="11125200" cy="1293028"/>
          </a:xfrm>
        </p:spPr>
        <p:txBody>
          <a:bodyPr/>
          <a:lstStyle/>
          <a:p>
            <a:r>
              <a:rPr lang="en-US" dirty="0"/>
              <a:t>WHATS NEXT FOR GAMES in higher ed?</a:t>
            </a:r>
          </a:p>
        </p:txBody>
      </p:sp>
      <p:sp>
        <p:nvSpPr>
          <p:cNvPr id="3" name="Content Placeholder 2">
            <a:extLst>
              <a:ext uri="{FF2B5EF4-FFF2-40B4-BE49-F238E27FC236}">
                <a16:creationId xmlns:a16="http://schemas.microsoft.com/office/drawing/2014/main" id="{3DA021BE-D1E4-45BD-A05C-7A2F7A7CEE23}"/>
              </a:ext>
            </a:extLst>
          </p:cNvPr>
          <p:cNvSpPr>
            <a:spLocks noGrp="1"/>
          </p:cNvSpPr>
          <p:nvPr>
            <p:ph idx="1"/>
          </p:nvPr>
        </p:nvSpPr>
        <p:spPr>
          <a:xfrm>
            <a:off x="235931" y="2782486"/>
            <a:ext cx="5712907" cy="2821772"/>
          </a:xfrm>
        </p:spPr>
        <p:txBody>
          <a:bodyPr/>
          <a:lstStyle/>
          <a:p>
            <a:r>
              <a:rPr lang="en-US" dirty="0"/>
              <a:t>Increasingly, games programs are known not just for alumni, equipment, labs, faculty, or curriculum, but </a:t>
            </a:r>
            <a:r>
              <a:rPr lang="en-US" b="1" dirty="0"/>
              <a:t>for what gets made there</a:t>
            </a:r>
            <a:r>
              <a:rPr lang="en-US" dirty="0"/>
              <a:t>.  </a:t>
            </a:r>
          </a:p>
          <a:p>
            <a:r>
              <a:rPr lang="en-US" dirty="0"/>
              <a:t>Research into core areas of computing continues to be critical, but of ever increasing importance is </a:t>
            </a:r>
            <a:r>
              <a:rPr lang="en-US" b="1" dirty="0"/>
              <a:t>how new discoveries are applied at scale</a:t>
            </a:r>
          </a:p>
        </p:txBody>
      </p:sp>
      <p:sp>
        <p:nvSpPr>
          <p:cNvPr id="8" name="Rectangle 7">
            <a:extLst>
              <a:ext uri="{FF2B5EF4-FFF2-40B4-BE49-F238E27FC236}">
                <a16:creationId xmlns:a16="http://schemas.microsoft.com/office/drawing/2014/main" id="{2C09383C-B3A7-4047-A377-9FC6CF39A2F6}"/>
              </a:ext>
            </a:extLst>
          </p:cNvPr>
          <p:cNvSpPr/>
          <p:nvPr/>
        </p:nvSpPr>
        <p:spPr>
          <a:xfrm>
            <a:off x="5915967" y="2743200"/>
            <a:ext cx="5894196" cy="381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42900" indent="-342900">
              <a:buFont typeface="Arial" panose="020B0604020202020204" pitchFamily="34" charset="0"/>
              <a:buChar char="•"/>
            </a:pPr>
            <a:r>
              <a:rPr lang="en-US" sz="2200" dirty="0">
                <a:solidFill>
                  <a:schemeClr val="tx1"/>
                </a:solidFill>
              </a:rPr>
              <a:t>Similarly, computing is </a:t>
            </a:r>
            <a:r>
              <a:rPr lang="en-US" sz="2200" b="1" dirty="0">
                <a:solidFill>
                  <a:schemeClr val="tx1"/>
                </a:solidFill>
              </a:rPr>
              <a:t>at a crossroads regarding its ethical application</a:t>
            </a:r>
            <a:r>
              <a:rPr lang="en-US" sz="2200" dirty="0">
                <a:solidFill>
                  <a:schemeClr val="tx1"/>
                </a:solidFill>
              </a:rPr>
              <a:t>, and games are in the cross-hairs of that in several contexts</a:t>
            </a:r>
          </a:p>
          <a:p>
            <a:pPr marL="342900" indent="-342900">
              <a:buFont typeface="Arial" panose="020B0604020202020204" pitchFamily="34" charset="0"/>
              <a:buChar char="•"/>
            </a:pPr>
            <a:endParaRPr lang="en-US" sz="1600" dirty="0">
              <a:solidFill>
                <a:schemeClr val="tx1"/>
              </a:solidFill>
            </a:endParaRPr>
          </a:p>
          <a:p>
            <a:pPr marL="342900" indent="-342900">
              <a:buFont typeface="Arial" panose="020B0604020202020204" pitchFamily="34" charset="0"/>
              <a:buChar char="•"/>
            </a:pPr>
            <a:r>
              <a:rPr lang="en-US" sz="2200" dirty="0">
                <a:solidFill>
                  <a:schemeClr val="tx1"/>
                </a:solidFill>
              </a:rPr>
              <a:t>What we are learning from games has some very broad implications for </a:t>
            </a:r>
            <a:r>
              <a:rPr lang="en-US" sz="2200" b="1" dirty="0">
                <a:solidFill>
                  <a:schemeClr val="tx1"/>
                </a:solidFill>
              </a:rPr>
              <a:t>how people expect to interact with technology &amp; art writ large</a:t>
            </a:r>
          </a:p>
          <a:p>
            <a:pPr algn="ctr"/>
            <a:endParaRPr lang="en-US" dirty="0"/>
          </a:p>
        </p:txBody>
      </p:sp>
    </p:spTree>
    <p:extLst>
      <p:ext uri="{BB962C8B-B14F-4D97-AF65-F5344CB8AC3E}">
        <p14:creationId xmlns:p14="http://schemas.microsoft.com/office/powerpoint/2010/main" val="1782810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val="0"/>
              </a:ext>
            </a:extLst>
          </a:blip>
          <a:srcRect l="-7628" b="-98436"/>
          <a:stretch/>
        </p:blipFill>
        <p:spPr>
          <a:xfrm>
            <a:off x="-457200" y="2362200"/>
            <a:ext cx="6426398" cy="4284265"/>
          </a:xfrm>
          <a:prstGeom prst="rect">
            <a:avLst/>
          </a:prstGeom>
        </p:spPr>
      </p:pic>
      <p:pic>
        <p:nvPicPr>
          <p:cNvPr id="7" name="Picture 6"/>
          <p:cNvPicPr>
            <a:picLocks noChangeAspect="1"/>
          </p:cNvPicPr>
          <p:nvPr/>
        </p:nvPicPr>
        <p:blipFill rotWithShape="1">
          <a:blip r:embed="rId3" cstate="email">
            <a:extLst>
              <a:ext uri="{28A0092B-C50C-407E-A947-70E740481C1C}">
                <a14:useLocalDpi xmlns:a14="http://schemas.microsoft.com/office/drawing/2010/main" val="0"/>
              </a:ext>
            </a:extLst>
          </a:blip>
          <a:srcRect t="-103174" r="-4919"/>
          <a:stretch/>
        </p:blipFill>
        <p:spPr>
          <a:xfrm>
            <a:off x="6019800" y="177800"/>
            <a:ext cx="6477000" cy="4318000"/>
          </a:xfrm>
          <a:prstGeom prst="rect">
            <a:avLst/>
          </a:prstGeom>
        </p:spPr>
      </p:pic>
      <p:cxnSp>
        <p:nvCxnSpPr>
          <p:cNvPr id="8" name="Straight Connector 7"/>
          <p:cNvCxnSpPr/>
          <p:nvPr/>
        </p:nvCxnSpPr>
        <p:spPr>
          <a:xfrm>
            <a:off x="0" y="4495800"/>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2362200"/>
            <a:ext cx="12877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2" descr="C:\Users\Andrew Phelps\Desktop\andy_pac_man.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191000" y="1752600"/>
            <a:ext cx="3737102" cy="3721464"/>
          </a:xfrm>
          <a:prstGeom prst="rect">
            <a:avLst/>
          </a:prstGeom>
          <a:noFill/>
          <a:ln w="15875">
            <a:solidFill>
              <a:schemeClr val="tx1"/>
            </a:solidFill>
          </a:ln>
          <a:effectLst>
            <a:outerShdw blurRad="355600" sx="116000" sy="116000" algn="ctr" rotWithShape="0">
              <a:prstClr val="black">
                <a:alpha val="77000"/>
              </a:prst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688172"/>
            <a:ext cx="12192000" cy="1293028"/>
          </a:xfrm>
        </p:spPr>
        <p:txBody>
          <a:bodyPr/>
          <a:lstStyle/>
          <a:p>
            <a:pPr algn="ctr"/>
            <a:r>
              <a:rPr lang="en-US" dirty="0"/>
              <a:t>HI, I’m ANDY</a:t>
            </a:r>
          </a:p>
        </p:txBody>
      </p:sp>
    </p:spTree>
    <p:extLst>
      <p:ext uri="{BB962C8B-B14F-4D97-AF65-F5344CB8AC3E}">
        <p14:creationId xmlns:p14="http://schemas.microsoft.com/office/powerpoint/2010/main" val="40390720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7636C-D3BF-4646-89B3-9244CC9B9471}"/>
              </a:ext>
            </a:extLst>
          </p:cNvPr>
          <p:cNvSpPr>
            <a:spLocks noGrp="1"/>
          </p:cNvSpPr>
          <p:nvPr>
            <p:ph type="title"/>
          </p:nvPr>
        </p:nvSpPr>
        <p:spPr>
          <a:xfrm>
            <a:off x="685800" y="764373"/>
            <a:ext cx="10820400" cy="1293028"/>
          </a:xfrm>
        </p:spPr>
        <p:txBody>
          <a:bodyPr/>
          <a:lstStyle/>
          <a:p>
            <a:r>
              <a:rPr lang="en-US" dirty="0"/>
              <a:t>We are still moralizing the positioning and attention to games</a:t>
            </a:r>
          </a:p>
        </p:txBody>
      </p:sp>
      <p:sp>
        <p:nvSpPr>
          <p:cNvPr id="3" name="Content Placeholder 2">
            <a:extLst>
              <a:ext uri="{FF2B5EF4-FFF2-40B4-BE49-F238E27FC236}">
                <a16:creationId xmlns:a16="http://schemas.microsoft.com/office/drawing/2014/main" id="{26FA1C88-6061-4442-A98E-ED5974EB2AA7}"/>
              </a:ext>
            </a:extLst>
          </p:cNvPr>
          <p:cNvSpPr>
            <a:spLocks noGrp="1"/>
          </p:cNvSpPr>
          <p:nvPr>
            <p:ph idx="1"/>
          </p:nvPr>
        </p:nvSpPr>
        <p:spPr>
          <a:xfrm>
            <a:off x="4648200" y="2069502"/>
            <a:ext cx="6858000" cy="4024125"/>
          </a:xfrm>
        </p:spPr>
        <p:txBody>
          <a:bodyPr/>
          <a:lstStyle/>
          <a:p>
            <a:r>
              <a:rPr lang="en-US" sz="2500" dirty="0"/>
              <a:t>This plays out as a response to moral panic</a:t>
            </a:r>
          </a:p>
          <a:p>
            <a:r>
              <a:rPr lang="en-US" sz="2500" dirty="0"/>
              <a:t>A need to “justify” time/money/resources spent studying them?</a:t>
            </a:r>
          </a:p>
          <a:p>
            <a:r>
              <a:rPr lang="en-US" sz="2500" dirty="0"/>
              <a:t>A focus on “applying” them to other things, often without understanding them on their own</a:t>
            </a:r>
          </a:p>
          <a:p>
            <a:r>
              <a:rPr lang="en-US" sz="2500" dirty="0"/>
              <a:t>Evaluating them on metrics we are more ‘comfortable’ with</a:t>
            </a:r>
          </a:p>
          <a:p>
            <a:r>
              <a:rPr lang="en-US" sz="2500" dirty="0"/>
              <a:t>None of the stereotypes hold </a:t>
            </a:r>
          </a:p>
        </p:txBody>
      </p:sp>
      <p:pic>
        <p:nvPicPr>
          <p:cNvPr id="5" name="Picture 4">
            <a:extLst>
              <a:ext uri="{FF2B5EF4-FFF2-40B4-BE49-F238E27FC236}">
                <a16:creationId xmlns:a16="http://schemas.microsoft.com/office/drawing/2014/main" id="{F086872D-E448-4D9D-B16E-9E83DF246D4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2400" y="1442549"/>
            <a:ext cx="4419600" cy="4628218"/>
          </a:xfrm>
          <a:prstGeom prst="rect">
            <a:avLst/>
          </a:prstGeom>
        </p:spPr>
      </p:pic>
    </p:spTree>
    <p:extLst>
      <p:ext uri="{BB962C8B-B14F-4D97-AF65-F5344CB8AC3E}">
        <p14:creationId xmlns:p14="http://schemas.microsoft.com/office/powerpoint/2010/main" val="13724045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57D58-9E29-4862-8000-40C162FDBBE9}"/>
              </a:ext>
            </a:extLst>
          </p:cNvPr>
          <p:cNvSpPr>
            <a:spLocks noGrp="1"/>
          </p:cNvSpPr>
          <p:nvPr>
            <p:ph type="title"/>
          </p:nvPr>
        </p:nvSpPr>
        <p:spPr/>
        <p:txBody>
          <a:bodyPr/>
          <a:lstStyle/>
          <a:p>
            <a:r>
              <a:rPr lang="en-US"/>
              <a:t>RESEARCH || AFFIRMATION</a:t>
            </a:r>
            <a:endParaRPr lang="en-US" dirty="0"/>
          </a:p>
        </p:txBody>
      </p:sp>
      <p:sp>
        <p:nvSpPr>
          <p:cNvPr id="3" name="Content Placeholder 2">
            <a:extLst>
              <a:ext uri="{FF2B5EF4-FFF2-40B4-BE49-F238E27FC236}">
                <a16:creationId xmlns:a16="http://schemas.microsoft.com/office/drawing/2014/main" id="{66DD0780-F7E5-49C9-9C3F-34CE4BB64B72}"/>
              </a:ext>
            </a:extLst>
          </p:cNvPr>
          <p:cNvSpPr>
            <a:spLocks noGrp="1"/>
          </p:cNvSpPr>
          <p:nvPr>
            <p:ph idx="1"/>
          </p:nvPr>
        </p:nvSpPr>
        <p:spPr/>
        <p:txBody>
          <a:bodyPr/>
          <a:lstStyle/>
          <a:p>
            <a:r>
              <a:rPr lang="en-US" dirty="0"/>
              <a:t>Ferguson’s conjecture is that given the WHO there will be a sustained interest in either approving (more likely) or disproving (potentially) the underlying thesis of addiction.</a:t>
            </a:r>
          </a:p>
          <a:p>
            <a:r>
              <a:rPr lang="en-US" dirty="0" err="1"/>
              <a:t>Pryblyzski’s</a:t>
            </a:r>
            <a:r>
              <a:rPr lang="en-US" dirty="0"/>
              <a:t> conjecture is that we should get ready to face increased regulation and oversight (regardless of the short-term science, as it will take a long time to play out)</a:t>
            </a:r>
          </a:p>
          <a:p>
            <a:r>
              <a:rPr lang="en-US" dirty="0"/>
              <a:t>Within the academy, this has already started to warp some discussions about plans for new programs, particularly those centered on the intersection of games and health</a:t>
            </a:r>
          </a:p>
          <a:p>
            <a:endParaRPr lang="en-US" dirty="0"/>
          </a:p>
        </p:txBody>
      </p:sp>
    </p:spTree>
    <p:extLst>
      <p:ext uri="{BB962C8B-B14F-4D97-AF65-F5344CB8AC3E}">
        <p14:creationId xmlns:p14="http://schemas.microsoft.com/office/powerpoint/2010/main" val="24689331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7E0979-447B-439E-AED3-244B1D40BA16}"/>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764" y="0"/>
            <a:ext cx="12197763" cy="5943600"/>
          </a:xfrm>
          <a:prstGeom prst="rect">
            <a:avLst/>
          </a:prstGeom>
        </p:spPr>
      </p:pic>
      <p:sp>
        <p:nvSpPr>
          <p:cNvPr id="6" name="Rectangle 5">
            <a:extLst>
              <a:ext uri="{FF2B5EF4-FFF2-40B4-BE49-F238E27FC236}">
                <a16:creationId xmlns:a16="http://schemas.microsoft.com/office/drawing/2014/main" id="{486E4B3E-0410-4288-B067-895EC5A6152D}"/>
              </a:ext>
            </a:extLst>
          </p:cNvPr>
          <p:cNvSpPr/>
          <p:nvPr/>
        </p:nvSpPr>
        <p:spPr>
          <a:xfrm rot="5400000" flipH="1">
            <a:off x="3086097" y="-3086101"/>
            <a:ext cx="6019799" cy="12192001"/>
          </a:xfrm>
          <a:prstGeom prst="rect">
            <a:avLst/>
          </a:prstGeom>
          <a:gradFill>
            <a:gsLst>
              <a:gs pos="0">
                <a:schemeClr val="bg1"/>
              </a:gs>
              <a:gs pos="100000">
                <a:schemeClr val="bg1">
                  <a:alpha val="47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AD7A6E-7441-4F24-90F1-E8EC8E437405}"/>
              </a:ext>
            </a:extLst>
          </p:cNvPr>
          <p:cNvSpPr>
            <a:spLocks noGrp="1"/>
          </p:cNvSpPr>
          <p:nvPr>
            <p:ph type="title"/>
          </p:nvPr>
        </p:nvSpPr>
        <p:spPr>
          <a:xfrm>
            <a:off x="2895600" y="533400"/>
            <a:ext cx="8610600" cy="1293028"/>
          </a:xfrm>
        </p:spPr>
        <p:txBody>
          <a:bodyPr/>
          <a:lstStyle/>
          <a:p>
            <a:r>
              <a:rPr lang="en-US" dirty="0"/>
              <a:t>ESPORTS AND POLICY</a:t>
            </a:r>
          </a:p>
        </p:txBody>
      </p:sp>
      <p:sp>
        <p:nvSpPr>
          <p:cNvPr id="3" name="Content Placeholder 2">
            <a:extLst>
              <a:ext uri="{FF2B5EF4-FFF2-40B4-BE49-F238E27FC236}">
                <a16:creationId xmlns:a16="http://schemas.microsoft.com/office/drawing/2014/main" id="{54B20D80-85AF-4404-B94B-64635B898C04}"/>
              </a:ext>
            </a:extLst>
          </p:cNvPr>
          <p:cNvSpPr>
            <a:spLocks noGrp="1"/>
          </p:cNvSpPr>
          <p:nvPr>
            <p:ph idx="1"/>
          </p:nvPr>
        </p:nvSpPr>
        <p:spPr>
          <a:xfrm>
            <a:off x="609600" y="1179914"/>
            <a:ext cx="10820400" cy="4024125"/>
          </a:xfrm>
        </p:spPr>
        <p:txBody>
          <a:bodyPr/>
          <a:lstStyle/>
          <a:p>
            <a:r>
              <a:rPr lang="en-US" dirty="0"/>
              <a:t>Substantial questions around funding models</a:t>
            </a:r>
          </a:p>
          <a:p>
            <a:r>
              <a:rPr lang="en-US" dirty="0"/>
              <a:t>Integration with academics has a variety of possible directions:</a:t>
            </a:r>
          </a:p>
          <a:p>
            <a:pPr lvl="1"/>
            <a:r>
              <a:rPr lang="en-US" dirty="0"/>
              <a:t>Production / media</a:t>
            </a:r>
          </a:p>
          <a:p>
            <a:pPr lvl="1"/>
            <a:r>
              <a:rPr lang="en-US" dirty="0"/>
              <a:t>Game design / development</a:t>
            </a:r>
          </a:p>
          <a:p>
            <a:pPr lvl="1"/>
            <a:r>
              <a:rPr lang="en-US" dirty="0"/>
              <a:t>Sports / Sports medicine</a:t>
            </a:r>
          </a:p>
          <a:p>
            <a:pPr lvl="1"/>
            <a:r>
              <a:rPr lang="en-US" dirty="0"/>
              <a:t>None (?)</a:t>
            </a:r>
          </a:p>
          <a:p>
            <a:r>
              <a:rPr lang="en-US" dirty="0"/>
              <a:t>Substantial questions around diversity and inclusion</a:t>
            </a:r>
          </a:p>
          <a:p>
            <a:pPr lvl="1"/>
            <a:r>
              <a:rPr lang="en-US" dirty="0"/>
              <a:t>Varsity / Intramural / Club</a:t>
            </a:r>
          </a:p>
          <a:p>
            <a:pPr lvl="1"/>
            <a:r>
              <a:rPr lang="en-US" dirty="0"/>
              <a:t>TITLE IX and associated compliance rules</a:t>
            </a:r>
          </a:p>
          <a:p>
            <a:r>
              <a:rPr lang="en-US" dirty="0"/>
              <a:t>Facilities, Equipment, Training, and Scheduling</a:t>
            </a:r>
          </a:p>
          <a:p>
            <a:r>
              <a:rPr lang="en-US" dirty="0"/>
              <a:t>Reporting &amp; Oversight</a:t>
            </a:r>
          </a:p>
          <a:p>
            <a:pPr lvl="1"/>
            <a:r>
              <a:rPr lang="en-US" dirty="0"/>
              <a:t>Academic Affairs, Student Affairs, Athletics, ???</a:t>
            </a:r>
          </a:p>
          <a:p>
            <a:r>
              <a:rPr lang="en-US" dirty="0"/>
              <a:t>HUGE potential for learning pathways &amp; communities</a:t>
            </a:r>
          </a:p>
          <a:p>
            <a:endParaRPr lang="en-US" dirty="0"/>
          </a:p>
          <a:p>
            <a:pPr lvl="1"/>
            <a:endParaRPr lang="en-US" dirty="0"/>
          </a:p>
        </p:txBody>
      </p:sp>
    </p:spTree>
    <p:extLst>
      <p:ext uri="{BB962C8B-B14F-4D97-AF65-F5344CB8AC3E}">
        <p14:creationId xmlns:p14="http://schemas.microsoft.com/office/powerpoint/2010/main" val="28081907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794235-7C13-4D0B-9362-78DC35AC6D8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6305"/>
            <a:ext cx="12192000" cy="4212457"/>
          </a:xfrm>
          <a:prstGeom prst="rect">
            <a:avLst/>
          </a:prstGeom>
        </p:spPr>
      </p:pic>
      <p:sp>
        <p:nvSpPr>
          <p:cNvPr id="9" name="Rectangle 8">
            <a:extLst>
              <a:ext uri="{FF2B5EF4-FFF2-40B4-BE49-F238E27FC236}">
                <a16:creationId xmlns:a16="http://schemas.microsoft.com/office/drawing/2014/main" id="{F7FE096B-4BAF-4A6B-A934-EE3A6D22BF33}"/>
              </a:ext>
            </a:extLst>
          </p:cNvPr>
          <p:cNvSpPr/>
          <p:nvPr/>
        </p:nvSpPr>
        <p:spPr>
          <a:xfrm rot="5400000" flipH="1">
            <a:off x="3962396" y="-3962401"/>
            <a:ext cx="4267200" cy="12192001"/>
          </a:xfrm>
          <a:prstGeom prst="rect">
            <a:avLst/>
          </a:prstGeom>
          <a:gradFill>
            <a:gsLst>
              <a:gs pos="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A3F6AF1-3B47-4D48-85BD-A697E8D86CB4}"/>
              </a:ext>
            </a:extLst>
          </p:cNvPr>
          <p:cNvSpPr>
            <a:spLocks noGrp="1"/>
          </p:cNvSpPr>
          <p:nvPr>
            <p:ph type="title"/>
          </p:nvPr>
        </p:nvSpPr>
        <p:spPr>
          <a:xfrm>
            <a:off x="-76200" y="764373"/>
            <a:ext cx="11811000" cy="1293028"/>
          </a:xfrm>
        </p:spPr>
        <p:txBody>
          <a:bodyPr/>
          <a:lstStyle/>
          <a:p>
            <a:r>
              <a:rPr lang="en-US" dirty="0"/>
              <a:t>A few recent questions for the academy</a:t>
            </a:r>
          </a:p>
        </p:txBody>
      </p:sp>
      <p:sp>
        <p:nvSpPr>
          <p:cNvPr id="5" name="Content Placeholder 4">
            <a:extLst>
              <a:ext uri="{FF2B5EF4-FFF2-40B4-BE49-F238E27FC236}">
                <a16:creationId xmlns:a16="http://schemas.microsoft.com/office/drawing/2014/main" id="{92F42D8B-8CDB-4D0F-BEB7-E2286A449D11}"/>
              </a:ext>
            </a:extLst>
          </p:cNvPr>
          <p:cNvSpPr>
            <a:spLocks noGrp="1"/>
          </p:cNvSpPr>
          <p:nvPr>
            <p:ph sz="half" idx="1"/>
          </p:nvPr>
        </p:nvSpPr>
        <p:spPr/>
        <p:txBody>
          <a:bodyPr/>
          <a:lstStyle/>
          <a:p>
            <a:r>
              <a:rPr lang="en-US" dirty="0"/>
              <a:t>Are we graduating too many ‘game graduates’ ?</a:t>
            </a:r>
          </a:p>
          <a:p>
            <a:r>
              <a:rPr lang="en-US" dirty="0"/>
              <a:t>Are we appropriately staffing games programs with a mix of academics and practitioners with actual experience in game-making?</a:t>
            </a:r>
          </a:p>
        </p:txBody>
      </p:sp>
      <p:sp>
        <p:nvSpPr>
          <p:cNvPr id="6" name="Content Placeholder 5">
            <a:extLst>
              <a:ext uri="{FF2B5EF4-FFF2-40B4-BE49-F238E27FC236}">
                <a16:creationId xmlns:a16="http://schemas.microsoft.com/office/drawing/2014/main" id="{2206E98D-9B8E-4412-B68C-97382702C466}"/>
              </a:ext>
            </a:extLst>
          </p:cNvPr>
          <p:cNvSpPr>
            <a:spLocks noGrp="1"/>
          </p:cNvSpPr>
          <p:nvPr>
            <p:ph sz="half" idx="2"/>
          </p:nvPr>
        </p:nvSpPr>
        <p:spPr>
          <a:xfrm>
            <a:off x="6164582" y="2194559"/>
            <a:ext cx="5410200" cy="4024125"/>
          </a:xfrm>
        </p:spPr>
        <p:txBody>
          <a:bodyPr/>
          <a:lstStyle/>
          <a:p>
            <a:r>
              <a:rPr lang="en-US" dirty="0"/>
              <a:t>How do we deal effectively with a field that finds itself spanning disciplines and academic cultures?</a:t>
            </a:r>
          </a:p>
          <a:p>
            <a:r>
              <a:rPr lang="en-US" dirty="0"/>
              <a:t>Multi-disciplinary work is, it turns out, rather more difficult than we like to let on…  how do we structure participation and reward engagement?</a:t>
            </a:r>
          </a:p>
          <a:p>
            <a:endParaRPr lang="en-US" dirty="0"/>
          </a:p>
          <a:p>
            <a:endParaRPr lang="en-US" dirty="0"/>
          </a:p>
        </p:txBody>
      </p:sp>
    </p:spTree>
    <p:extLst>
      <p:ext uri="{BB962C8B-B14F-4D97-AF65-F5344CB8AC3E}">
        <p14:creationId xmlns:p14="http://schemas.microsoft.com/office/powerpoint/2010/main" val="42319403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F0A8FB-3C70-404E-B1AC-15FDC56C47AF}"/>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0440" y="1913965"/>
            <a:ext cx="12176165" cy="3877235"/>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F1728F92-B8BF-47DF-AB4A-239543B79B67}"/>
                  </a:ext>
                </a:extLst>
              </p14:cNvPr>
              <p14:cNvContentPartPr/>
              <p14:nvPr/>
            </p14:nvContentPartPr>
            <p14:xfrm>
              <a:off x="9962056" y="2328374"/>
              <a:ext cx="56880" cy="23040"/>
            </p14:xfrm>
          </p:contentPart>
        </mc:Choice>
        <mc:Fallback xmlns="">
          <p:pic>
            <p:nvPicPr>
              <p:cNvPr id="7" name="Ink 6">
                <a:extLst>
                  <a:ext uri="{FF2B5EF4-FFF2-40B4-BE49-F238E27FC236}">
                    <a16:creationId xmlns:a16="http://schemas.microsoft.com/office/drawing/2014/main" id="{F1728F92-B8BF-47DF-AB4A-239543B79B67}"/>
                  </a:ext>
                </a:extLst>
              </p:cNvPr>
              <p:cNvPicPr/>
              <p:nvPr/>
            </p:nvPicPr>
            <p:blipFill>
              <a:blip r:embed="rId5"/>
              <a:stretch>
                <a:fillRect/>
              </a:stretch>
            </p:blipFill>
            <p:spPr>
              <a:xfrm>
                <a:off x="9953416" y="2319734"/>
                <a:ext cx="745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4BBCDD99-E9BD-49E8-8DDE-728ED3C21CAF}"/>
                  </a:ext>
                </a:extLst>
              </p14:cNvPr>
              <p14:cNvContentPartPr/>
              <p14:nvPr/>
            </p14:nvContentPartPr>
            <p14:xfrm>
              <a:off x="10139536" y="2387774"/>
              <a:ext cx="43200" cy="6480"/>
            </p14:xfrm>
          </p:contentPart>
        </mc:Choice>
        <mc:Fallback xmlns="">
          <p:pic>
            <p:nvPicPr>
              <p:cNvPr id="8" name="Ink 7">
                <a:extLst>
                  <a:ext uri="{FF2B5EF4-FFF2-40B4-BE49-F238E27FC236}">
                    <a16:creationId xmlns:a16="http://schemas.microsoft.com/office/drawing/2014/main" id="{4BBCDD99-E9BD-49E8-8DDE-728ED3C21CAF}"/>
                  </a:ext>
                </a:extLst>
              </p:cNvPr>
              <p:cNvPicPr/>
              <p:nvPr/>
            </p:nvPicPr>
            <p:blipFill>
              <a:blip r:embed="rId7"/>
              <a:stretch>
                <a:fillRect/>
              </a:stretch>
            </p:blipFill>
            <p:spPr>
              <a:xfrm>
                <a:off x="10130896" y="2378774"/>
                <a:ext cx="60840" cy="24120"/>
              </a:xfrm>
              <a:prstGeom prst="rect">
                <a:avLst/>
              </a:prstGeom>
            </p:spPr>
          </p:pic>
        </mc:Fallback>
      </mc:AlternateContent>
      <p:sp>
        <p:nvSpPr>
          <p:cNvPr id="58" name="Rectangle 57">
            <a:extLst>
              <a:ext uri="{FF2B5EF4-FFF2-40B4-BE49-F238E27FC236}">
                <a16:creationId xmlns:a16="http://schemas.microsoft.com/office/drawing/2014/main" id="{1E04459B-77E0-4E93-B581-751442D7DA5B}"/>
              </a:ext>
            </a:extLst>
          </p:cNvPr>
          <p:cNvSpPr/>
          <p:nvPr/>
        </p:nvSpPr>
        <p:spPr>
          <a:xfrm>
            <a:off x="-10459" y="-1"/>
            <a:ext cx="12197064" cy="191396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mc:AlternateContent xmlns:mc="http://schemas.openxmlformats.org/markup-compatibility/2006" xmlns:p14="http://schemas.microsoft.com/office/powerpoint/2010/main">
        <mc:Choice Requires="p14">
          <p:contentPart p14:bwMode="auto" r:id="rId8">
            <p14:nvContentPartPr>
              <p14:cNvPr id="66" name="Ink 65">
                <a:extLst>
                  <a:ext uri="{FF2B5EF4-FFF2-40B4-BE49-F238E27FC236}">
                    <a16:creationId xmlns:a16="http://schemas.microsoft.com/office/drawing/2014/main" id="{FEF650A6-00DE-4A82-99D4-1267A4D1DAA9}"/>
                  </a:ext>
                </a:extLst>
              </p14:cNvPr>
              <p14:cNvContentPartPr/>
              <p14:nvPr/>
            </p14:nvContentPartPr>
            <p14:xfrm>
              <a:off x="4967275" y="946334"/>
              <a:ext cx="12240" cy="7920"/>
            </p14:xfrm>
          </p:contentPart>
        </mc:Choice>
        <mc:Fallback xmlns="">
          <p:pic>
            <p:nvPicPr>
              <p:cNvPr id="66" name="Ink 65">
                <a:extLst>
                  <a:ext uri="{FF2B5EF4-FFF2-40B4-BE49-F238E27FC236}">
                    <a16:creationId xmlns:a16="http://schemas.microsoft.com/office/drawing/2014/main" id="{FEF650A6-00DE-4A82-99D4-1267A4D1DAA9}"/>
                  </a:ext>
                </a:extLst>
              </p:cNvPr>
              <p:cNvPicPr/>
              <p:nvPr/>
            </p:nvPicPr>
            <p:blipFill>
              <a:blip r:embed="rId9"/>
              <a:stretch>
                <a:fillRect/>
              </a:stretch>
            </p:blipFill>
            <p:spPr>
              <a:xfrm>
                <a:off x="4958275" y="937694"/>
                <a:ext cx="29880" cy="25560"/>
              </a:xfrm>
              <a:prstGeom prst="rect">
                <a:avLst/>
              </a:prstGeom>
            </p:spPr>
          </p:pic>
        </mc:Fallback>
      </mc:AlternateContent>
      <p:sp>
        <p:nvSpPr>
          <p:cNvPr id="70" name="TextBox 69">
            <a:extLst>
              <a:ext uri="{FF2B5EF4-FFF2-40B4-BE49-F238E27FC236}">
                <a16:creationId xmlns:a16="http://schemas.microsoft.com/office/drawing/2014/main" id="{CA8EC058-F3D3-4E5F-9283-49488EB574B1}"/>
              </a:ext>
            </a:extLst>
          </p:cNvPr>
          <p:cNvSpPr txBox="1"/>
          <p:nvPr/>
        </p:nvSpPr>
        <p:spPr>
          <a:xfrm>
            <a:off x="-20919" y="1371600"/>
            <a:ext cx="12228441" cy="754053"/>
          </a:xfrm>
          <a:prstGeom prst="rect">
            <a:avLst/>
          </a:prstGeom>
          <a:noFill/>
        </p:spPr>
        <p:txBody>
          <a:bodyPr wrap="square" rtlCol="0">
            <a:spAutoFit/>
          </a:bodyPr>
          <a:lstStyle/>
          <a:p>
            <a:pPr algn="ctr"/>
            <a:r>
              <a:rPr lang="en-US" sz="2100" b="1" dirty="0"/>
              <a:t>ANDYWORLD.IO | PROFESSORANDREWPHELPS.NET | @RITIGM1 | ANDYMPHELPS@GMAIL.COM</a:t>
            </a:r>
          </a:p>
          <a:p>
            <a:pPr algn="ctr"/>
            <a:endParaRPr lang="en-US" sz="2200" b="1" kern="1200" dirty="0">
              <a:solidFill>
                <a:schemeClr val="tx1"/>
              </a:solidFill>
              <a:latin typeface="+mn-lt"/>
              <a:ea typeface="+mn-ea"/>
              <a:cs typeface="+mn-cs"/>
            </a:endParaRPr>
          </a:p>
        </p:txBody>
      </p:sp>
      <p:cxnSp>
        <p:nvCxnSpPr>
          <p:cNvPr id="73" name="Straight Arrow Connector 72">
            <a:extLst>
              <a:ext uri="{FF2B5EF4-FFF2-40B4-BE49-F238E27FC236}">
                <a16:creationId xmlns:a16="http://schemas.microsoft.com/office/drawing/2014/main" id="{7A622C22-96FE-455C-9B77-6091407AB65C}"/>
              </a:ext>
            </a:extLst>
          </p:cNvPr>
          <p:cNvCxnSpPr>
            <a:cxnSpLocks/>
          </p:cNvCxnSpPr>
          <p:nvPr/>
        </p:nvCxnSpPr>
        <p:spPr>
          <a:xfrm>
            <a:off x="-5064" y="1219200"/>
            <a:ext cx="12197064" cy="0"/>
          </a:xfrm>
          <a:prstGeom prst="straightConnector1">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6" name="Straight Arrow Connector 75">
            <a:extLst>
              <a:ext uri="{FF2B5EF4-FFF2-40B4-BE49-F238E27FC236}">
                <a16:creationId xmlns:a16="http://schemas.microsoft.com/office/drawing/2014/main" id="{A40A3F19-CFC8-4019-9B25-87CBBB28B508}"/>
              </a:ext>
            </a:extLst>
          </p:cNvPr>
          <p:cNvCxnSpPr>
            <a:cxnSpLocks/>
          </p:cNvCxnSpPr>
          <p:nvPr/>
        </p:nvCxnSpPr>
        <p:spPr>
          <a:xfrm>
            <a:off x="0" y="1913964"/>
            <a:ext cx="12197064" cy="0"/>
          </a:xfrm>
          <a:prstGeom prst="straightConnector1">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7" name="Straight Arrow Connector 76">
            <a:extLst>
              <a:ext uri="{FF2B5EF4-FFF2-40B4-BE49-F238E27FC236}">
                <a16:creationId xmlns:a16="http://schemas.microsoft.com/office/drawing/2014/main" id="{3AE0FC50-91FF-45C3-BCBC-2315CF014985}"/>
              </a:ext>
            </a:extLst>
          </p:cNvPr>
          <p:cNvCxnSpPr>
            <a:cxnSpLocks/>
          </p:cNvCxnSpPr>
          <p:nvPr/>
        </p:nvCxnSpPr>
        <p:spPr>
          <a:xfrm>
            <a:off x="-10459" y="5791200"/>
            <a:ext cx="12197064" cy="0"/>
          </a:xfrm>
          <a:prstGeom prst="straightConnector1">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1" name="Rectangle 10">
            <a:extLst>
              <a:ext uri="{FF2B5EF4-FFF2-40B4-BE49-F238E27FC236}">
                <a16:creationId xmlns:a16="http://schemas.microsoft.com/office/drawing/2014/main" id="{2A6649D9-33DC-4E50-9F5F-013FB73F352D}"/>
              </a:ext>
            </a:extLst>
          </p:cNvPr>
          <p:cNvSpPr/>
          <p:nvPr/>
        </p:nvSpPr>
        <p:spPr>
          <a:xfrm>
            <a:off x="-17532" y="4965807"/>
            <a:ext cx="12199092" cy="8382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2">
                    <a:lumMod val="90000"/>
                  </a:schemeClr>
                </a:solidFill>
              </a:rPr>
              <a:t>Thanks &amp; Questions</a:t>
            </a:r>
          </a:p>
        </p:txBody>
      </p:sp>
      <p:cxnSp>
        <p:nvCxnSpPr>
          <p:cNvPr id="12" name="Straight Connector 11">
            <a:extLst>
              <a:ext uri="{FF2B5EF4-FFF2-40B4-BE49-F238E27FC236}">
                <a16:creationId xmlns:a16="http://schemas.microsoft.com/office/drawing/2014/main" id="{ED38947A-8882-4CBF-8A21-C5FA875B722D}"/>
              </a:ext>
            </a:extLst>
          </p:cNvPr>
          <p:cNvCxnSpPr/>
          <p:nvPr/>
        </p:nvCxnSpPr>
        <p:spPr>
          <a:xfrm>
            <a:off x="-17532" y="5804007"/>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0905E48-5467-401A-A173-CFD7F7B0B0AB}"/>
              </a:ext>
            </a:extLst>
          </p:cNvPr>
          <p:cNvCxnSpPr/>
          <p:nvPr/>
        </p:nvCxnSpPr>
        <p:spPr>
          <a:xfrm>
            <a:off x="-17532" y="4972895"/>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2875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5" y="0"/>
            <a:ext cx="12185206" cy="5622965"/>
          </a:xfrm>
          <a:prstGeom prst="rect">
            <a:avLst/>
          </a:prstGeom>
        </p:spPr>
      </p:pic>
      <p:sp>
        <p:nvSpPr>
          <p:cNvPr id="5" name="Rectangle 4"/>
          <p:cNvSpPr/>
          <p:nvPr/>
        </p:nvSpPr>
        <p:spPr>
          <a:xfrm>
            <a:off x="1" y="73232"/>
            <a:ext cx="12192000" cy="5717968"/>
          </a:xfrm>
          <a:prstGeom prst="rect">
            <a:avLst/>
          </a:prstGeom>
          <a:gradFill flip="none" rotWithShape="1">
            <a:gsLst>
              <a:gs pos="0">
                <a:schemeClr val="bg1">
                  <a:alpha val="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Z:\Andystuff\My Pictures\2004-05-04_0001\Top.bmp"/>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4648200" y="1905000"/>
            <a:ext cx="2895600" cy="19050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133600" y="4117172"/>
            <a:ext cx="7940040" cy="1293028"/>
          </a:xfrm>
        </p:spPr>
        <p:txBody>
          <a:bodyPr/>
          <a:lstStyle/>
          <a:p>
            <a:pPr algn="ctr"/>
            <a:r>
              <a:rPr lang="en-US" dirty="0"/>
              <a:t>I make things.</a:t>
            </a:r>
          </a:p>
        </p:txBody>
      </p:sp>
    </p:spTree>
    <p:extLst>
      <p:ext uri="{BB962C8B-B14F-4D97-AF65-F5344CB8AC3E}">
        <p14:creationId xmlns:p14="http://schemas.microsoft.com/office/powerpoint/2010/main" val="300412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rotWithShape="1">
          <a:blip r:embed="rId3" cstate="email">
            <a:extLst>
              <a:ext uri="{28A0092B-C50C-407E-A947-70E740481C1C}">
                <a14:useLocalDpi xmlns:a14="http://schemas.microsoft.com/office/drawing/2010/main" val="0"/>
              </a:ext>
            </a:extLst>
          </a:blip>
          <a:srcRect l="-2"/>
          <a:stretch/>
        </p:blipFill>
        <p:spPr>
          <a:xfrm>
            <a:off x="1" y="553500"/>
            <a:ext cx="5203686" cy="5313899"/>
          </a:xfrm>
          <a:prstGeom prst="rect">
            <a:avLst/>
          </a:prstGeom>
        </p:spPr>
      </p:pic>
      <p:sp>
        <p:nvSpPr>
          <p:cNvPr id="42" name="Rectangle 41"/>
          <p:cNvSpPr/>
          <p:nvPr/>
        </p:nvSpPr>
        <p:spPr bwMode="auto">
          <a:xfrm>
            <a:off x="-9718" y="2637513"/>
            <a:ext cx="5191319" cy="3226464"/>
          </a:xfrm>
          <a:prstGeom prst="rect">
            <a:avLst/>
          </a:prstGeom>
          <a:gradFill>
            <a:gsLst>
              <a:gs pos="0">
                <a:schemeClr val="accent1">
                  <a:lumMod val="5000"/>
                  <a:lumOff val="95000"/>
                  <a:alpha val="0"/>
                </a:schemeClr>
              </a:gs>
              <a:gs pos="65000">
                <a:schemeClr val="tx1">
                  <a:alpha val="94000"/>
                </a:schemeClr>
              </a:gs>
              <a:gs pos="100000">
                <a:schemeClr val="tx1"/>
              </a:gs>
            </a:gsLst>
            <a:lin ang="5400000" scaled="1"/>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r" defTabSz="1219170" fontAlgn="base">
              <a:spcBef>
                <a:spcPct val="0"/>
              </a:spcBef>
              <a:spcAft>
                <a:spcPct val="0"/>
              </a:spcAft>
            </a:pPr>
            <a:endParaRPr kumimoji="1" lang="en-US" sz="3200" dirty="0">
              <a:latin typeface="Verdana" pitchFamily="45" charset="0"/>
            </a:endParaRPr>
          </a:p>
        </p:txBody>
      </p:sp>
      <p:cxnSp>
        <p:nvCxnSpPr>
          <p:cNvPr id="35" name="Straight Connector 34"/>
          <p:cNvCxnSpPr>
            <a:cxnSpLocks/>
          </p:cNvCxnSpPr>
          <p:nvPr/>
        </p:nvCxnSpPr>
        <p:spPr bwMode="auto">
          <a:xfrm>
            <a:off x="5181600" y="533400"/>
            <a:ext cx="0" cy="5330577"/>
          </a:xfrm>
          <a:prstGeom prst="line">
            <a:avLst/>
          </a:prstGeom>
          <a:solidFill>
            <a:schemeClr val="accent1"/>
          </a:solidFill>
          <a:ln w="69850" cap="flat" cmpd="sng" algn="ctr">
            <a:solidFill>
              <a:schemeClr val="tx1"/>
            </a:solidFill>
            <a:prstDash val="solid"/>
            <a:round/>
            <a:headEnd type="none" w="med" len="med"/>
            <a:tailEnd type="none" w="med" len="med"/>
          </a:ln>
          <a:effectLst/>
        </p:spPr>
      </p:cxnSp>
      <p:sp>
        <p:nvSpPr>
          <p:cNvPr id="6145" name="Title 1"/>
          <p:cNvSpPr>
            <a:spLocks noGrp="1"/>
          </p:cNvSpPr>
          <p:nvPr>
            <p:ph type="title"/>
          </p:nvPr>
        </p:nvSpPr>
        <p:spPr bwMode="auto">
          <a:xfrm>
            <a:off x="12368" y="4331392"/>
            <a:ext cx="5143832" cy="11261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21920" tIns="60960" rIns="121920" bIns="60960" numCol="1" anchor="t" anchorCtr="0" compatLnSpc="1">
            <a:prstTxWarp prst="textNoShape">
              <a:avLst/>
            </a:prstTxWarp>
          </a:bodyPr>
          <a:lstStyle/>
          <a:p>
            <a:pPr algn="ctr"/>
            <a:r>
              <a:rPr lang="en-US" altLang="en-US" sz="3600" b="1" dirty="0">
                <a:solidFill>
                  <a:schemeClr val="bg1"/>
                </a:solidFill>
                <a:ea typeface="ヒラギノ角ゴ Pro W3" charset="-128"/>
                <a:cs typeface="ヒラギノ角ゴ Pro W3" charset="-128"/>
              </a:rPr>
              <a:t>RIT GAMES &amp; INTERACTIVE MEDIA TIMELINES</a:t>
            </a:r>
          </a:p>
        </p:txBody>
      </p:sp>
      <p:sp>
        <p:nvSpPr>
          <p:cNvPr id="2" name="Rectangle 1"/>
          <p:cNvSpPr/>
          <p:nvPr/>
        </p:nvSpPr>
        <p:spPr bwMode="auto">
          <a:xfrm>
            <a:off x="7017468" y="513301"/>
            <a:ext cx="5181600" cy="406400"/>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r>
              <a:rPr kumimoji="1" lang="en-US" sz="1867" b="1" dirty="0">
                <a:latin typeface="Verdana" pitchFamily="45" charset="0"/>
              </a:rPr>
              <a:t>First course in games programming</a:t>
            </a:r>
          </a:p>
        </p:txBody>
      </p:sp>
      <p:sp>
        <p:nvSpPr>
          <p:cNvPr id="8" name="Rectangle 7"/>
          <p:cNvSpPr/>
          <p:nvPr/>
        </p:nvSpPr>
        <p:spPr bwMode="auto">
          <a:xfrm>
            <a:off x="7010400" y="912855"/>
            <a:ext cx="5181600" cy="4064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r>
              <a:rPr kumimoji="1" lang="en-US" sz="1867" b="1" dirty="0">
                <a:latin typeface="Verdana" pitchFamily="45" charset="0"/>
              </a:rPr>
              <a:t>Electronic Gaming Society</a:t>
            </a:r>
          </a:p>
        </p:txBody>
      </p:sp>
      <p:sp>
        <p:nvSpPr>
          <p:cNvPr id="9" name="Rectangle 8"/>
          <p:cNvSpPr/>
          <p:nvPr/>
        </p:nvSpPr>
        <p:spPr bwMode="auto">
          <a:xfrm>
            <a:off x="7010400" y="1710800"/>
            <a:ext cx="5181600" cy="406400"/>
          </a:xfrm>
          <a:prstGeom prst="rect">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r>
              <a:rPr lang="en-US" sz="1867" b="1" dirty="0">
                <a:latin typeface="Verdana" pitchFamily="45" charset="0"/>
              </a:rPr>
              <a:t>MSc Game Design &amp; Development</a:t>
            </a:r>
            <a:endParaRPr kumimoji="1" lang="en-US" sz="1867" b="1" dirty="0">
              <a:latin typeface="Verdana" pitchFamily="45" charset="0"/>
            </a:endParaRPr>
          </a:p>
        </p:txBody>
      </p:sp>
      <p:sp>
        <p:nvSpPr>
          <p:cNvPr id="10" name="Rectangle 9"/>
          <p:cNvSpPr/>
          <p:nvPr/>
        </p:nvSpPr>
        <p:spPr bwMode="auto">
          <a:xfrm>
            <a:off x="7010400" y="2109416"/>
            <a:ext cx="5181600" cy="406400"/>
          </a:xfrm>
          <a:prstGeom prst="rect">
            <a:avLst/>
          </a:prstGeom>
          <a:solidFill>
            <a:schemeClr val="bg1">
              <a:lumMod val="40000"/>
              <a:lumOff val="6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r>
              <a:rPr lang="en-US" sz="1867" b="1" dirty="0">
                <a:latin typeface="Verdana" pitchFamily="45" charset="0"/>
              </a:rPr>
              <a:t>BSc Game Design &amp; Development</a:t>
            </a:r>
            <a:endParaRPr kumimoji="1" lang="en-US" sz="1867" b="1" dirty="0">
              <a:latin typeface="Verdana" pitchFamily="45" charset="0"/>
            </a:endParaRPr>
          </a:p>
        </p:txBody>
      </p:sp>
      <p:sp>
        <p:nvSpPr>
          <p:cNvPr id="11" name="Rectangle 10"/>
          <p:cNvSpPr/>
          <p:nvPr/>
        </p:nvSpPr>
        <p:spPr bwMode="auto">
          <a:xfrm>
            <a:off x="7010400" y="2503005"/>
            <a:ext cx="5181600" cy="406400"/>
          </a:xfrm>
          <a:prstGeom prst="rect">
            <a:avLst/>
          </a:prstGeom>
          <a:solidFill>
            <a:schemeClr val="bg1">
              <a:lumMod val="20000"/>
              <a:lumOff val="8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r>
              <a:rPr kumimoji="1" lang="en-US" sz="1867" b="1" dirty="0">
                <a:solidFill>
                  <a:schemeClr val="bg2"/>
                </a:solidFill>
                <a:latin typeface="Verdana" pitchFamily="45" charset="0"/>
              </a:rPr>
              <a:t>Dept. of Interactive Games &amp; Media</a:t>
            </a:r>
          </a:p>
        </p:txBody>
      </p:sp>
      <p:sp>
        <p:nvSpPr>
          <p:cNvPr id="12" name="Rectangle 11"/>
          <p:cNvSpPr/>
          <p:nvPr/>
        </p:nvSpPr>
        <p:spPr bwMode="auto">
          <a:xfrm>
            <a:off x="7007749" y="2896265"/>
            <a:ext cx="5181600" cy="4064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r>
              <a:rPr kumimoji="1" lang="en-US" sz="1867" b="1" dirty="0">
                <a:solidFill>
                  <a:schemeClr val="bg2"/>
                </a:solidFill>
                <a:latin typeface="Verdana" pitchFamily="45" charset="0"/>
              </a:rPr>
              <a:t>School of Interactive Games &amp; Media</a:t>
            </a:r>
          </a:p>
        </p:txBody>
      </p:sp>
      <p:sp>
        <p:nvSpPr>
          <p:cNvPr id="13" name="Rectangle 12"/>
          <p:cNvSpPr/>
          <p:nvPr/>
        </p:nvSpPr>
        <p:spPr bwMode="auto">
          <a:xfrm>
            <a:off x="7010400" y="3689685"/>
            <a:ext cx="5181600" cy="73129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r>
              <a:rPr lang="en-US" sz="1867" b="1" dirty="0">
                <a:solidFill>
                  <a:schemeClr val="bg2"/>
                </a:solidFill>
                <a:latin typeface="Verdana" pitchFamily="45" charset="0"/>
              </a:rPr>
              <a:t>RIT Center for Media, Arts, Games, Interaction &amp; Creativity (MAGIC)</a:t>
            </a:r>
            <a:endParaRPr kumimoji="1" lang="en-US" sz="1867" b="1" dirty="0">
              <a:solidFill>
                <a:schemeClr val="bg2"/>
              </a:solidFill>
              <a:latin typeface="Verdana" pitchFamily="45" charset="0"/>
            </a:endParaRPr>
          </a:p>
        </p:txBody>
      </p:sp>
      <p:sp>
        <p:nvSpPr>
          <p:cNvPr id="14" name="Rectangle 13"/>
          <p:cNvSpPr/>
          <p:nvPr/>
        </p:nvSpPr>
        <p:spPr bwMode="auto">
          <a:xfrm>
            <a:off x="7017468" y="4331392"/>
            <a:ext cx="5181600" cy="406400"/>
          </a:xfrm>
          <a:prstGeom prst="rect">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r>
              <a:rPr lang="en-US" sz="1867" b="1" dirty="0">
                <a:solidFill>
                  <a:schemeClr val="bg2"/>
                </a:solidFill>
                <a:latin typeface="Verdana" pitchFamily="45" charset="0"/>
              </a:rPr>
              <a:t>MAGIC Spell Studios ®, LLC</a:t>
            </a:r>
            <a:endParaRPr kumimoji="1" lang="en-US" sz="1867" b="1" dirty="0">
              <a:solidFill>
                <a:schemeClr val="bg2"/>
              </a:solidFill>
              <a:latin typeface="Verdana" pitchFamily="45" charset="0"/>
            </a:endParaRPr>
          </a:p>
        </p:txBody>
      </p:sp>
      <p:sp>
        <p:nvSpPr>
          <p:cNvPr id="15" name="Rectangle 14"/>
          <p:cNvSpPr/>
          <p:nvPr/>
        </p:nvSpPr>
        <p:spPr bwMode="auto">
          <a:xfrm>
            <a:off x="7017468" y="4692996"/>
            <a:ext cx="5181600" cy="406400"/>
          </a:xfrm>
          <a:prstGeom prst="rect">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r>
              <a:rPr kumimoji="1" lang="en-US" sz="1867" b="1" dirty="0">
                <a:solidFill>
                  <a:schemeClr val="bg2"/>
                </a:solidFill>
                <a:latin typeface="Verdana" pitchFamily="45" charset="0"/>
              </a:rPr>
              <a:t>$30M MAGIC Spell Studios Initiative </a:t>
            </a:r>
          </a:p>
        </p:txBody>
      </p:sp>
      <p:sp>
        <p:nvSpPr>
          <p:cNvPr id="16" name="Rectangle 15"/>
          <p:cNvSpPr/>
          <p:nvPr/>
        </p:nvSpPr>
        <p:spPr bwMode="auto">
          <a:xfrm>
            <a:off x="7014816" y="5054600"/>
            <a:ext cx="5174533" cy="406400"/>
          </a:xfrm>
          <a:prstGeom prst="rect">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r>
              <a:rPr lang="en-US" sz="1867" b="1" dirty="0">
                <a:solidFill>
                  <a:schemeClr val="bg2"/>
                </a:solidFill>
                <a:latin typeface="Verdana" pitchFamily="45" charset="0"/>
              </a:rPr>
              <a:t>NY State Games HUB</a:t>
            </a:r>
            <a:endParaRPr kumimoji="1" lang="en-US" sz="1867" b="1" dirty="0">
              <a:solidFill>
                <a:schemeClr val="bg2"/>
              </a:solidFill>
              <a:latin typeface="Verdana" pitchFamily="45" charset="0"/>
            </a:endParaRPr>
          </a:p>
        </p:txBody>
      </p:sp>
      <p:sp>
        <p:nvSpPr>
          <p:cNvPr id="18" name="Rectangle 17"/>
          <p:cNvSpPr/>
          <p:nvPr/>
        </p:nvSpPr>
        <p:spPr bwMode="auto">
          <a:xfrm>
            <a:off x="7010400" y="1308100"/>
            <a:ext cx="5181600" cy="406400"/>
          </a:xfrm>
          <a:prstGeom prst="rect">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eaLnBrk="1" hangingPunct="1"/>
            <a:r>
              <a:rPr lang="en-US" sz="1867" b="1" dirty="0">
                <a:latin typeface="Verdana" pitchFamily="45" charset="0"/>
              </a:rPr>
              <a:t>CS/IT Concentration in Game Prog</a:t>
            </a:r>
          </a:p>
        </p:txBody>
      </p:sp>
      <p:sp>
        <p:nvSpPr>
          <p:cNvPr id="23" name="Rectangle 22"/>
          <p:cNvSpPr/>
          <p:nvPr/>
        </p:nvSpPr>
        <p:spPr bwMode="auto">
          <a:xfrm>
            <a:off x="5191318" y="513301"/>
            <a:ext cx="1828801" cy="406400"/>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r>
              <a:rPr lang="en-US" sz="1867" b="1" dirty="0">
                <a:latin typeface="Verdana" pitchFamily="45" charset="0"/>
              </a:rPr>
              <a:t>2001</a:t>
            </a:r>
            <a:r>
              <a:rPr kumimoji="1" lang="en-US" sz="1867" b="1" dirty="0">
                <a:latin typeface="Verdana" pitchFamily="45" charset="0"/>
              </a:rPr>
              <a:t> programming</a:t>
            </a:r>
          </a:p>
        </p:txBody>
      </p:sp>
      <p:sp>
        <p:nvSpPr>
          <p:cNvPr id="24" name="Rectangle 23"/>
          <p:cNvSpPr/>
          <p:nvPr/>
        </p:nvSpPr>
        <p:spPr bwMode="auto">
          <a:xfrm>
            <a:off x="5191318" y="912855"/>
            <a:ext cx="1821733" cy="4064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r>
              <a:rPr lang="en-US" sz="1867" b="1" dirty="0">
                <a:latin typeface="Verdana" pitchFamily="45" charset="0"/>
              </a:rPr>
              <a:t>2002</a:t>
            </a:r>
            <a:endParaRPr kumimoji="1" lang="en-US" sz="1867" b="1" dirty="0">
              <a:latin typeface="Verdana" pitchFamily="45" charset="0"/>
            </a:endParaRPr>
          </a:p>
        </p:txBody>
      </p:sp>
      <p:sp>
        <p:nvSpPr>
          <p:cNvPr id="25" name="Rectangle 24"/>
          <p:cNvSpPr/>
          <p:nvPr/>
        </p:nvSpPr>
        <p:spPr bwMode="auto">
          <a:xfrm>
            <a:off x="5191318" y="1710800"/>
            <a:ext cx="1821733" cy="406400"/>
          </a:xfrm>
          <a:prstGeom prst="rect">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r>
              <a:rPr kumimoji="1" lang="en-US" sz="1867" b="1" dirty="0">
                <a:latin typeface="Verdana" pitchFamily="45" charset="0"/>
              </a:rPr>
              <a:t>2006</a:t>
            </a:r>
          </a:p>
        </p:txBody>
      </p:sp>
      <p:sp>
        <p:nvSpPr>
          <p:cNvPr id="26" name="Rectangle 25"/>
          <p:cNvSpPr/>
          <p:nvPr/>
        </p:nvSpPr>
        <p:spPr bwMode="auto">
          <a:xfrm>
            <a:off x="5191318" y="2109416"/>
            <a:ext cx="1821733" cy="406400"/>
          </a:xfrm>
          <a:prstGeom prst="rect">
            <a:avLst/>
          </a:prstGeom>
          <a:solidFill>
            <a:schemeClr val="bg1">
              <a:lumMod val="40000"/>
              <a:lumOff val="6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r>
              <a:rPr kumimoji="1" lang="en-US" sz="1867" b="1" dirty="0">
                <a:latin typeface="Verdana" pitchFamily="45" charset="0"/>
              </a:rPr>
              <a:t>2007</a:t>
            </a:r>
          </a:p>
        </p:txBody>
      </p:sp>
      <p:sp>
        <p:nvSpPr>
          <p:cNvPr id="27" name="Rectangle 26"/>
          <p:cNvSpPr/>
          <p:nvPr/>
        </p:nvSpPr>
        <p:spPr bwMode="auto">
          <a:xfrm>
            <a:off x="5191318" y="2503005"/>
            <a:ext cx="1821733" cy="406400"/>
          </a:xfrm>
          <a:prstGeom prst="rect">
            <a:avLst/>
          </a:prstGeom>
          <a:solidFill>
            <a:schemeClr val="bg1">
              <a:lumMod val="20000"/>
              <a:lumOff val="8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r>
              <a:rPr lang="en-US" sz="1867" b="1" dirty="0">
                <a:solidFill>
                  <a:schemeClr val="bg2"/>
                </a:solidFill>
                <a:latin typeface="Verdana" pitchFamily="45" charset="0"/>
              </a:rPr>
              <a:t>2009</a:t>
            </a:r>
            <a:endParaRPr kumimoji="1" lang="en-US" sz="1867" b="1" dirty="0">
              <a:solidFill>
                <a:schemeClr val="bg2"/>
              </a:solidFill>
              <a:latin typeface="Verdana" pitchFamily="45" charset="0"/>
            </a:endParaRPr>
          </a:p>
        </p:txBody>
      </p:sp>
      <p:sp>
        <p:nvSpPr>
          <p:cNvPr id="28" name="Rectangle 27"/>
          <p:cNvSpPr/>
          <p:nvPr/>
        </p:nvSpPr>
        <p:spPr bwMode="auto">
          <a:xfrm>
            <a:off x="5191317" y="2896265"/>
            <a:ext cx="1819083" cy="4064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r>
              <a:rPr kumimoji="1" lang="en-US" sz="1867" b="1" dirty="0">
                <a:solidFill>
                  <a:schemeClr val="bg2"/>
                </a:solidFill>
                <a:latin typeface="Verdana" pitchFamily="45" charset="0"/>
              </a:rPr>
              <a:t>2011</a:t>
            </a:r>
          </a:p>
        </p:txBody>
      </p:sp>
      <p:sp>
        <p:nvSpPr>
          <p:cNvPr id="29" name="Rectangle 28"/>
          <p:cNvSpPr/>
          <p:nvPr/>
        </p:nvSpPr>
        <p:spPr bwMode="auto">
          <a:xfrm>
            <a:off x="5191319" y="3689685"/>
            <a:ext cx="1821732" cy="73129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r>
              <a:rPr kumimoji="1" lang="en-US" sz="1867" b="1" dirty="0">
                <a:solidFill>
                  <a:schemeClr val="bg2"/>
                </a:solidFill>
                <a:latin typeface="Verdana" pitchFamily="45" charset="0"/>
              </a:rPr>
              <a:t>2013</a:t>
            </a:r>
          </a:p>
        </p:txBody>
      </p:sp>
      <p:sp>
        <p:nvSpPr>
          <p:cNvPr id="30" name="Rectangle 29"/>
          <p:cNvSpPr/>
          <p:nvPr/>
        </p:nvSpPr>
        <p:spPr bwMode="auto">
          <a:xfrm>
            <a:off x="5191319" y="4331392"/>
            <a:ext cx="1828800" cy="406400"/>
          </a:xfrm>
          <a:prstGeom prst="rect">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r>
              <a:rPr lang="en-US" sz="1867" b="1" dirty="0">
                <a:solidFill>
                  <a:schemeClr val="bg2"/>
                </a:solidFill>
                <a:latin typeface="Verdana" pitchFamily="45" charset="0"/>
              </a:rPr>
              <a:t>2013</a:t>
            </a:r>
            <a:endParaRPr kumimoji="1" lang="en-US" sz="1867" b="1" dirty="0">
              <a:solidFill>
                <a:schemeClr val="bg2"/>
              </a:solidFill>
              <a:latin typeface="Verdana" pitchFamily="45" charset="0"/>
            </a:endParaRPr>
          </a:p>
        </p:txBody>
      </p:sp>
      <p:sp>
        <p:nvSpPr>
          <p:cNvPr id="31" name="Rectangle 30"/>
          <p:cNvSpPr/>
          <p:nvPr/>
        </p:nvSpPr>
        <p:spPr bwMode="auto">
          <a:xfrm>
            <a:off x="5191319" y="4692996"/>
            <a:ext cx="1828800" cy="406400"/>
          </a:xfrm>
          <a:prstGeom prst="rect">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r>
              <a:rPr kumimoji="1" lang="en-US" sz="1867" b="1" dirty="0">
                <a:solidFill>
                  <a:schemeClr val="bg2"/>
                </a:solidFill>
                <a:latin typeface="Verdana" pitchFamily="45" charset="0"/>
              </a:rPr>
              <a:t>2016</a:t>
            </a:r>
            <a:endParaRPr kumimoji="1" lang="en-US" sz="1867" b="1" dirty="0">
              <a:latin typeface="Verdana" pitchFamily="45" charset="0"/>
            </a:endParaRPr>
          </a:p>
        </p:txBody>
      </p:sp>
      <p:sp>
        <p:nvSpPr>
          <p:cNvPr id="32" name="Rectangle 31"/>
          <p:cNvSpPr/>
          <p:nvPr/>
        </p:nvSpPr>
        <p:spPr bwMode="auto">
          <a:xfrm>
            <a:off x="5191317" y="5054600"/>
            <a:ext cx="1823499" cy="406400"/>
          </a:xfrm>
          <a:prstGeom prst="rect">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r>
              <a:rPr kumimoji="1" lang="en-US" sz="1867" b="1" dirty="0">
                <a:solidFill>
                  <a:schemeClr val="bg2"/>
                </a:solidFill>
                <a:latin typeface="Verdana" pitchFamily="45" charset="0"/>
              </a:rPr>
              <a:t>2016</a:t>
            </a:r>
          </a:p>
        </p:txBody>
      </p:sp>
      <p:sp>
        <p:nvSpPr>
          <p:cNvPr id="33" name="Rectangle 32"/>
          <p:cNvSpPr/>
          <p:nvPr/>
        </p:nvSpPr>
        <p:spPr bwMode="auto">
          <a:xfrm>
            <a:off x="5191318" y="1308100"/>
            <a:ext cx="1821733" cy="406400"/>
          </a:xfrm>
          <a:prstGeom prst="rect">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r>
              <a:rPr kumimoji="1" lang="en-US" sz="1867" b="1" dirty="0">
                <a:latin typeface="Verdana" pitchFamily="45" charset="0"/>
              </a:rPr>
              <a:t>2003</a:t>
            </a:r>
          </a:p>
        </p:txBody>
      </p:sp>
      <p:sp>
        <p:nvSpPr>
          <p:cNvPr id="38" name="Rectangle 37"/>
          <p:cNvSpPr/>
          <p:nvPr/>
        </p:nvSpPr>
        <p:spPr bwMode="auto">
          <a:xfrm>
            <a:off x="7007749" y="3291539"/>
            <a:ext cx="5181600" cy="4064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r>
              <a:rPr kumimoji="1" lang="en-US" sz="1867" b="1" dirty="0">
                <a:solidFill>
                  <a:schemeClr val="bg2"/>
                </a:solidFill>
                <a:latin typeface="Verdana" pitchFamily="45" charset="0"/>
              </a:rPr>
              <a:t>Minor in Game Design</a:t>
            </a:r>
          </a:p>
        </p:txBody>
      </p:sp>
      <p:sp>
        <p:nvSpPr>
          <p:cNvPr id="39" name="Rectangle 38"/>
          <p:cNvSpPr/>
          <p:nvPr/>
        </p:nvSpPr>
        <p:spPr bwMode="auto">
          <a:xfrm>
            <a:off x="5191317" y="3291539"/>
            <a:ext cx="1819083" cy="4064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r>
              <a:rPr kumimoji="1" lang="en-US" sz="1867" b="1" dirty="0">
                <a:solidFill>
                  <a:schemeClr val="bg2"/>
                </a:solidFill>
                <a:latin typeface="Verdana" pitchFamily="45" charset="0"/>
              </a:rPr>
              <a:t>2012</a:t>
            </a:r>
          </a:p>
        </p:txBody>
      </p:sp>
      <p:sp>
        <p:nvSpPr>
          <p:cNvPr id="40" name="Rectangle 39"/>
          <p:cNvSpPr/>
          <p:nvPr/>
        </p:nvSpPr>
        <p:spPr bwMode="auto">
          <a:xfrm>
            <a:off x="7005100" y="5457577"/>
            <a:ext cx="5181600" cy="406400"/>
          </a:xfrm>
          <a:prstGeom prst="rect">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r>
              <a:rPr lang="en-US" sz="1867" b="1" dirty="0">
                <a:solidFill>
                  <a:schemeClr val="bg2"/>
                </a:solidFill>
                <a:latin typeface="Verdana" pitchFamily="45" charset="0"/>
              </a:rPr>
              <a:t>NY State Games Challenge</a:t>
            </a:r>
            <a:endParaRPr kumimoji="1" lang="en-US" sz="1867" b="1" dirty="0">
              <a:solidFill>
                <a:schemeClr val="bg2"/>
              </a:solidFill>
              <a:latin typeface="Verdana" pitchFamily="45" charset="0"/>
            </a:endParaRPr>
          </a:p>
        </p:txBody>
      </p:sp>
      <p:sp>
        <p:nvSpPr>
          <p:cNvPr id="41" name="Rectangle 40"/>
          <p:cNvSpPr/>
          <p:nvPr/>
        </p:nvSpPr>
        <p:spPr bwMode="auto">
          <a:xfrm>
            <a:off x="5191317" y="5457577"/>
            <a:ext cx="1823499" cy="406400"/>
          </a:xfrm>
          <a:prstGeom prst="rect">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r>
              <a:rPr kumimoji="1" lang="en-US" sz="1867" b="1" dirty="0">
                <a:solidFill>
                  <a:schemeClr val="bg2"/>
                </a:solidFill>
                <a:latin typeface="Verdana" pitchFamily="45" charset="0"/>
              </a:rPr>
              <a:t>2017</a:t>
            </a:r>
          </a:p>
        </p:txBody>
      </p:sp>
      <p:cxnSp>
        <p:nvCxnSpPr>
          <p:cNvPr id="34" name="Straight Connector 33">
            <a:extLst>
              <a:ext uri="{FF2B5EF4-FFF2-40B4-BE49-F238E27FC236}">
                <a16:creationId xmlns:a16="http://schemas.microsoft.com/office/drawing/2014/main" id="{3869E563-C17C-4CE2-8CD8-84F0ABCA0F00}"/>
              </a:ext>
            </a:extLst>
          </p:cNvPr>
          <p:cNvCxnSpPr/>
          <p:nvPr/>
        </p:nvCxnSpPr>
        <p:spPr bwMode="auto">
          <a:xfrm>
            <a:off x="12368" y="5867400"/>
            <a:ext cx="12192000" cy="0"/>
          </a:xfrm>
          <a:prstGeom prst="line">
            <a:avLst/>
          </a:prstGeom>
          <a:solidFill>
            <a:schemeClr val="accent1"/>
          </a:solidFill>
          <a:ln w="73025"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a:off x="0" y="533400"/>
            <a:ext cx="12192000" cy="0"/>
          </a:xfrm>
          <a:prstGeom prst="line">
            <a:avLst/>
          </a:prstGeom>
          <a:solidFill>
            <a:schemeClr val="accent1"/>
          </a:solidFill>
          <a:ln w="73025" cap="flat" cmpd="sng" algn="ctr">
            <a:solidFill>
              <a:schemeClr val="tx1"/>
            </a:solidFill>
            <a:prstDash val="solid"/>
            <a:round/>
            <a:headEnd type="none" w="med" len="med"/>
            <a:tailEnd type="none" w="med" len="med"/>
          </a:ln>
          <a:effectLst/>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ndrew Phelps\Desktop\legos.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0" y="0"/>
            <a:ext cx="12182475" cy="576721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33338"/>
            <a:ext cx="12192000" cy="5800547"/>
          </a:xfrm>
          <a:prstGeom prst="rect">
            <a:avLst/>
          </a:prstGeom>
          <a:solidFill>
            <a:schemeClr val="bg1">
              <a:lumMod val="75000"/>
              <a:lumOff val="25000"/>
              <a:alpha val="69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p>
        </p:txBody>
      </p:sp>
      <p:sp>
        <p:nvSpPr>
          <p:cNvPr id="6" name="Content Placeholder 5"/>
          <p:cNvSpPr>
            <a:spLocks noGrp="1"/>
          </p:cNvSpPr>
          <p:nvPr>
            <p:ph idx="1"/>
          </p:nvPr>
        </p:nvSpPr>
        <p:spPr/>
        <p:txBody>
          <a:bodyPr/>
          <a:lstStyle/>
          <a:p>
            <a:pPr marL="0" indent="0">
              <a:buNone/>
            </a:pPr>
            <a:r>
              <a:rPr lang="en-US" sz="6600"/>
              <a:t>'protecting “making as a   </a:t>
            </a:r>
          </a:p>
          <a:p>
            <a:pPr marL="0" indent="0">
              <a:buNone/>
            </a:pPr>
            <a:r>
              <a:rPr lang="en-US" sz="6600"/>
              <a:t>    mode of inquiry”’</a:t>
            </a:r>
          </a:p>
          <a:p>
            <a:pPr marL="0" indent="0" algn="r">
              <a:buNone/>
            </a:pPr>
            <a:r>
              <a:rPr lang="en-US"/>
              <a:t>-Ian Horswill, Northwestern</a:t>
            </a:r>
          </a:p>
          <a:p>
            <a:endParaRPr lang="en-US" dirty="0"/>
          </a:p>
        </p:txBody>
      </p:sp>
      <p:sp>
        <p:nvSpPr>
          <p:cNvPr id="2" name="Title 1"/>
          <p:cNvSpPr>
            <a:spLocks noGrp="1"/>
          </p:cNvSpPr>
          <p:nvPr>
            <p:ph type="title"/>
          </p:nvPr>
        </p:nvSpPr>
        <p:spPr/>
        <p:txBody>
          <a:bodyPr/>
          <a:lstStyle/>
          <a:p>
            <a:r>
              <a:rPr lang="en-US"/>
              <a:t> </a:t>
            </a:r>
            <a:endParaRPr lang="en-US" dirty="0"/>
          </a:p>
        </p:txBody>
      </p:sp>
    </p:spTree>
    <p:extLst>
      <p:ext uri="{BB962C8B-B14F-4D97-AF65-F5344CB8AC3E}">
        <p14:creationId xmlns:p14="http://schemas.microsoft.com/office/powerpoint/2010/main" val="1858494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6663D4-B860-453F-9FD2-FB81C99F592D}"/>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0" y="4354"/>
            <a:ext cx="12192000" cy="5939246"/>
          </a:xfrm>
          <a:prstGeom prst="rect">
            <a:avLst/>
          </a:prstGeom>
        </p:spPr>
      </p:pic>
      <p:sp>
        <p:nvSpPr>
          <p:cNvPr id="7" name="Rectangle 6">
            <a:extLst>
              <a:ext uri="{FF2B5EF4-FFF2-40B4-BE49-F238E27FC236}">
                <a16:creationId xmlns:a16="http://schemas.microsoft.com/office/drawing/2014/main" id="{132A8317-BDD9-47B0-BD4C-8931462858E1}"/>
              </a:ext>
            </a:extLst>
          </p:cNvPr>
          <p:cNvSpPr/>
          <p:nvPr/>
        </p:nvSpPr>
        <p:spPr>
          <a:xfrm flipV="1">
            <a:off x="0" y="0"/>
            <a:ext cx="12192000" cy="5939246"/>
          </a:xfrm>
          <a:prstGeom prst="rect">
            <a:avLst/>
          </a:prstGeom>
          <a:gradFill>
            <a:gsLst>
              <a:gs pos="0">
                <a:schemeClr val="bg1">
                  <a:alpha val="15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A0F1FA-205D-4C1A-972F-59AF2368BE81}"/>
              </a:ext>
            </a:extLst>
          </p:cNvPr>
          <p:cNvSpPr>
            <a:spLocks noGrp="1"/>
          </p:cNvSpPr>
          <p:nvPr>
            <p:ph type="title"/>
          </p:nvPr>
        </p:nvSpPr>
        <p:spPr>
          <a:xfrm>
            <a:off x="685800" y="764373"/>
            <a:ext cx="10820400" cy="1293028"/>
          </a:xfrm>
        </p:spPr>
        <p:txBody>
          <a:bodyPr/>
          <a:lstStyle/>
          <a:p>
            <a:r>
              <a:rPr lang="en-US" dirty="0"/>
              <a:t>School of Interactive Games &amp; Media</a:t>
            </a:r>
          </a:p>
        </p:txBody>
      </p:sp>
      <p:cxnSp>
        <p:nvCxnSpPr>
          <p:cNvPr id="6" name="Straight Connector 5">
            <a:extLst>
              <a:ext uri="{FF2B5EF4-FFF2-40B4-BE49-F238E27FC236}">
                <a16:creationId xmlns:a16="http://schemas.microsoft.com/office/drawing/2014/main" id="{6ECC905E-BABE-4BB0-BE58-BDD07DCF930D}"/>
              </a:ext>
            </a:extLst>
          </p:cNvPr>
          <p:cNvCxnSpPr/>
          <p:nvPr/>
        </p:nvCxnSpPr>
        <p:spPr>
          <a:xfrm>
            <a:off x="0" y="5943600"/>
            <a:ext cx="121920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11EEEB33-2ECE-4BE9-B470-618A81F853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3874" y="1600199"/>
            <a:ext cx="1545522" cy="1334769"/>
          </a:xfrm>
          <a:prstGeom prst="rect">
            <a:avLst/>
          </a:prstGeom>
        </p:spPr>
      </p:pic>
      <p:pic>
        <p:nvPicPr>
          <p:cNvPr id="11" name="Picture 10">
            <a:extLst>
              <a:ext uri="{FF2B5EF4-FFF2-40B4-BE49-F238E27FC236}">
                <a16:creationId xmlns:a16="http://schemas.microsoft.com/office/drawing/2014/main" id="{FDB6A7C9-5219-4495-A417-CF2A423E2E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600199"/>
            <a:ext cx="8399695" cy="4184575"/>
          </a:xfrm>
          <a:prstGeom prst="rect">
            <a:avLst/>
          </a:prstGeom>
        </p:spPr>
      </p:pic>
      <p:pic>
        <p:nvPicPr>
          <p:cNvPr id="13" name="Picture 12">
            <a:extLst>
              <a:ext uri="{FF2B5EF4-FFF2-40B4-BE49-F238E27FC236}">
                <a16:creationId xmlns:a16="http://schemas.microsoft.com/office/drawing/2014/main" id="{AC0B0FF3-6B50-43A6-8D52-9462DA44A6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34838" y="3948433"/>
            <a:ext cx="1904762" cy="1904762"/>
          </a:xfrm>
          <a:prstGeom prst="rect">
            <a:avLst/>
          </a:prstGeom>
        </p:spPr>
      </p:pic>
      <p:pic>
        <p:nvPicPr>
          <p:cNvPr id="15" name="Picture 14">
            <a:extLst>
              <a:ext uri="{FF2B5EF4-FFF2-40B4-BE49-F238E27FC236}">
                <a16:creationId xmlns:a16="http://schemas.microsoft.com/office/drawing/2014/main" id="{00520747-91C7-4DDD-898D-D2ABD9188E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2276" y="2267583"/>
            <a:ext cx="2209524" cy="2047619"/>
          </a:xfrm>
          <a:prstGeom prst="rect">
            <a:avLst/>
          </a:prstGeom>
        </p:spPr>
      </p:pic>
    </p:spTree>
    <p:extLst>
      <p:ext uri="{BB962C8B-B14F-4D97-AF65-F5344CB8AC3E}">
        <p14:creationId xmlns:p14="http://schemas.microsoft.com/office/powerpoint/2010/main" val="3951046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23A7DAA-9DAB-453C-82F6-448416B95835}"/>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8777184" y="-838"/>
            <a:ext cx="3412286" cy="5939137"/>
          </a:xfrm>
          <a:prstGeom prst="rect">
            <a:avLst/>
          </a:prstGeom>
          <a:ln w="12700">
            <a:solidFill>
              <a:schemeClr val="tx1"/>
            </a:solidFill>
          </a:ln>
        </p:spPr>
      </p:pic>
      <p:pic>
        <p:nvPicPr>
          <p:cNvPr id="5" name="Picture 4">
            <a:extLst>
              <a:ext uri="{FF2B5EF4-FFF2-40B4-BE49-F238E27FC236}">
                <a16:creationId xmlns:a16="http://schemas.microsoft.com/office/drawing/2014/main" id="{E6421189-DD80-47CC-A23A-124CBF1AC93E}"/>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4343400" y="-839"/>
            <a:ext cx="2604984" cy="5964923"/>
          </a:xfrm>
          <a:prstGeom prst="rect">
            <a:avLst/>
          </a:prstGeom>
          <a:ln w="12700">
            <a:solidFill>
              <a:schemeClr val="tx1"/>
            </a:solidFill>
          </a:ln>
        </p:spPr>
      </p:pic>
      <p:pic>
        <p:nvPicPr>
          <p:cNvPr id="7" name="Picture 6">
            <a:extLst>
              <a:ext uri="{FF2B5EF4-FFF2-40B4-BE49-F238E27FC236}">
                <a16:creationId xmlns:a16="http://schemas.microsoft.com/office/drawing/2014/main" id="{3E6E5F63-9A5D-493D-AC1D-A1E196F4C072}"/>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2057401" y="0"/>
            <a:ext cx="2283470" cy="5964085"/>
          </a:xfrm>
          <a:prstGeom prst="rect">
            <a:avLst/>
          </a:prstGeom>
          <a:ln w="12700">
            <a:solidFill>
              <a:schemeClr val="tx1"/>
            </a:solidFill>
          </a:ln>
        </p:spPr>
      </p:pic>
      <p:pic>
        <p:nvPicPr>
          <p:cNvPr id="9" name="Picture 8">
            <a:extLst>
              <a:ext uri="{FF2B5EF4-FFF2-40B4-BE49-F238E27FC236}">
                <a16:creationId xmlns:a16="http://schemas.microsoft.com/office/drawing/2014/main" id="{916C7768-6B33-4466-86A4-0A3030F43DAA}"/>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0" y="-2"/>
            <a:ext cx="2057400" cy="5964085"/>
          </a:xfrm>
          <a:prstGeom prst="rect">
            <a:avLst/>
          </a:prstGeom>
          <a:ln w="12700">
            <a:solidFill>
              <a:schemeClr val="tx1"/>
            </a:solidFill>
          </a:ln>
        </p:spPr>
      </p:pic>
      <p:pic>
        <p:nvPicPr>
          <p:cNvPr id="11" name="Picture 10">
            <a:extLst>
              <a:ext uri="{FF2B5EF4-FFF2-40B4-BE49-F238E27FC236}">
                <a16:creationId xmlns:a16="http://schemas.microsoft.com/office/drawing/2014/main" id="{0A9FE41E-21FA-4874-ADA3-19CE16B8056D}"/>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6934200" y="-837"/>
            <a:ext cx="2461051" cy="5939137"/>
          </a:xfrm>
          <a:prstGeom prst="rect">
            <a:avLst/>
          </a:prstGeom>
          <a:ln w="12700">
            <a:solidFill>
              <a:schemeClr val="tx1"/>
            </a:solidFill>
          </a:ln>
        </p:spPr>
      </p:pic>
      <p:sp>
        <p:nvSpPr>
          <p:cNvPr id="14" name="Rectangle 13">
            <a:extLst>
              <a:ext uri="{FF2B5EF4-FFF2-40B4-BE49-F238E27FC236}">
                <a16:creationId xmlns:a16="http://schemas.microsoft.com/office/drawing/2014/main" id="{01FEE18B-F0F6-41F7-8D95-85885F1FF43D}"/>
              </a:ext>
            </a:extLst>
          </p:cNvPr>
          <p:cNvSpPr/>
          <p:nvPr/>
        </p:nvSpPr>
        <p:spPr>
          <a:xfrm>
            <a:off x="-2530" y="3352800"/>
            <a:ext cx="12192000" cy="2636233"/>
          </a:xfrm>
          <a:prstGeom prst="rect">
            <a:avLst/>
          </a:prstGeom>
          <a:gradFill>
            <a:gsLst>
              <a:gs pos="885">
                <a:schemeClr val="bg1">
                  <a:alpha val="0"/>
                </a:schemeClr>
              </a:gs>
              <a:gs pos="35000">
                <a:schemeClr val="bg1">
                  <a:alpha val="66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5">
            <a:extLst>
              <a:ext uri="{FF2B5EF4-FFF2-40B4-BE49-F238E27FC236}">
                <a16:creationId xmlns:a16="http://schemas.microsoft.com/office/drawing/2014/main" id="{07BD6991-466E-4917-BF04-E410C488BC16}"/>
              </a:ext>
            </a:extLst>
          </p:cNvPr>
          <p:cNvSpPr>
            <a:spLocks noGrp="1"/>
          </p:cNvSpPr>
          <p:nvPr>
            <p:ph type="title"/>
          </p:nvPr>
        </p:nvSpPr>
        <p:spPr>
          <a:xfrm>
            <a:off x="1460" y="3886200"/>
            <a:ext cx="8610600" cy="1140628"/>
          </a:xfrm>
        </p:spPr>
        <p:txBody>
          <a:bodyPr/>
          <a:lstStyle/>
          <a:p>
            <a:pPr algn="l"/>
            <a:r>
              <a:rPr lang="en-US" dirty="0"/>
              <a:t> INCREDIBLE ALUMNI</a:t>
            </a:r>
          </a:p>
        </p:txBody>
      </p:sp>
      <p:sp>
        <p:nvSpPr>
          <p:cNvPr id="17" name="Rectangle 16">
            <a:extLst>
              <a:ext uri="{FF2B5EF4-FFF2-40B4-BE49-F238E27FC236}">
                <a16:creationId xmlns:a16="http://schemas.microsoft.com/office/drawing/2014/main" id="{E356652D-3F99-4345-AA0F-D5F1E8F4650B}"/>
              </a:ext>
            </a:extLst>
          </p:cNvPr>
          <p:cNvSpPr/>
          <p:nvPr/>
        </p:nvSpPr>
        <p:spPr>
          <a:xfrm>
            <a:off x="2530" y="4572000"/>
            <a:ext cx="2052341" cy="129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t>ALEX CUTTING</a:t>
            </a:r>
          </a:p>
          <a:p>
            <a:pPr algn="ctr"/>
            <a:r>
              <a:rPr lang="en-US" sz="1200" dirty="0"/>
              <a:t>Senior Assoc. Producer HALO</a:t>
            </a:r>
          </a:p>
          <a:p>
            <a:pPr algn="ctr"/>
            <a:r>
              <a:rPr lang="en-US" sz="1200" dirty="0"/>
              <a:t>Microsoft / 343</a:t>
            </a:r>
          </a:p>
        </p:txBody>
      </p:sp>
      <p:sp>
        <p:nvSpPr>
          <p:cNvPr id="19" name="Rectangle 18">
            <a:extLst>
              <a:ext uri="{FF2B5EF4-FFF2-40B4-BE49-F238E27FC236}">
                <a16:creationId xmlns:a16="http://schemas.microsoft.com/office/drawing/2014/main" id="{02F1D350-61A8-49A3-95CE-A4EDBFEBD33E}"/>
              </a:ext>
            </a:extLst>
          </p:cNvPr>
          <p:cNvSpPr/>
          <p:nvPr/>
        </p:nvSpPr>
        <p:spPr>
          <a:xfrm>
            <a:off x="2057400" y="4572000"/>
            <a:ext cx="2127492" cy="129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t>CLAUDE JEROME</a:t>
            </a:r>
          </a:p>
          <a:p>
            <a:pPr algn="ctr"/>
            <a:r>
              <a:rPr lang="en-US" sz="1200" dirty="0"/>
              <a:t>Gameplay Designer DESTINY</a:t>
            </a:r>
          </a:p>
          <a:p>
            <a:pPr algn="ctr"/>
            <a:r>
              <a:rPr lang="en-US" sz="1200" dirty="0"/>
              <a:t>Bungie</a:t>
            </a:r>
          </a:p>
        </p:txBody>
      </p:sp>
      <p:sp>
        <p:nvSpPr>
          <p:cNvPr id="20" name="Rectangle 19">
            <a:extLst>
              <a:ext uri="{FF2B5EF4-FFF2-40B4-BE49-F238E27FC236}">
                <a16:creationId xmlns:a16="http://schemas.microsoft.com/office/drawing/2014/main" id="{342F68E5-35EF-49B3-8FEB-CF0AC5BBECA7}"/>
              </a:ext>
            </a:extLst>
          </p:cNvPr>
          <p:cNvSpPr/>
          <p:nvPr/>
        </p:nvSpPr>
        <p:spPr>
          <a:xfrm>
            <a:off x="4112271" y="4572000"/>
            <a:ext cx="3126729" cy="129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t>DUSTIN KOCHENSPARGER</a:t>
            </a:r>
          </a:p>
          <a:p>
            <a:pPr algn="ctr"/>
            <a:r>
              <a:rPr lang="en-US" sz="1200" dirty="0"/>
              <a:t>Line Producer DLC</a:t>
            </a:r>
          </a:p>
          <a:p>
            <a:pPr algn="ctr"/>
            <a:r>
              <a:rPr lang="en-US" sz="1200" dirty="0"/>
              <a:t>DESTINY</a:t>
            </a:r>
          </a:p>
          <a:p>
            <a:pPr algn="ctr"/>
            <a:r>
              <a:rPr lang="en-US" sz="1200" dirty="0"/>
              <a:t>Bungie</a:t>
            </a:r>
          </a:p>
        </p:txBody>
      </p:sp>
      <p:sp>
        <p:nvSpPr>
          <p:cNvPr id="21" name="Rectangle 20">
            <a:extLst>
              <a:ext uri="{FF2B5EF4-FFF2-40B4-BE49-F238E27FC236}">
                <a16:creationId xmlns:a16="http://schemas.microsoft.com/office/drawing/2014/main" id="{09D61094-C520-4F65-9C1F-6CDE989BEB2F}"/>
              </a:ext>
            </a:extLst>
          </p:cNvPr>
          <p:cNvSpPr/>
          <p:nvPr/>
        </p:nvSpPr>
        <p:spPr>
          <a:xfrm>
            <a:off x="7100979" y="4572000"/>
            <a:ext cx="2127492" cy="129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t>SELA DAVIS</a:t>
            </a:r>
          </a:p>
          <a:p>
            <a:pPr algn="ctr"/>
            <a:r>
              <a:rPr lang="en-US" sz="1200" dirty="0"/>
              <a:t>Platform Engineer</a:t>
            </a:r>
          </a:p>
          <a:p>
            <a:pPr algn="ctr"/>
            <a:r>
              <a:rPr lang="en-US" sz="1200" dirty="0"/>
              <a:t>XBOX / XBOX Live</a:t>
            </a:r>
          </a:p>
          <a:p>
            <a:pPr algn="ctr"/>
            <a:r>
              <a:rPr lang="en-US" sz="1200" dirty="0"/>
              <a:t>Microsoft</a:t>
            </a:r>
          </a:p>
          <a:p>
            <a:pPr algn="ctr"/>
            <a:r>
              <a:rPr lang="en-US" sz="1200" dirty="0" err="1"/>
              <a:t>VReal</a:t>
            </a:r>
            <a:endParaRPr lang="en-US" sz="1200" dirty="0"/>
          </a:p>
        </p:txBody>
      </p:sp>
      <p:sp>
        <p:nvSpPr>
          <p:cNvPr id="22" name="Rectangle 21">
            <a:extLst>
              <a:ext uri="{FF2B5EF4-FFF2-40B4-BE49-F238E27FC236}">
                <a16:creationId xmlns:a16="http://schemas.microsoft.com/office/drawing/2014/main" id="{6A43EF8E-C6C7-434A-B0C8-6C4802B85387}"/>
              </a:ext>
            </a:extLst>
          </p:cNvPr>
          <p:cNvSpPr/>
          <p:nvPr/>
        </p:nvSpPr>
        <p:spPr>
          <a:xfrm>
            <a:off x="9395251" y="4572000"/>
            <a:ext cx="2720549" cy="129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t>ANNA SWEET</a:t>
            </a:r>
          </a:p>
          <a:p>
            <a:pPr algn="ctr"/>
            <a:r>
              <a:rPr lang="en-US" sz="1200" dirty="0"/>
              <a:t>Director of 3</a:t>
            </a:r>
            <a:r>
              <a:rPr lang="en-US" sz="1200" baseline="30000" dirty="0"/>
              <a:t>rd</a:t>
            </a:r>
            <a:r>
              <a:rPr lang="en-US" sz="1200" dirty="0"/>
              <a:t> Party Development</a:t>
            </a:r>
          </a:p>
          <a:p>
            <a:pPr algn="ctr"/>
            <a:r>
              <a:rPr lang="en-US" sz="1200" dirty="0"/>
              <a:t>STEAM</a:t>
            </a:r>
          </a:p>
          <a:p>
            <a:pPr algn="ctr"/>
            <a:r>
              <a:rPr lang="en-US" sz="1200" dirty="0"/>
              <a:t>Valve</a:t>
            </a:r>
          </a:p>
          <a:p>
            <a:pPr algn="ctr"/>
            <a:r>
              <a:rPr lang="en-US" sz="1200" dirty="0"/>
              <a:t>Oculus</a:t>
            </a:r>
          </a:p>
          <a:p>
            <a:pPr algn="ctr"/>
            <a:r>
              <a:rPr lang="en-US" sz="1200" dirty="0" err="1"/>
              <a:t>Caffeine.ty</a:t>
            </a:r>
            <a:endParaRPr lang="en-US" sz="1200" dirty="0"/>
          </a:p>
          <a:p>
            <a:pPr algn="ctr"/>
            <a:r>
              <a:rPr lang="en-US" sz="1200" dirty="0"/>
              <a:t>Microsoft XBOX</a:t>
            </a:r>
          </a:p>
        </p:txBody>
      </p:sp>
    </p:spTree>
    <p:extLst>
      <p:ext uri="{BB962C8B-B14F-4D97-AF65-F5344CB8AC3E}">
        <p14:creationId xmlns:p14="http://schemas.microsoft.com/office/powerpoint/2010/main" val="33469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83400"/>
          </a:xfrm>
          <a:prstGeom prst="rect">
            <a:avLst/>
          </a:prstGeom>
        </p:spPr>
      </p:pic>
    </p:spTree>
    <p:extLst>
      <p:ext uri="{BB962C8B-B14F-4D97-AF65-F5344CB8AC3E}">
        <p14:creationId xmlns:p14="http://schemas.microsoft.com/office/powerpoint/2010/main" val="2724998041"/>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TM04033937[[fn=Vapor Trail]]</Template>
  <TotalTime>30995</TotalTime>
  <Words>1496</Words>
  <Application>Microsoft Office PowerPoint</Application>
  <PresentationFormat>Widescreen</PresentationFormat>
  <Paragraphs>175</Paragraphs>
  <Slides>34</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Century Gothic</vt:lpstr>
      <vt:lpstr>Verdana</vt:lpstr>
      <vt:lpstr>Vapor Trail</vt:lpstr>
      <vt:lpstr>PowerPoint Presentation</vt:lpstr>
      <vt:lpstr>Today’s Talk</vt:lpstr>
      <vt:lpstr>HI, I’m ANDY</vt:lpstr>
      <vt:lpstr>I make things.</vt:lpstr>
      <vt:lpstr>RIT GAMES &amp; INTERACTIVE MEDIA TIMELINES</vt:lpstr>
      <vt:lpstr> </vt:lpstr>
      <vt:lpstr>School of Interactive Games &amp; Media</vt:lpstr>
      <vt:lpstr> INCREDIBLE ALUMNI</vt:lpstr>
      <vt:lpstr>PowerPoint Presentation</vt:lpstr>
      <vt:lpstr>WE LEARN BY MAKING THINGS</vt:lpstr>
      <vt:lpstr>   HOW IS MAGIC: </vt:lpstr>
      <vt:lpstr>MAGIC TODAY &amp; TOMORROW</vt:lpstr>
      <vt:lpstr>…The M is for Messy</vt:lpstr>
      <vt:lpstr>Teaching game production (the last ~5 years)</vt:lpstr>
      <vt:lpstr> A Strange Game   for Strange Reasons</vt:lpstr>
      <vt:lpstr>PowerPoint Presentation</vt:lpstr>
      <vt:lpstr>PowerPoint Presentation</vt:lpstr>
      <vt:lpstr>A SUMMER WITH THE BUFFALO BILLS</vt:lpstr>
      <vt:lpstr>PowerPoint Presentation</vt:lpstr>
      <vt:lpstr>PowerPoint Presentation</vt:lpstr>
      <vt:lpstr>CORE DESIGN PRINCIPLE</vt:lpstr>
      <vt:lpstr>HOW DOES THAT APPLY MORE BROADLY, MORE GLOBALLY? </vt:lpstr>
      <vt:lpstr>A little bit on the history of games in higher ed</vt:lpstr>
      <vt:lpstr>PowerPoint Presentation</vt:lpstr>
      <vt:lpstr>FIELD REPORTS &amp; EXAMINATIONS</vt:lpstr>
      <vt:lpstr>PowerPoint Presentation</vt:lpstr>
      <vt:lpstr>PowerPoint Presentation</vt:lpstr>
      <vt:lpstr>PowerPoint Presentation</vt:lpstr>
      <vt:lpstr>WHATS NEXT FOR GAMES in higher ed?</vt:lpstr>
      <vt:lpstr>We are still moralizing the positioning and attention to games</vt:lpstr>
      <vt:lpstr>RESEARCH || AFFIRMATION</vt:lpstr>
      <vt:lpstr>ESPORTS AND POLICY</vt:lpstr>
      <vt:lpstr>A few recent questions for the academy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Andy</dc:creator>
  <cp:lastModifiedBy>Andrew Phelps</cp:lastModifiedBy>
  <cp:revision>490</cp:revision>
  <dcterms:created xsi:type="dcterms:W3CDTF">2009-06-02T00:38:38Z</dcterms:created>
  <dcterms:modified xsi:type="dcterms:W3CDTF">2019-04-25T06:06:26Z</dcterms:modified>
</cp:coreProperties>
</file>