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1"/>
  </p:sldMasterIdLst>
  <p:notesMasterIdLst>
    <p:notesMasterId r:id="rId34"/>
  </p:notesMasterIdLst>
  <p:handoutMasterIdLst>
    <p:handoutMasterId r:id="rId35"/>
  </p:handoutMasterIdLst>
  <p:sldIdLst>
    <p:sldId id="273" r:id="rId2"/>
    <p:sldId id="564" r:id="rId3"/>
    <p:sldId id="257" r:id="rId4"/>
    <p:sldId id="581" r:id="rId5"/>
    <p:sldId id="580" r:id="rId6"/>
    <p:sldId id="575" r:id="rId7"/>
    <p:sldId id="578" r:id="rId8"/>
    <p:sldId id="579" r:id="rId9"/>
    <p:sldId id="560" r:id="rId10"/>
    <p:sldId id="565" r:id="rId11"/>
    <p:sldId id="582" r:id="rId12"/>
    <p:sldId id="365" r:id="rId13"/>
    <p:sldId id="366" r:id="rId14"/>
    <p:sldId id="380" r:id="rId15"/>
    <p:sldId id="554" r:id="rId16"/>
    <p:sldId id="517" r:id="rId17"/>
    <p:sldId id="518" r:id="rId18"/>
    <p:sldId id="531" r:id="rId19"/>
    <p:sldId id="566" r:id="rId20"/>
    <p:sldId id="533" r:id="rId21"/>
    <p:sldId id="567" r:id="rId22"/>
    <p:sldId id="571" r:id="rId23"/>
    <p:sldId id="559" r:id="rId24"/>
    <p:sldId id="572" r:id="rId25"/>
    <p:sldId id="573" r:id="rId26"/>
    <p:sldId id="574" r:id="rId27"/>
    <p:sldId id="568" r:id="rId28"/>
    <p:sldId id="561" r:id="rId29"/>
    <p:sldId id="570" r:id="rId30"/>
    <p:sldId id="569" r:id="rId31"/>
    <p:sldId id="522" r:id="rId32"/>
    <p:sldId id="285" r:id="rId33"/>
  </p:sldIdLst>
  <p:sldSz cx="12188825"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3">
          <p15:clr>
            <a:srgbClr val="A4A3A4"/>
          </p15:clr>
        </p15:guide>
        <p15:guide id="2" orient="horz" pos="490">
          <p15:clr>
            <a:srgbClr val="A4A3A4"/>
          </p15:clr>
        </p15:guide>
        <p15:guide id="3" pos="3839">
          <p15:clr>
            <a:srgbClr val="A4A3A4"/>
          </p15:clr>
        </p15:guide>
        <p15:guide id="4" orient="horz" pos="14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02F6"/>
    <a:srgbClr val="010510"/>
    <a:srgbClr val="0A092B"/>
    <a:srgbClr val="FFFFFF"/>
    <a:srgbClr val="000000"/>
    <a:srgbClr val="FBB0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5" autoAdjust="0"/>
    <p:restoredTop sz="81025" autoAdjust="0"/>
  </p:normalViewPr>
  <p:slideViewPr>
    <p:cSldViewPr snapToGrid="0" snapToObjects="1">
      <p:cViewPr varScale="1">
        <p:scale>
          <a:sx n="69" d="100"/>
          <a:sy n="69" d="100"/>
        </p:scale>
        <p:origin x="1041" y="33"/>
      </p:cViewPr>
      <p:guideLst>
        <p:guide orient="horz" pos="4063"/>
        <p:guide orient="horz" pos="490"/>
        <p:guide pos="3839"/>
        <p:guide orient="horz" pos="14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79" d="100"/>
          <a:sy n="179" d="100"/>
        </p:scale>
        <p:origin x="-624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2EE567-80D6-42C6-844A-F0F6714FC972}" type="datetimeFigureOut">
              <a:rPr lang="en-US" smtClean="0"/>
              <a:pPr/>
              <a:t>7/23/2019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3C794B-268C-4A67-8C2B-68C4E4A2A782}" type="slidenum">
              <a:rPr lang="en-US" smtClean="0"/>
              <a:pPr/>
              <a:t>‹#›</a:t>
            </a:fld>
            <a:endParaRPr lang="en-US"/>
          </a:p>
        </p:txBody>
      </p:sp>
    </p:spTree>
    <p:extLst>
      <p:ext uri="{BB962C8B-B14F-4D97-AF65-F5344CB8AC3E}">
        <p14:creationId xmlns:p14="http://schemas.microsoft.com/office/powerpoint/2010/main" val="151209903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3B128-E09D-491C-B840-DB8C264A8EFA}" type="datetimeFigureOut">
              <a:rPr lang="en-US" smtClean="0"/>
              <a:pPr/>
              <a:t>7/22/2019</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2277D-4E65-471B-8FDC-312617F5EA89}" type="slidenum">
              <a:rPr lang="en-US" smtClean="0"/>
              <a:pPr/>
              <a:t>‹#›</a:t>
            </a:fld>
            <a:endParaRPr lang="en-US"/>
          </a:p>
        </p:txBody>
      </p:sp>
    </p:spTree>
    <p:extLst>
      <p:ext uri="{BB962C8B-B14F-4D97-AF65-F5344CB8AC3E}">
        <p14:creationId xmlns:p14="http://schemas.microsoft.com/office/powerpoint/2010/main" val="118223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hi2019.acm.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all got these materials on ‘creative problem solving’ as a general theme to what we were individually presenting.  And that’s fine, and it’s good material.  But honestly, there’s nothing there that really rocks the boat – it does from the perspective of “here’s a school district or a state or what-have-you that’s stuck on a particular penchant and needs a justification to provide engagement with the arts or technology or whatever that isn’t an ultra-conservative stem-based approach, or to step outside disciplinary boundaries in higher ed like ABET, but honestly for those of us practicing in this community it’s a lot of choir preaching.  Which is necessary to some extent, but let’s kick it up a bit…</a:t>
            </a:r>
          </a:p>
        </p:txBody>
      </p:sp>
      <p:sp>
        <p:nvSpPr>
          <p:cNvPr id="4" name="Slide Number Placeholder 3"/>
          <p:cNvSpPr>
            <a:spLocks noGrp="1"/>
          </p:cNvSpPr>
          <p:nvPr>
            <p:ph type="sldNum" sz="quarter" idx="5"/>
          </p:nvPr>
        </p:nvSpPr>
        <p:spPr/>
        <p:txBody>
          <a:bodyPr/>
          <a:lstStyle/>
          <a:p>
            <a:fld id="{3EF2277D-4E65-471B-8FDC-312617F5EA89}" type="slidenum">
              <a:rPr lang="en-US" smtClean="0"/>
              <a:pPr/>
              <a:t>3</a:t>
            </a:fld>
            <a:endParaRPr lang="en-US"/>
          </a:p>
        </p:txBody>
      </p:sp>
    </p:spTree>
    <p:extLst>
      <p:ext uri="{BB962C8B-B14F-4D97-AF65-F5344CB8AC3E}">
        <p14:creationId xmlns:p14="http://schemas.microsoft.com/office/powerpoint/2010/main" val="2745995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a game about campus politics.  Neat.</a:t>
            </a:r>
          </a:p>
        </p:txBody>
      </p:sp>
      <p:sp>
        <p:nvSpPr>
          <p:cNvPr id="4" name="Slide Number Placeholder 3"/>
          <p:cNvSpPr>
            <a:spLocks noGrp="1"/>
          </p:cNvSpPr>
          <p:nvPr>
            <p:ph type="sldNum" sz="quarter" idx="10"/>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85672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a game about depression and anxiety and feeling squeezed.  It took 2.5 years.</a:t>
            </a:r>
          </a:p>
        </p:txBody>
      </p:sp>
      <p:sp>
        <p:nvSpPr>
          <p:cNvPr id="4" name="Slide Number Placeholder 3"/>
          <p:cNvSpPr>
            <a:spLocks noGrp="1"/>
          </p:cNvSpPr>
          <p:nvPr>
            <p:ph type="sldNum" sz="quarter" idx="5"/>
          </p:nvPr>
        </p:nvSpPr>
        <p:spPr/>
        <p:txBody>
          <a:bodyPr/>
          <a:lstStyle/>
          <a:p>
            <a:fld id="{3EF2277D-4E65-471B-8FDC-312617F5EA89}" type="slidenum">
              <a:rPr lang="en-US" smtClean="0"/>
              <a:pPr/>
              <a:t>15</a:t>
            </a:fld>
            <a:endParaRPr lang="en-US"/>
          </a:p>
        </p:txBody>
      </p:sp>
    </p:spTree>
    <p:extLst>
      <p:ext uri="{BB962C8B-B14F-4D97-AF65-F5344CB8AC3E}">
        <p14:creationId xmlns:p14="http://schemas.microsoft.com/office/powerpoint/2010/main" val="830853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really, 2.5 years.  Iterative development with a large team.  Complex workflows.  All that stuff.</a:t>
            </a:r>
          </a:p>
        </p:txBody>
      </p:sp>
      <p:sp>
        <p:nvSpPr>
          <p:cNvPr id="4" name="Slide Number Placeholder 3"/>
          <p:cNvSpPr>
            <a:spLocks noGrp="1"/>
          </p:cNvSpPr>
          <p:nvPr>
            <p:ph type="sldNum" sz="quarter" idx="5"/>
          </p:nvPr>
        </p:nvSpPr>
        <p:spPr/>
        <p:txBody>
          <a:bodyPr/>
          <a:lstStyle/>
          <a:p>
            <a:fld id="{3EF2277D-4E65-471B-8FDC-312617F5EA89}" type="slidenum">
              <a:rPr lang="en-US" smtClean="0"/>
              <a:pPr/>
              <a:t>16</a:t>
            </a:fld>
            <a:endParaRPr lang="en-US"/>
          </a:p>
        </p:txBody>
      </p:sp>
    </p:spTree>
    <p:extLst>
      <p:ext uri="{BB962C8B-B14F-4D97-AF65-F5344CB8AC3E}">
        <p14:creationId xmlns:p14="http://schemas.microsoft.com/office/powerpoint/2010/main" val="203513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were adobe tools.  I presented on this at MAX last fall.  And now the XD team has taken that feedback and incorporated it into the toolset.  So I like to imagine it had some effect. </a:t>
            </a:r>
          </a:p>
        </p:txBody>
      </p:sp>
      <p:sp>
        <p:nvSpPr>
          <p:cNvPr id="4" name="Slide Number Placeholder 3"/>
          <p:cNvSpPr>
            <a:spLocks noGrp="1"/>
          </p:cNvSpPr>
          <p:nvPr>
            <p:ph type="sldNum" sz="quarter" idx="5"/>
          </p:nvPr>
        </p:nvSpPr>
        <p:spPr/>
        <p:txBody>
          <a:bodyPr/>
          <a:lstStyle/>
          <a:p>
            <a:fld id="{3EF2277D-4E65-471B-8FDC-312617F5EA89}" type="slidenum">
              <a:rPr lang="en-US" smtClean="0"/>
              <a:pPr/>
              <a:t>17</a:t>
            </a:fld>
            <a:endParaRPr lang="en-US"/>
          </a:p>
        </p:txBody>
      </p:sp>
    </p:spTree>
    <p:extLst>
      <p:ext uri="{BB962C8B-B14F-4D97-AF65-F5344CB8AC3E}">
        <p14:creationId xmlns:p14="http://schemas.microsoft.com/office/powerpoint/2010/main" val="602859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taught students how to deal with being in multidisciplinary teams and communicate about development, which is, honestly, another thing that is really, really hard.</a:t>
            </a:r>
          </a:p>
        </p:txBody>
      </p:sp>
      <p:sp>
        <p:nvSpPr>
          <p:cNvPr id="4" name="Slide Number Placeholder 3"/>
          <p:cNvSpPr>
            <a:spLocks noGrp="1"/>
          </p:cNvSpPr>
          <p:nvPr>
            <p:ph type="sldNum" sz="quarter" idx="5"/>
          </p:nvPr>
        </p:nvSpPr>
        <p:spPr/>
        <p:txBody>
          <a:bodyPr/>
          <a:lstStyle/>
          <a:p>
            <a:fld id="{3EF2277D-4E65-471B-8FDC-312617F5EA89}" type="slidenum">
              <a:rPr lang="en-US" smtClean="0"/>
              <a:pPr/>
              <a:t>18</a:t>
            </a:fld>
            <a:endParaRPr lang="en-US"/>
          </a:p>
        </p:txBody>
      </p:sp>
    </p:spTree>
    <p:extLst>
      <p:ext uri="{BB962C8B-B14F-4D97-AF65-F5344CB8AC3E}">
        <p14:creationId xmlns:p14="http://schemas.microsoft.com/office/powerpoint/2010/main" val="277304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honestly, none of those games are about the game.  They are about art, or about review metrics, or about depression.  I was specifically trying to get my developers to think about topics WAY BEYOND making a game and engaging people with ‘a game mechanic’ and so on.  I hope I inspired them to really engage with something that was a little closer to engaging with other humans about a given thing.</a:t>
            </a:r>
          </a:p>
          <a:p>
            <a:endParaRPr lang="en-US" dirty="0"/>
          </a:p>
          <a:p>
            <a:r>
              <a:rPr lang="en-US" dirty="0"/>
              <a:t>I knew, for example, that the painting game would work with Michael couldn’t put it down because it was ‘a new and interesting way to draw’</a:t>
            </a:r>
          </a:p>
          <a:p>
            <a:endParaRPr lang="en-US" dirty="0"/>
          </a:p>
          <a:p>
            <a:r>
              <a:rPr lang="en-US" dirty="0"/>
              <a:t>I knew HSB worked when people played it and ‘didn’t like the people they played it with quite as much’</a:t>
            </a:r>
          </a:p>
          <a:p>
            <a:endParaRPr lang="en-US" dirty="0"/>
          </a:p>
          <a:p>
            <a:r>
              <a:rPr lang="en-US" dirty="0"/>
              <a:t>FE works for the folks that play it and get the sense of nostalgia, like Doris</a:t>
            </a:r>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20</a:t>
            </a:fld>
            <a:endParaRPr lang="en-US"/>
          </a:p>
        </p:txBody>
      </p:sp>
    </p:spTree>
    <p:extLst>
      <p:ext uri="{BB962C8B-B14F-4D97-AF65-F5344CB8AC3E}">
        <p14:creationId xmlns:p14="http://schemas.microsoft.com/office/powerpoint/2010/main" val="2224552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went to NZ and they have some kickass engineering groups</a:t>
            </a:r>
          </a:p>
          <a:p>
            <a:endParaRPr lang="en-US" dirty="0"/>
          </a:p>
        </p:txBody>
      </p:sp>
      <p:sp>
        <p:nvSpPr>
          <p:cNvPr id="4" name="Slide Number Placeholder 3"/>
          <p:cNvSpPr>
            <a:spLocks noGrp="1"/>
          </p:cNvSpPr>
          <p:nvPr>
            <p:ph type="sldNum" sz="quarter" idx="10"/>
          </p:nvPr>
        </p:nvSpPr>
        <p:spPr/>
        <p:txBody>
          <a:bodyPr/>
          <a:lstStyle/>
          <a:p>
            <a:fld id="{3EF2277D-4E65-471B-8FDC-312617F5EA89}" type="slidenum">
              <a:rPr lang="en-US" smtClean="0"/>
              <a:pPr/>
              <a:t>22</a:t>
            </a:fld>
            <a:endParaRPr lang="en-US"/>
          </a:p>
        </p:txBody>
      </p:sp>
    </p:spTree>
    <p:extLst>
      <p:ext uri="{BB962C8B-B14F-4D97-AF65-F5344CB8AC3E}">
        <p14:creationId xmlns:p14="http://schemas.microsoft.com/office/powerpoint/2010/main" val="6360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aviation firefighter training is expensive, risky and time consuming. It also lacks the mental challenges and physical exhaustion of an actual wildfire. Training events are infrequent, causing a great loss in ability or skill retention. This lack of exposure leaves firefighters inadequately prepared for duty which involves the co-ordination of people in multiple aircraft over a dangerous fire ground.</a:t>
            </a:r>
          </a:p>
          <a:p>
            <a:endParaRPr lang="en-US" dirty="0"/>
          </a:p>
          <a:p>
            <a:r>
              <a:rPr lang="en-US" dirty="0"/>
              <a:t>This project looks at the problem of the training deficit in aviation firefighting. We have designed a immersive virtual reality training simulation for Air Attack aviation firefighting. This system can be used more frequently by firefighters and aviation personnel to improve training opportunities. Core duties can be practiced such as radio communication, decision making and teamwork skills, with the added benefit of a simulated fire ground to train situational awareness. The system aims to improve personnel confidence, task proficiency and response time, for greater efficiency and reduced risk or loss of life.</a:t>
            </a:r>
          </a:p>
          <a:p>
            <a:endParaRPr lang="en-US" dirty="0"/>
          </a:p>
          <a:p>
            <a:r>
              <a:rPr lang="en-US" dirty="0"/>
              <a:t>This is the kind of thing they do – use technology to make inroads on a current, otherwise intractable problem.</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23</a:t>
            </a:fld>
            <a:endParaRPr lang="en-US"/>
          </a:p>
        </p:txBody>
      </p:sp>
    </p:spTree>
    <p:extLst>
      <p:ext uri="{BB962C8B-B14F-4D97-AF65-F5344CB8AC3E}">
        <p14:creationId xmlns:p14="http://schemas.microsoft.com/office/powerpoint/2010/main" val="248702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they got ME excited when they started this notion of ‘Applied Immersive Games’ – </a:t>
            </a:r>
            <a:r>
              <a:rPr lang="en-US" dirty="0" err="1"/>
              <a:t>ie</a:t>
            </a:r>
            <a:r>
              <a:rPr lang="en-US" dirty="0"/>
              <a:t> using games CONTENT in AR/VR/MR/XR specifically around social good.  Exercise, addiction, health, training, education, etc.</a:t>
            </a:r>
          </a:p>
        </p:txBody>
      </p:sp>
      <p:sp>
        <p:nvSpPr>
          <p:cNvPr id="4" name="Slide Number Placeholder 3"/>
          <p:cNvSpPr>
            <a:spLocks noGrp="1"/>
          </p:cNvSpPr>
          <p:nvPr>
            <p:ph type="sldNum" sz="quarter" idx="5"/>
          </p:nvPr>
        </p:nvSpPr>
        <p:spPr/>
        <p:txBody>
          <a:bodyPr/>
          <a:lstStyle/>
          <a:p>
            <a:fld id="{3EF2277D-4E65-471B-8FDC-312617F5EA89}" type="slidenum">
              <a:rPr lang="en-US" smtClean="0"/>
              <a:pPr/>
              <a:t>24</a:t>
            </a:fld>
            <a:endParaRPr lang="en-US"/>
          </a:p>
        </p:txBody>
      </p:sp>
    </p:spTree>
    <p:extLst>
      <p:ext uri="{BB962C8B-B14F-4D97-AF65-F5344CB8AC3E}">
        <p14:creationId xmlns:p14="http://schemas.microsoft.com/office/powerpoint/2010/main" val="237757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lead me to the second thing I’m doing, with the AU Game Lab.  Which is the same style of intervention, but more broadly centered on games writ large regardless of tech (although I personally remain interested in the “immersive” component, even if I don’t particularly enjoy that terminology)</a:t>
            </a:r>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25</a:t>
            </a:fld>
            <a:endParaRPr lang="en-US"/>
          </a:p>
        </p:txBody>
      </p:sp>
    </p:spTree>
    <p:extLst>
      <p:ext uri="{BB962C8B-B14F-4D97-AF65-F5344CB8AC3E}">
        <p14:creationId xmlns:p14="http://schemas.microsoft.com/office/powerpoint/2010/main" val="54162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https://i.ytimg.com/vi/aoqqoPMvtjk/maxresdefault.jpg from the “Practical Psychology” you tube video at https://www.youtube.com/watch?v=aoqqoPMvtjk</a:t>
            </a:r>
          </a:p>
          <a:p>
            <a:endParaRPr lang="en-US" dirty="0"/>
          </a:p>
          <a:p>
            <a:r>
              <a:rPr lang="en-US" dirty="0"/>
              <a:t>NOTE: This isn’t actually how brains work, nor is it really even that great a model (as the video points out), but it is still a prevalent meme in our pop culture for a variety of reasons</a:t>
            </a:r>
          </a:p>
          <a:p>
            <a:endParaRPr lang="en-US" dirty="0"/>
          </a:p>
          <a:p>
            <a:r>
              <a:rPr lang="en-US" dirty="0"/>
              <a:t>BUT we still use this kind of reasoning all the time when we talk about quant/qual debates, which are equally as insane</a:t>
            </a:r>
          </a:p>
          <a:p>
            <a:endParaRPr lang="en-US" dirty="0"/>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4</a:t>
            </a:fld>
            <a:endParaRPr lang="en-US"/>
          </a:p>
        </p:txBody>
      </p:sp>
    </p:spTree>
    <p:extLst>
      <p:ext uri="{BB962C8B-B14F-4D97-AF65-F5344CB8AC3E}">
        <p14:creationId xmlns:p14="http://schemas.microsoft.com/office/powerpoint/2010/main" val="265598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Factitious by AU Game Lab (Bob Hone and Lindsay Grace) is a great example of a  game in a particular moment that addresses a particular cultural hotspot.  In Factitious you have to identify real vs. ‘fake’ news, along several axis (news, ads, opinion, fake, etc.) and over time your biases become apparent.  And it’s a pretty good tool in that *multiple* biases become apparent!  </a:t>
            </a:r>
          </a:p>
          <a:p>
            <a:endParaRPr lang="en-US" dirty="0"/>
          </a:p>
          <a:p>
            <a:r>
              <a:rPr lang="en-US" sz="1200" u="sng" kern="1200" dirty="0">
                <a:solidFill>
                  <a:schemeClr val="tx1"/>
                </a:solidFill>
                <a:effectLst/>
                <a:latin typeface="+mn-lt"/>
                <a:ea typeface="+mn-ea"/>
                <a:cs typeface="+mn-cs"/>
                <a:hlinkClick r:id="rId3" tooltip="Conference Website"/>
              </a:rPr>
              <a:t>CHI EA '19</a:t>
            </a:r>
            <a:r>
              <a:rPr lang="en-US" sz="1200" kern="1200" dirty="0">
                <a:solidFill>
                  <a:schemeClr val="tx1"/>
                </a:solidFill>
                <a:effectLst/>
                <a:latin typeface="+mn-lt"/>
                <a:ea typeface="+mn-ea"/>
                <a:cs typeface="+mn-cs"/>
              </a:rPr>
              <a:t> Extended Abstracts of the 2019 CHI Conference on Human Factors in Computing Systems Paper No. CS05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This case study describes a game designed to serve as new literacy education tool, playful polling system for research audience perceptions. The game underwent two primary designer iterations. As a result of design changes and renewed political chatter about fake news, the game's second iteration gathered more than 500,000 plays. The data collected reveals useful patterns in understanding news literacy and the perception of play experiences. This data of more than 45,000 players, indicates that the older the person the better they are at identifying fake news, until the approximate age of 70. It also indicates that higher education correlates to better performance at identifying real news from fake, although the time it takes to do so varies. This case study demonstrates the potential for such game designs to collect data useful to non-game contexts.”</a:t>
            </a:r>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26</a:t>
            </a:fld>
            <a:endParaRPr lang="en-US"/>
          </a:p>
        </p:txBody>
      </p:sp>
    </p:spTree>
    <p:extLst>
      <p:ext uri="{BB962C8B-B14F-4D97-AF65-F5344CB8AC3E}">
        <p14:creationId xmlns:p14="http://schemas.microsoft.com/office/powerpoint/2010/main" val="39738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Fortnite</a:t>
            </a:r>
            <a:r>
              <a:rPr lang="en-US" dirty="0"/>
              <a:t> wallpaper: https://www.bing.com/images/search?view=detailV2&amp;id=CE15B343C1DC2C83C4CA275484A5E72A42DAFFD2&amp;thid=OIP.TEQ1bOX6GOT2bzI2gJJZDQHaDt&amp;mediaurl=https%3A%2F%2Fprogameguides.com%2Fwp-content%2Fuploads%2F2018%2F05%2Ffortnite-loading-screen-abstrakt.jpg&amp;exph=1024&amp;expw=2048&amp;q=fortnite+screen&amp;selectedindex=1&amp;ajaxhist=0&amp;vt=0&amp;eim=1,2,6</a:t>
            </a:r>
          </a:p>
          <a:p>
            <a:endParaRPr lang="en-US" dirty="0"/>
          </a:p>
          <a:p>
            <a:r>
              <a:rPr lang="en-US" dirty="0"/>
              <a:t>Because </a:t>
            </a:r>
            <a:r>
              <a:rPr lang="en-US" dirty="0" err="1"/>
              <a:t>fortnite</a:t>
            </a:r>
            <a:r>
              <a:rPr lang="en-US" dirty="0"/>
              <a:t> is front and center of the current public debate around games.  And also around the notion of what we CAN and COULD do with games.</a:t>
            </a:r>
          </a:p>
          <a:p>
            <a:endParaRPr lang="en-US" dirty="0"/>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28</a:t>
            </a:fld>
            <a:endParaRPr lang="en-US"/>
          </a:p>
        </p:txBody>
      </p:sp>
    </p:spTree>
    <p:extLst>
      <p:ext uri="{BB962C8B-B14F-4D97-AF65-F5344CB8AC3E}">
        <p14:creationId xmlns:p14="http://schemas.microsoft.com/office/powerpoint/2010/main" val="2975613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 trail.  Because Oregon Trail.</a:t>
            </a:r>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29</a:t>
            </a:fld>
            <a:endParaRPr lang="en-US"/>
          </a:p>
        </p:txBody>
      </p:sp>
    </p:spTree>
    <p:extLst>
      <p:ext uri="{BB962C8B-B14F-4D97-AF65-F5344CB8AC3E}">
        <p14:creationId xmlns:p14="http://schemas.microsoft.com/office/powerpoint/2010/main" val="196519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30</a:t>
            </a:fld>
            <a:endParaRPr lang="en-US"/>
          </a:p>
        </p:txBody>
      </p:sp>
    </p:spTree>
    <p:extLst>
      <p:ext uri="{BB962C8B-B14F-4D97-AF65-F5344CB8AC3E}">
        <p14:creationId xmlns:p14="http://schemas.microsoft.com/office/powerpoint/2010/main" val="290126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31</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Yayoi Kusama. INFINITY MIRRORED ROOM - MY HEART IS DANCING INTO THE UNIVERSE, 2018. Wood and glass mirror room with paper lanterns, 304 x 622.4 x 622.4 cm (119 5/8 x 245 1/8 x 245 1/8 in). © Yayoi Kusama. Courtesy Ota Fine Arts, Tokyo / Singapore / Shanghai and Victoria Miro, London / Venice.</a:t>
            </a:r>
          </a:p>
          <a:p>
            <a:r>
              <a:rPr lang="en-US" sz="1200" b="1" i="0" u="none" strike="noStrike" kern="1200">
                <a:solidFill>
                  <a:schemeClr val="tx1"/>
                </a:solidFill>
                <a:effectLst/>
                <a:latin typeface="+mn-lt"/>
                <a:ea typeface="+mn-ea"/>
                <a:cs typeface="+mn-cs"/>
              </a:rPr>
              <a:t>https://www.studiointernational.com/index.php/yayoi-kusama-moving-moment-when-i-went-to-universe-review-infinity-mirror-victoria-miro</a:t>
            </a:r>
          </a:p>
          <a:p>
            <a:endParaRPr lang="en-US" sz="1200" b="1" i="0" u="none" strike="noStrike"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6</a:t>
            </a:fld>
            <a:endParaRPr lang="en-US"/>
          </a:p>
        </p:txBody>
      </p:sp>
    </p:spTree>
    <p:extLst>
      <p:ext uri="{BB962C8B-B14F-4D97-AF65-F5344CB8AC3E}">
        <p14:creationId xmlns:p14="http://schemas.microsoft.com/office/powerpoint/2010/main" val="527471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the ‘pink Floyd’ section of the berlin wall: https://www.tripadvisor.com/LocationPhotoDirectLink-g187323-d196239-i220900769-Memorial_of_the_Berlin_Wall-Berlin.html</a:t>
            </a:r>
          </a:p>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7</a:t>
            </a:fld>
            <a:endParaRPr lang="en-US"/>
          </a:p>
        </p:txBody>
      </p:sp>
    </p:spTree>
    <p:extLst>
      <p:ext uri="{BB962C8B-B14F-4D97-AF65-F5344CB8AC3E}">
        <p14:creationId xmlns:p14="http://schemas.microsoft.com/office/powerpoint/2010/main" val="296026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8</a:t>
            </a:fld>
            <a:endParaRPr lang="en-US"/>
          </a:p>
        </p:txBody>
      </p:sp>
    </p:spTree>
    <p:extLst>
      <p:ext uri="{BB962C8B-B14F-4D97-AF65-F5344CB8AC3E}">
        <p14:creationId xmlns:p14="http://schemas.microsoft.com/office/powerpoint/2010/main" val="308093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gave a TED style talk a decade or so ago on games as learning tools using the example of rocket jumping as a way to illustrate that gamers learn about systems, about rulesets, and them optimize them in unique and wonderful ways.  And that if we make games about rulesets that have more in common with real world problems, then we could get ‘rocket jumping for climate change’ or any number of other solutions.   Games are awesome for systems oriented learning but it means making games that actually model the systems well which is REALLY HARD and then letting people actually play with them in an open ended way which is also REALLY HARD, especially in the age of EARLY ASSESSMENT OR DIE.</a:t>
            </a:r>
          </a:p>
        </p:txBody>
      </p:sp>
      <p:sp>
        <p:nvSpPr>
          <p:cNvPr id="4" name="Slide Number Placeholder 3"/>
          <p:cNvSpPr>
            <a:spLocks noGrp="1"/>
          </p:cNvSpPr>
          <p:nvPr>
            <p:ph type="sldNum" sz="quarter" idx="5"/>
          </p:nvPr>
        </p:nvSpPr>
        <p:spPr/>
        <p:txBody>
          <a:bodyPr/>
          <a:lstStyle/>
          <a:p>
            <a:fld id="{3EF2277D-4E65-471B-8FDC-312617F5EA89}" type="slidenum">
              <a:rPr lang="en-US" smtClean="0"/>
              <a:pPr/>
              <a:t>9</a:t>
            </a:fld>
            <a:endParaRPr lang="en-US"/>
          </a:p>
        </p:txBody>
      </p:sp>
    </p:spTree>
    <p:extLst>
      <p:ext uri="{BB962C8B-B14F-4D97-AF65-F5344CB8AC3E}">
        <p14:creationId xmlns:p14="http://schemas.microsoft.com/office/powerpoint/2010/main" val="364973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11</a:t>
            </a:fld>
            <a:endParaRPr lang="en-US"/>
          </a:p>
        </p:txBody>
      </p:sp>
    </p:spTree>
    <p:extLst>
      <p:ext uri="{BB962C8B-B14F-4D97-AF65-F5344CB8AC3E}">
        <p14:creationId xmlns:p14="http://schemas.microsoft.com/office/powerpoint/2010/main" val="4138910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made a game about painting.  That was weird.</a:t>
            </a:r>
          </a:p>
        </p:txBody>
      </p:sp>
      <p:sp>
        <p:nvSpPr>
          <p:cNvPr id="4" name="Slide Number Placeholder 3"/>
          <p:cNvSpPr>
            <a:spLocks noGrp="1"/>
          </p:cNvSpPr>
          <p:nvPr>
            <p:ph type="sldNum" sz="quarter" idx="10"/>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47593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paint with it and it hopefully taught people about things like line and form and space.  Reference the Jackson Pollock interviews where he talked about ‘attacking the canvas’ and the ‘field of battle’ and all that stuff.</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3983657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8" name="Picture 7"/>
          <p:cNvPicPr>
            <a:picLocks/>
          </p:cNvPicPr>
          <p:nvPr userDrawn="1"/>
        </p:nvPicPr>
        <p:blipFill>
          <a:blip r:embed="rId2"/>
          <a:stretch>
            <a:fillRect/>
          </a:stretch>
        </p:blipFill>
        <p:spPr>
          <a:xfrm>
            <a:off x="-126" y="1380"/>
            <a:ext cx="12188949" cy="6856283"/>
          </a:xfrm>
          <a:prstGeom prst="rect">
            <a:avLst/>
          </a:prstGeom>
        </p:spPr>
      </p:pic>
      <p:sp>
        <p:nvSpPr>
          <p:cNvPr id="17" name="Rectangle 16"/>
          <p:cNvSpPr/>
          <p:nvPr userDrawn="1"/>
        </p:nvSpPr>
        <p:spPr>
          <a:xfrm>
            <a:off x="0" y="1303020"/>
            <a:ext cx="12188825" cy="116586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182" y="-2359"/>
            <a:ext cx="417909" cy="685750"/>
          </a:xfrm>
          <a:prstGeom prst="rect">
            <a:avLst/>
          </a:prstGeom>
        </p:spPr>
      </p:pic>
      <p:sp>
        <p:nvSpPr>
          <p:cNvPr id="12" name="Title 1"/>
          <p:cNvSpPr>
            <a:spLocks noGrp="1"/>
          </p:cNvSpPr>
          <p:nvPr>
            <p:ph type="ctrTitle"/>
          </p:nvPr>
        </p:nvSpPr>
        <p:spPr>
          <a:xfrm>
            <a:off x="641182" y="1463975"/>
            <a:ext cx="10918220" cy="492443"/>
          </a:xfrm>
        </p:spPr>
        <p:txBody>
          <a:bodyPr wrap="square" lIns="0" tIns="0" rIns="0" bIns="0">
            <a:spAutoFit/>
          </a:bodyPr>
          <a:lstStyle>
            <a:lvl1pPr>
              <a:defRPr>
                <a:solidFill>
                  <a:schemeClr val="bg1"/>
                </a:solidFill>
                <a:latin typeface="Adobe Clean Light" pitchFamily="34" charset="0"/>
              </a:defRPr>
            </a:lvl1pPr>
          </a:lstStyle>
          <a:p>
            <a:r>
              <a:rPr lang="en-US" dirty="0"/>
              <a:t>Click to edit Master title style</a:t>
            </a:r>
          </a:p>
        </p:txBody>
      </p:sp>
      <p:sp>
        <p:nvSpPr>
          <p:cNvPr id="13" name="Subtitle 2"/>
          <p:cNvSpPr>
            <a:spLocks noGrp="1"/>
          </p:cNvSpPr>
          <p:nvPr>
            <p:ph type="subTitle" idx="1"/>
          </p:nvPr>
        </p:nvSpPr>
        <p:spPr>
          <a:xfrm>
            <a:off x="641182" y="1990491"/>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3742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ck - Bottom Graphic">
    <p:spTree>
      <p:nvGrpSpPr>
        <p:cNvPr id="1" name=""/>
        <p:cNvGrpSpPr/>
        <p:nvPr/>
      </p:nvGrpSpPr>
      <p:grpSpPr>
        <a:xfrm>
          <a:off x="0" y="0"/>
          <a:ext cx="0" cy="0"/>
          <a:chOff x="0" y="0"/>
          <a:chExt cx="0" cy="0"/>
        </a:xfrm>
      </p:grpSpPr>
      <p:sp>
        <p:nvSpPr>
          <p:cNvPr id="11" name="Rectangle 5"/>
          <p:cNvSpPr>
            <a:spLocks noChangeArrowheads="1"/>
          </p:cNvSpPr>
          <p:nvPr userDrawn="1"/>
        </p:nvSpPr>
        <p:spPr bwMode="auto">
          <a:xfrm>
            <a:off x="0" y="0"/>
            <a:ext cx="12188825" cy="6442364"/>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183027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ck - No Graphic">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12188825" cy="6858000"/>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
        <p:nvSpPr>
          <p:cNvPr id="10"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2019 Adobe.  All Rights Reserved.  Adobe Confidential.</a:t>
            </a:r>
          </a:p>
        </p:txBody>
      </p:sp>
    </p:spTree>
    <p:extLst>
      <p:ext uri="{BB962C8B-B14F-4D97-AF65-F5344CB8AC3E}">
        <p14:creationId xmlns:p14="http://schemas.microsoft.com/office/powerpoint/2010/main" val="698017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y end 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12188825"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7967" y="2449523"/>
            <a:ext cx="1412888" cy="1945495"/>
          </a:xfrm>
          <a:prstGeom prst="rect">
            <a:avLst/>
          </a:prstGeom>
        </p:spPr>
      </p:pic>
    </p:spTree>
    <p:extLst>
      <p:ext uri="{BB962C8B-B14F-4D97-AF65-F5344CB8AC3E}">
        <p14:creationId xmlns:p14="http://schemas.microsoft.com/office/powerpoint/2010/main" val="242437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6522" y="2447346"/>
            <a:ext cx="1414469" cy="1947672"/>
          </a:xfrm>
          <a:prstGeom prst="rect">
            <a:avLst/>
          </a:prstGeom>
        </p:spPr>
      </p:pic>
    </p:spTree>
    <p:extLst>
      <p:ext uri="{BB962C8B-B14F-4D97-AF65-F5344CB8AC3E}">
        <p14:creationId xmlns:p14="http://schemas.microsoft.com/office/powerpoint/2010/main" val="396699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8" name="Picture 7"/>
          <p:cNvPicPr>
            <a:picLocks/>
          </p:cNvPicPr>
          <p:nvPr userDrawn="1"/>
        </p:nvPicPr>
        <p:blipFill>
          <a:blip r:embed="rId2"/>
          <a:stretch>
            <a:fillRect/>
          </a:stretch>
        </p:blipFill>
        <p:spPr>
          <a:xfrm>
            <a:off x="1" y="857"/>
            <a:ext cx="12188949" cy="6856283"/>
          </a:xfrm>
          <a:prstGeom prst="rect">
            <a:avLst/>
          </a:prstGeom>
        </p:spPr>
      </p:pic>
      <p:sp>
        <p:nvSpPr>
          <p:cNvPr id="7" name="Rectangle 6">
            <a:extLst>
              <a:ext uri="{FF2B5EF4-FFF2-40B4-BE49-F238E27FC236}">
                <a16:creationId xmlns:a16="http://schemas.microsoft.com/office/drawing/2014/main" id="{91A7828C-B28F-8548-BE37-B57AC0B349EA}"/>
              </a:ext>
            </a:extLst>
          </p:cNvPr>
          <p:cNvSpPr/>
          <p:nvPr userDrawn="1"/>
        </p:nvSpPr>
        <p:spPr>
          <a:xfrm>
            <a:off x="0" y="1303020"/>
            <a:ext cx="12188825" cy="1165860"/>
          </a:xfrm>
          <a:prstGeom prst="rect">
            <a:avLst/>
          </a:prstGeom>
          <a:gradFill>
            <a:gsLst>
              <a:gs pos="0">
                <a:schemeClr val="tx1"/>
              </a:gs>
              <a:gs pos="100000">
                <a:schemeClr val="tx1">
                  <a:alpha val="6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1"/>
          <p:cNvSpPr>
            <a:spLocks noGrp="1"/>
          </p:cNvSpPr>
          <p:nvPr>
            <p:ph type="ctrTitle"/>
          </p:nvPr>
        </p:nvSpPr>
        <p:spPr>
          <a:xfrm>
            <a:off x="641182" y="1463975"/>
            <a:ext cx="10918220" cy="492443"/>
          </a:xfrm>
        </p:spPr>
        <p:txBody>
          <a:bodyPr wrap="square" lIns="0" tIns="0" rIns="0" bIns="0">
            <a:spAutoFit/>
          </a:bodyPr>
          <a:lstStyle>
            <a:lvl1pPr>
              <a:defRPr>
                <a:solidFill>
                  <a:schemeClr val="bg1"/>
                </a:solidFill>
                <a:latin typeface="Adobe Clean Light" pitchFamily="34" charset="0"/>
              </a:defRPr>
            </a:lvl1pPr>
          </a:lstStyle>
          <a:p>
            <a:r>
              <a:rPr lang="en-US" dirty="0"/>
              <a:t>Click to edit Master title style</a:t>
            </a:r>
          </a:p>
        </p:txBody>
      </p:sp>
      <p:sp>
        <p:nvSpPr>
          <p:cNvPr id="13" name="Subtitle 2"/>
          <p:cNvSpPr>
            <a:spLocks noGrp="1"/>
          </p:cNvSpPr>
          <p:nvPr>
            <p:ph type="subTitle" idx="1"/>
          </p:nvPr>
        </p:nvSpPr>
        <p:spPr>
          <a:xfrm>
            <a:off x="641182" y="1993392"/>
            <a:ext cx="10918220" cy="328295"/>
          </a:xfrm>
        </p:spPr>
        <p:txBody>
          <a:bodyPr wrap="square" lIns="0" tIns="0" rIns="0" bIns="0">
            <a:spAutoFit/>
          </a:bodyPr>
          <a:lstStyle>
            <a:lvl1pPr marL="0" indent="0" algn="l">
              <a:buNone/>
              <a:defRPr sz="2100">
                <a:solidFill>
                  <a:schemeClr val="bg1"/>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182" y="-2359"/>
            <a:ext cx="417909" cy="685750"/>
          </a:xfrm>
          <a:prstGeom prst="rect">
            <a:avLst/>
          </a:prstGeom>
        </p:spPr>
      </p:pic>
    </p:spTree>
    <p:extLst>
      <p:ext uri="{BB962C8B-B14F-4D97-AF65-F5344CB8AC3E}">
        <p14:creationId xmlns:p14="http://schemas.microsoft.com/office/powerpoint/2010/main" val="183009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White - Top &amp; Bottom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422853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hite - Bottom Graphic">
    <p:spTree>
      <p:nvGrpSpPr>
        <p:cNvPr id="1" name=""/>
        <p:cNvGrpSpPr/>
        <p:nvPr/>
      </p:nvGrpSpPr>
      <p:grpSpPr>
        <a:xfrm>
          <a:off x="0" y="0"/>
          <a:ext cx="0" cy="0"/>
          <a:chOff x="0" y="0"/>
          <a:chExt cx="0" cy="0"/>
        </a:xfrm>
      </p:grpSpPr>
      <p:sp>
        <p:nvSpPr>
          <p:cNvPr id="8" name="Rectangle 7"/>
          <p:cNvSpPr/>
          <p:nvPr userDrawn="1"/>
        </p:nvSpPr>
        <p:spPr>
          <a:xfrm>
            <a:off x="0" y="0"/>
            <a:ext cx="12192002" cy="644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White - No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lang="en-US" smtClean="0">
                <a:solidFill>
                  <a:schemeClr val="tx1">
                    <a:lumMod val="75000"/>
                    <a:lumOff val="25000"/>
                  </a:schemeClr>
                </a:solidFill>
              </a:defRPr>
            </a:lvl1p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lvl1pPr>
              <a:defRPr lang="en-US">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lang="en-US" smtClean="0">
                <a:solidFill>
                  <a:schemeClr val="tx1">
                    <a:lumMod val="75000"/>
                    <a:lumOff val="25000"/>
                  </a:schemeClr>
                </a:solidFill>
              </a:defRPr>
            </a:lvl1pPr>
          </a:lstStyle>
          <a:p>
            <a:pPr algn="ctr"/>
            <a:fld id="{90156F56-D5AE-4C6F-B826-C69D1BC521BB}" type="slidenum">
              <a:rPr lang="en-US" smtClean="0"/>
              <a:pPr algn="ctr"/>
              <a:t>‹#›</a:t>
            </a:fld>
            <a:endParaRPr lang="en-US" dirty="0"/>
          </a:p>
        </p:txBody>
      </p:sp>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chemeClr val="tx1">
                    <a:lumMod val="75000"/>
                    <a:lumOff val="25000"/>
                  </a:schemeClr>
                </a:solidFill>
                <a:latin typeface="Adobe Clean" pitchFamily="-111" charset="0"/>
              </a:rPr>
              <a:t>© 2019 Adobe.  All Rights Reserved.  Adobe Confidential.</a:t>
            </a:r>
          </a:p>
        </p:txBody>
      </p:sp>
      <p:pic>
        <p:nvPicPr>
          <p:cNvPr id="11" name="Picture 10">
            <a:extLst>
              <a:ext uri="{FF2B5EF4-FFF2-40B4-BE49-F238E27FC236}">
                <a16:creationId xmlns:a16="http://schemas.microsoft.com/office/drawing/2014/main" id="{06C5E9D1-B533-45CD-8659-01F1B2E0F78A}"/>
              </a:ext>
            </a:extLst>
          </p:cNvPr>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696697" y="6528875"/>
            <a:ext cx="187408" cy="258055"/>
          </a:xfrm>
          <a:prstGeom prst="rect">
            <a:avLst/>
          </a:prstGeom>
        </p:spPr>
      </p:pic>
    </p:spTree>
    <p:extLst>
      <p:ext uri="{BB962C8B-B14F-4D97-AF65-F5344CB8AC3E}">
        <p14:creationId xmlns:p14="http://schemas.microsoft.com/office/powerpoint/2010/main" val="403078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ay - Top &amp; Bottom Graphic">
    <p:spTree>
      <p:nvGrpSpPr>
        <p:cNvPr id="1" name=""/>
        <p:cNvGrpSpPr/>
        <p:nvPr/>
      </p:nvGrpSpPr>
      <p:grpSpPr>
        <a:xfrm>
          <a:off x="0" y="0"/>
          <a:ext cx="0" cy="0"/>
          <a:chOff x="0" y="0"/>
          <a:chExt cx="0" cy="0"/>
        </a:xfrm>
      </p:grpSpPr>
      <p:sp>
        <p:nvSpPr>
          <p:cNvPr id="13" name="Rectangle 5"/>
          <p:cNvSpPr>
            <a:spLocks noChangeArrowheads="1"/>
          </p:cNvSpPr>
          <p:nvPr userDrawn="1"/>
        </p:nvSpPr>
        <p:spPr bwMode="auto">
          <a:xfrm>
            <a:off x="0" y="225630"/>
            <a:ext cx="12188825" cy="6216734"/>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51514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Gray - Bottom Graphic">
    <p:spTree>
      <p:nvGrpSpPr>
        <p:cNvPr id="1" name=""/>
        <p:cNvGrpSpPr/>
        <p:nvPr/>
      </p:nvGrpSpPr>
      <p:grpSpPr>
        <a:xfrm>
          <a:off x="0" y="0"/>
          <a:ext cx="0" cy="0"/>
          <a:chOff x="0" y="0"/>
          <a:chExt cx="0" cy="0"/>
        </a:xfrm>
      </p:grpSpPr>
      <p:sp>
        <p:nvSpPr>
          <p:cNvPr id="12" name="Rectangle 11"/>
          <p:cNvSpPr/>
          <p:nvPr userDrawn="1"/>
        </p:nvSpPr>
        <p:spPr>
          <a:xfrm>
            <a:off x="0" y="0"/>
            <a:ext cx="12192002" cy="6442076"/>
          </a:xfrm>
          <a:prstGeom prst="rect">
            <a:avLst/>
          </a:prstGeom>
          <a:solidFill>
            <a:srgbClr val="5D6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379572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Gray - No Graphic">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12188825"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
        <p:nvSpPr>
          <p:cNvPr id="10"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2019 Adobe.  All Rights Reserved.  Adobe Confidential.</a:t>
            </a:r>
          </a:p>
        </p:txBody>
      </p:sp>
    </p:spTree>
    <p:extLst>
      <p:ext uri="{BB962C8B-B14F-4D97-AF65-F5344CB8AC3E}">
        <p14:creationId xmlns:p14="http://schemas.microsoft.com/office/powerpoint/2010/main" val="8339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ck - Top &amp; Bottom Graphic">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1" y="225630"/>
            <a:ext cx="12188952" cy="6216734"/>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7/22/2019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dirty="0"/>
          </a:p>
        </p:txBody>
      </p:sp>
    </p:spTree>
    <p:extLst>
      <p:ext uri="{BB962C8B-B14F-4D97-AF65-F5344CB8AC3E}">
        <p14:creationId xmlns:p14="http://schemas.microsoft.com/office/powerpoint/2010/main" val="175193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F746347D-78D1-744D-9BE3-B8E7DE5C457C}"/>
              </a:ext>
            </a:extLst>
          </p:cNvPr>
          <p:cNvSpPr>
            <a:spLocks noChangeArrowheads="1"/>
          </p:cNvSpPr>
          <p:nvPr userDrawn="1"/>
        </p:nvSpPr>
        <p:spPr bwMode="auto">
          <a:xfrm>
            <a:off x="0" y="0"/>
            <a:ext cx="12188825" cy="6858000"/>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pic>
        <p:nvPicPr>
          <p:cNvPr id="13" name="Picture 12"/>
          <p:cNvPicPr>
            <a:picLocks/>
          </p:cNvPicPr>
          <p:nvPr userDrawn="1"/>
        </p:nvPicPr>
        <p:blipFill rotWithShape="1">
          <a:blip r:embed="rId15"/>
          <a:srcRect l="280" t="2453" r="10552" b="8378"/>
          <a:stretch/>
        </p:blipFill>
        <p:spPr>
          <a:xfrm>
            <a:off x="-124" y="1716"/>
            <a:ext cx="12188949" cy="6856283"/>
          </a:xfrm>
          <a:prstGeom prst="rect">
            <a:avLst/>
          </a:prstGeom>
        </p:spPr>
      </p:pic>
      <p:sp>
        <p:nvSpPr>
          <p:cNvPr id="12" name="Rectangle 5"/>
          <p:cNvSpPr>
            <a:spLocks noChangeArrowheads="1"/>
          </p:cNvSpPr>
          <p:nvPr userDrawn="1"/>
        </p:nvSpPr>
        <p:spPr bwMode="auto">
          <a:xfrm>
            <a:off x="0" y="225630"/>
            <a:ext cx="12188825" cy="6216734"/>
          </a:xfrm>
          <a:prstGeom prst="rect">
            <a:avLst/>
          </a:prstGeom>
          <a:solidFill>
            <a:schemeClr val="bg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pic>
        <p:nvPicPr>
          <p:cNvPr id="10" name="Picture 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696697" y="6528875"/>
            <a:ext cx="187408" cy="258055"/>
          </a:xfrm>
          <a:prstGeom prst="rect">
            <a:avLst/>
          </a:prstGeom>
        </p:spPr>
      </p:pic>
      <p:sp>
        <p:nvSpPr>
          <p:cNvPr id="9" name="Rectangle 21"/>
          <p:cNvSpPr>
            <a:spLocks noChangeArrowheads="1"/>
          </p:cNvSpPr>
          <p:nvPr userDrawn="1"/>
        </p:nvSpPr>
        <p:spPr bwMode="auto">
          <a:xfrm>
            <a:off x="304720" y="6487239"/>
            <a:ext cx="5181679" cy="107722"/>
          </a:xfrm>
          <a:prstGeom prst="rect">
            <a:avLst/>
          </a:prstGeom>
          <a:noFill/>
          <a:ln w="9525">
            <a:noFill/>
            <a:miter lim="800000"/>
            <a:headEnd/>
            <a:tailEnd/>
          </a:ln>
        </p:spPr>
        <p:txBody>
          <a:bodyPr wrap="square" lIns="0" tIns="0" rIns="0" bIns="0" anchor="b">
            <a:spAutoFit/>
          </a:bodyPr>
          <a:lstStyle/>
          <a:p>
            <a:r>
              <a:rPr lang="en-US" sz="700" dirty="0">
                <a:solidFill>
                  <a:srgbClr val="FFFFFF"/>
                </a:solidFill>
                <a:latin typeface="Adobe Clean" pitchFamily="-111" charset="0"/>
              </a:rPr>
              <a:t>© 2019 Adobe.  All Rights Reserved.  Adobe Confidential.</a:t>
            </a:r>
          </a:p>
        </p:txBody>
      </p:sp>
      <p:sp>
        <p:nvSpPr>
          <p:cNvPr id="4" name="Date Placeholder 3"/>
          <p:cNvSpPr>
            <a:spLocks noGrp="1"/>
          </p:cNvSpPr>
          <p:nvPr>
            <p:ph type="dt" sz="half" idx="2"/>
          </p:nvPr>
        </p:nvSpPr>
        <p:spPr>
          <a:xfrm>
            <a:off x="5586545" y="6629400"/>
            <a:ext cx="1015735"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7/22/2019</a:t>
            </a:fld>
            <a:endParaRPr lang="en-US" dirty="0"/>
          </a:p>
        </p:txBody>
      </p:sp>
      <p:sp>
        <p:nvSpPr>
          <p:cNvPr id="5" name="Footer Placeholder 4"/>
          <p:cNvSpPr>
            <a:spLocks noGrp="1"/>
          </p:cNvSpPr>
          <p:nvPr>
            <p:ph type="ftr" sz="quarter" idx="3"/>
          </p:nvPr>
        </p:nvSpPr>
        <p:spPr>
          <a:xfrm>
            <a:off x="281441" y="6629400"/>
            <a:ext cx="5203530" cy="168274"/>
          </a:xfrm>
          <a:prstGeom prst="rect">
            <a:avLst/>
          </a:prstGeom>
        </p:spPr>
        <p:txBody>
          <a:bodyPr vert="horz" lIns="0" tIns="54414" rIns="108829" bIns="54414"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5586545" y="6477000"/>
            <a:ext cx="1015735"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dirty="0"/>
          </a:p>
        </p:txBody>
      </p:sp>
      <p:sp>
        <p:nvSpPr>
          <p:cNvPr id="2" name="Title Placeholder 1"/>
          <p:cNvSpPr>
            <a:spLocks noGrp="1"/>
          </p:cNvSpPr>
          <p:nvPr>
            <p:ph type="title"/>
          </p:nvPr>
        </p:nvSpPr>
        <p:spPr>
          <a:xfrm>
            <a:off x="304721" y="287507"/>
            <a:ext cx="11579384" cy="593725"/>
          </a:xfrm>
          <a:prstGeom prst="rect">
            <a:avLst/>
          </a:prstGeom>
        </p:spPr>
        <p:txBody>
          <a:bodyPr vert="horz" lIns="108829" tIns="54414" rIns="108829" bIns="54414" rtlCol="0" anchor="ctr">
            <a:noAutofit/>
          </a:bodyPr>
          <a:lstStyle/>
          <a:p>
            <a:r>
              <a:rPr lang="en-US" dirty="0"/>
              <a:t>Click to edit Master title style</a:t>
            </a:r>
          </a:p>
        </p:txBody>
      </p:sp>
      <p:sp>
        <p:nvSpPr>
          <p:cNvPr id="3" name="Text Placeholder 2"/>
          <p:cNvSpPr>
            <a:spLocks noGrp="1"/>
          </p:cNvSpPr>
          <p:nvPr>
            <p:ph type="body" idx="1"/>
          </p:nvPr>
        </p:nvSpPr>
        <p:spPr>
          <a:xfrm>
            <a:off x="304721" y="1143000"/>
            <a:ext cx="11579384" cy="5029200"/>
          </a:xfrm>
          <a:prstGeom prst="rect">
            <a:avLst/>
          </a:prstGeom>
        </p:spPr>
        <p:txBody>
          <a:bodyPr vert="horz" lIns="108829" tIns="54414" rIns="108829" bIns="544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2" r:id="rId1"/>
    <p:sldLayoutId id="2147483677" r:id="rId2"/>
    <p:sldLayoutId id="2147483678" r:id="rId3"/>
    <p:sldLayoutId id="2147483658" r:id="rId4"/>
    <p:sldLayoutId id="2147483681" r:id="rId5"/>
    <p:sldLayoutId id="2147483679" r:id="rId6"/>
    <p:sldLayoutId id="2147483675" r:id="rId7"/>
    <p:sldLayoutId id="2147483682" r:id="rId8"/>
    <p:sldLayoutId id="2147483680" r:id="rId9"/>
    <p:sldLayoutId id="2147483676" r:id="rId10"/>
    <p:sldLayoutId id="2147483683" r:id="rId11"/>
    <p:sldLayoutId id="2147483685" r:id="rId12"/>
    <p:sldLayoutId id="2147483686" r:id="rId13"/>
  </p:sldLayoutIdLst>
  <p:hf hdr="0" ftr="0" dt="0"/>
  <p:txStyles>
    <p:titleStyle>
      <a:lvl1pPr algn="l" defTabSz="1088291" rtl="0" eaLnBrk="1" latinLnBrk="0" hangingPunct="1">
        <a:spcBef>
          <a:spcPct val="0"/>
        </a:spcBef>
        <a:buNone/>
        <a:defRPr sz="3200" b="0" i="0" u="none" kern="1200">
          <a:solidFill>
            <a:schemeClr val="tx1">
              <a:lumMod val="75000"/>
              <a:lumOff val="25000"/>
            </a:schemeClr>
          </a:solidFill>
          <a:latin typeface="Adobe Clean Light" pitchFamily="34" charset="0"/>
          <a:ea typeface="+mj-ea"/>
          <a:cs typeface="+mj-cs"/>
        </a:defRPr>
      </a:lvl1pPr>
    </p:titleStyle>
    <p:bodyStyle>
      <a:lvl1pPr marL="274638" indent="-265113" algn="l" defTabSz="1088291" rtl="0" eaLnBrk="1" latinLnBrk="0" hangingPunct="1">
        <a:spcBef>
          <a:spcPts val="714"/>
        </a:spcBef>
        <a:buClr>
          <a:schemeClr val="bg1">
            <a:lumMod val="50000"/>
          </a:schemeClr>
        </a:buClr>
        <a:buSzPct val="70000"/>
        <a:buFont typeface="Wingdings" pitchFamily="2" charset="2"/>
        <a:buChar char="§"/>
        <a:defRPr sz="2400" kern="1200">
          <a:solidFill>
            <a:schemeClr val="tx1"/>
          </a:solidFill>
          <a:latin typeface="Adobe Clean Light" pitchFamily="34" charset="0"/>
          <a:ea typeface="+mn-ea"/>
          <a:cs typeface="+mn-cs"/>
        </a:defRPr>
      </a:lvl1pPr>
      <a:lvl2pPr marL="551703" indent="-275852" algn="l" defTabSz="1088291" rtl="0" eaLnBrk="1" latinLnBrk="0" hangingPunct="1">
        <a:spcBef>
          <a:spcPts val="714"/>
        </a:spcBef>
        <a:buClr>
          <a:schemeClr val="bg1">
            <a:lumMod val="50000"/>
          </a:schemeClr>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bg1">
            <a:lumMod val="50000"/>
          </a:schemeClr>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 Id="rId9" Type="http://schemas.openxmlformats.org/officeDocument/2006/relationships/image" Target="../media/image72.jp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2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91.jpeg"/><Relationship Id="rId7" Type="http://schemas.openxmlformats.org/officeDocument/2006/relationships/image" Target="../media/image19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180.png"/><Relationship Id="rId4" Type="http://schemas.openxmlformats.org/officeDocument/2006/relationships/customXml" Target="../ink/ink1.xml"/><Relationship Id="rId9" Type="http://schemas.openxmlformats.org/officeDocument/2006/relationships/image" Target="../media/image2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CA93E-9475-4264-91ED-4267C88D58BD}"/>
              </a:ext>
            </a:extLst>
          </p:cNvPr>
          <p:cNvSpPr/>
          <p:nvPr/>
        </p:nvSpPr>
        <p:spPr>
          <a:xfrm>
            <a:off x="0" y="2453426"/>
            <a:ext cx="10026203" cy="4404576"/>
          </a:xfrm>
          <a:prstGeom prst="rect">
            <a:avLst/>
          </a:prstGeom>
          <a:gradFill>
            <a:gsLst>
              <a:gs pos="0">
                <a:srgbClr val="010510"/>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8AA02FCA-44C7-477C-8520-8FC1350AC0F2}"/>
              </a:ext>
            </a:extLst>
          </p:cNvPr>
          <p:cNvSpPr txBox="1">
            <a:spLocks/>
          </p:cNvSpPr>
          <p:nvPr/>
        </p:nvSpPr>
        <p:spPr>
          <a:xfrm>
            <a:off x="1893520" y="4978878"/>
            <a:ext cx="5365964" cy="1807559"/>
          </a:xfrm>
          <a:prstGeom prst="rect">
            <a:avLst/>
          </a:prstGeom>
        </p:spPr>
        <p:txBody>
          <a:bodyPr vert="horz" lIns="91416" tIns="45708" rIns="91416" bIns="45708"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900" b="1" dirty="0">
                <a:solidFill>
                  <a:srgbClr val="0A092B"/>
                </a:solidFill>
              </a:rPr>
              <a:t>Andrew Phelps</a:t>
            </a:r>
          </a:p>
          <a:p>
            <a:pPr marL="0" indent="0">
              <a:spcBef>
                <a:spcPts val="0"/>
              </a:spcBef>
              <a:buNone/>
            </a:pPr>
            <a:r>
              <a:rPr lang="en-US" sz="2100" b="1" dirty="0">
                <a:solidFill>
                  <a:srgbClr val="0A092B"/>
                </a:solidFill>
              </a:rPr>
              <a:t>Professor of Film &amp; Media Arts, School of Communication</a:t>
            </a:r>
          </a:p>
          <a:p>
            <a:pPr marL="0" indent="0">
              <a:spcBef>
                <a:spcPts val="0"/>
              </a:spcBef>
              <a:buNone/>
            </a:pPr>
            <a:r>
              <a:rPr lang="en-US" sz="2100" b="1" dirty="0">
                <a:solidFill>
                  <a:srgbClr val="0A092B"/>
                </a:solidFill>
              </a:rPr>
              <a:t>Director, American University Game Lab</a:t>
            </a:r>
          </a:p>
          <a:p>
            <a:pPr marL="0" indent="0">
              <a:spcBef>
                <a:spcPts val="0"/>
              </a:spcBef>
              <a:buNone/>
            </a:pPr>
            <a:r>
              <a:rPr lang="en-US" sz="2100" b="1" dirty="0">
                <a:solidFill>
                  <a:srgbClr val="0A092B"/>
                </a:solidFill>
              </a:rPr>
              <a:t>American University, Washington DC</a:t>
            </a:r>
          </a:p>
          <a:p>
            <a:pPr marL="0" indent="0">
              <a:spcBef>
                <a:spcPts val="0"/>
              </a:spcBef>
              <a:buNone/>
            </a:pPr>
            <a:endParaRPr lang="en-US" sz="1600" b="1" dirty="0">
              <a:solidFill>
                <a:srgbClr val="0A092B"/>
              </a:solidFill>
            </a:endParaRPr>
          </a:p>
          <a:p>
            <a:pPr marL="0" indent="0">
              <a:spcBef>
                <a:spcPts val="0"/>
              </a:spcBef>
              <a:buNone/>
            </a:pPr>
            <a:r>
              <a:rPr lang="en-US" sz="2100" b="1" dirty="0">
                <a:solidFill>
                  <a:srgbClr val="0A092B"/>
                </a:solidFill>
              </a:rPr>
              <a:t>Professor of Human Interface Technology, College of Engineering</a:t>
            </a:r>
          </a:p>
          <a:p>
            <a:pPr marL="0" indent="0">
              <a:spcBef>
                <a:spcPts val="0"/>
              </a:spcBef>
              <a:buNone/>
            </a:pPr>
            <a:r>
              <a:rPr lang="en-US" sz="2100" b="1" dirty="0">
                <a:solidFill>
                  <a:srgbClr val="0A092B"/>
                </a:solidFill>
              </a:rPr>
              <a:t>University of Canterbury, Christchurch NZ</a:t>
            </a:r>
          </a:p>
          <a:p>
            <a:pPr marL="0" indent="0">
              <a:spcBef>
                <a:spcPts val="0"/>
              </a:spcBef>
              <a:buNone/>
            </a:pPr>
            <a:endParaRPr lang="en-US" sz="1600" b="1" dirty="0">
              <a:solidFill>
                <a:srgbClr val="0A092B"/>
              </a:solidFill>
            </a:endParaRPr>
          </a:p>
          <a:p>
            <a:pPr marL="0" indent="0">
              <a:spcBef>
                <a:spcPts val="0"/>
              </a:spcBef>
              <a:buNone/>
            </a:pPr>
            <a:r>
              <a:rPr lang="en-US" sz="2100" b="1" dirty="0">
                <a:solidFill>
                  <a:srgbClr val="0A092B"/>
                </a:solidFill>
              </a:rPr>
              <a:t>President, Higher Education Video Game Alliance</a:t>
            </a:r>
          </a:p>
          <a:p>
            <a:pPr marL="0" indent="0">
              <a:spcBef>
                <a:spcPts val="0"/>
              </a:spcBef>
              <a:buNone/>
            </a:pPr>
            <a:r>
              <a:rPr lang="en-US" sz="2100" b="1" dirty="0">
                <a:solidFill>
                  <a:srgbClr val="0A092B"/>
                </a:solidFill>
              </a:rPr>
              <a:t>@andymphelps | andyworld.io</a:t>
            </a:r>
          </a:p>
          <a:p>
            <a:pPr marL="0" indent="0">
              <a:spcBef>
                <a:spcPts val="0"/>
              </a:spcBef>
              <a:buNone/>
            </a:pPr>
            <a:endParaRPr lang="en-US" sz="1400" b="1" dirty="0">
              <a:solidFill>
                <a:srgbClr val="0A092B"/>
              </a:solidFill>
            </a:endParaRPr>
          </a:p>
        </p:txBody>
      </p:sp>
      <p:sp>
        <p:nvSpPr>
          <p:cNvPr id="5" name="Title 4"/>
          <p:cNvSpPr>
            <a:spLocks noGrp="1"/>
          </p:cNvSpPr>
          <p:nvPr>
            <p:ph type="ctrTitle"/>
          </p:nvPr>
        </p:nvSpPr>
        <p:spPr>
          <a:xfrm>
            <a:off x="641182" y="1809481"/>
            <a:ext cx="10918220" cy="393157"/>
          </a:xfrm>
        </p:spPr>
        <p:txBody>
          <a:bodyPr/>
          <a:lstStyle/>
          <a:p>
            <a:r>
              <a:rPr lang="en-US" b="1" dirty="0"/>
              <a:t>Teaching Game Production &amp; Creating Games for Social Good </a:t>
            </a:r>
            <a:r>
              <a:rPr lang="en-US" sz="1100" dirty="0"/>
              <a:t> </a:t>
            </a:r>
            <a:br>
              <a:rPr lang="en-US" sz="2800" b="1" dirty="0"/>
            </a:br>
            <a:endParaRPr lang="en-US" dirty="0"/>
          </a:p>
        </p:txBody>
      </p:sp>
      <p:sp>
        <p:nvSpPr>
          <p:cNvPr id="6" name="Subtitle 5"/>
          <p:cNvSpPr>
            <a:spLocks noGrp="1"/>
          </p:cNvSpPr>
          <p:nvPr>
            <p:ph type="subTitle" idx="1"/>
          </p:nvPr>
        </p:nvSpPr>
        <p:spPr>
          <a:xfrm>
            <a:off x="641182" y="1990491"/>
            <a:ext cx="10918220" cy="720710"/>
          </a:xfrm>
        </p:spPr>
        <p:txBody>
          <a:bodyPr/>
          <a:lstStyle/>
          <a:p>
            <a:r>
              <a:rPr lang="en-US" sz="2000" b="1" dirty="0"/>
              <a:t>ADOBE EDUCATION LEADERS NORTH </a:t>
            </a:r>
            <a:r>
              <a:rPr lang="en-US" sz="2000" b="1"/>
              <a:t>AMERICAN SUMMIT </a:t>
            </a:r>
            <a:r>
              <a:rPr lang="en-US" sz="2000" b="1" dirty="0"/>
              <a:t>| SAN FRANCISCO 2019</a:t>
            </a:r>
          </a:p>
          <a:p>
            <a:endParaRPr lang="en-US" dirty="0"/>
          </a:p>
        </p:txBody>
      </p:sp>
      <p:pic>
        <p:nvPicPr>
          <p:cNvPr id="8" name="Picture 7">
            <a:extLst>
              <a:ext uri="{FF2B5EF4-FFF2-40B4-BE49-F238E27FC236}">
                <a16:creationId xmlns:a16="http://schemas.microsoft.com/office/drawing/2014/main" id="{CC60B25F-9E8E-45DB-A05C-C5AEC33511A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25593" y="5021909"/>
            <a:ext cx="1561101" cy="1561101"/>
          </a:xfrm>
          <a:prstGeom prst="rect">
            <a:avLst/>
          </a:prstGeom>
          <a:ln w="25400">
            <a:solidFill>
              <a:schemeClr val="bg1"/>
            </a:solidFill>
          </a:ln>
        </p:spPr>
      </p:pic>
      <p:sp>
        <p:nvSpPr>
          <p:cNvPr id="11" name="Content Placeholder 2">
            <a:extLst>
              <a:ext uri="{FF2B5EF4-FFF2-40B4-BE49-F238E27FC236}">
                <a16:creationId xmlns:a16="http://schemas.microsoft.com/office/drawing/2014/main" id="{DCB684B8-77CE-403F-B5C5-0BB81B908ECE}"/>
              </a:ext>
            </a:extLst>
          </p:cNvPr>
          <p:cNvSpPr txBox="1">
            <a:spLocks/>
          </p:cNvSpPr>
          <p:nvPr/>
        </p:nvSpPr>
        <p:spPr>
          <a:xfrm>
            <a:off x="1936299" y="4959559"/>
            <a:ext cx="5365964" cy="1807559"/>
          </a:xfrm>
          <a:prstGeom prst="rect">
            <a:avLst/>
          </a:prstGeom>
        </p:spPr>
        <p:txBody>
          <a:bodyPr vert="horz" lIns="91416" tIns="45708" rIns="91416" bIns="45708"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900" b="1" dirty="0"/>
              <a:t>Andrew Phelps</a:t>
            </a:r>
          </a:p>
          <a:p>
            <a:pPr marL="0" indent="0">
              <a:spcBef>
                <a:spcPts val="0"/>
              </a:spcBef>
              <a:buNone/>
            </a:pPr>
            <a:r>
              <a:rPr lang="en-US" sz="2100" b="1" dirty="0"/>
              <a:t>Professor of Film &amp; Media Arts, School of Communication</a:t>
            </a:r>
          </a:p>
          <a:p>
            <a:pPr marL="0" indent="0">
              <a:spcBef>
                <a:spcPts val="0"/>
              </a:spcBef>
              <a:buNone/>
            </a:pPr>
            <a:r>
              <a:rPr lang="en-US" sz="2100" b="1" dirty="0"/>
              <a:t>Director, American University Game Lab</a:t>
            </a:r>
          </a:p>
          <a:p>
            <a:pPr marL="0" indent="0">
              <a:spcBef>
                <a:spcPts val="0"/>
              </a:spcBef>
              <a:buNone/>
            </a:pPr>
            <a:r>
              <a:rPr lang="en-US" sz="2100" b="1" dirty="0"/>
              <a:t>American University, Washington DC</a:t>
            </a:r>
          </a:p>
          <a:p>
            <a:pPr marL="0" indent="0">
              <a:spcBef>
                <a:spcPts val="0"/>
              </a:spcBef>
              <a:buNone/>
            </a:pPr>
            <a:endParaRPr lang="en-US" sz="1600" b="1" dirty="0"/>
          </a:p>
          <a:p>
            <a:pPr marL="0" indent="0">
              <a:spcBef>
                <a:spcPts val="0"/>
              </a:spcBef>
              <a:buNone/>
            </a:pPr>
            <a:r>
              <a:rPr lang="en-US" sz="2100" b="1" dirty="0"/>
              <a:t>Professor of Human Interface Technology, College of Engineering</a:t>
            </a:r>
          </a:p>
          <a:p>
            <a:pPr marL="0" indent="0">
              <a:spcBef>
                <a:spcPts val="0"/>
              </a:spcBef>
              <a:buNone/>
            </a:pPr>
            <a:r>
              <a:rPr lang="en-US" sz="2100" b="1" dirty="0"/>
              <a:t>University of Canterbury, Christchurch NZ</a:t>
            </a:r>
          </a:p>
          <a:p>
            <a:pPr marL="0" indent="0">
              <a:spcBef>
                <a:spcPts val="0"/>
              </a:spcBef>
              <a:buNone/>
            </a:pPr>
            <a:endParaRPr lang="en-US" sz="1600" b="1" dirty="0"/>
          </a:p>
          <a:p>
            <a:pPr marL="0" indent="0">
              <a:spcBef>
                <a:spcPts val="0"/>
              </a:spcBef>
              <a:buNone/>
            </a:pPr>
            <a:r>
              <a:rPr lang="en-US" sz="2100" b="1" dirty="0"/>
              <a:t>President, Higher Education Video Game Alliance</a:t>
            </a:r>
          </a:p>
          <a:p>
            <a:pPr marL="0" indent="0">
              <a:spcBef>
                <a:spcPts val="0"/>
              </a:spcBef>
              <a:buNone/>
            </a:pPr>
            <a:r>
              <a:rPr lang="en-US" sz="2100" b="1" dirty="0"/>
              <a:t>@andymphelps | andyworld.io</a:t>
            </a:r>
          </a:p>
          <a:p>
            <a:pPr marL="0" indent="0">
              <a:spcBef>
                <a:spcPts val="0"/>
              </a:spcBef>
              <a:buNone/>
            </a:pPr>
            <a:endParaRPr lang="en-US" sz="1400" b="1" dirty="0">
              <a:solidFill>
                <a:srgbClr val="0A092B"/>
              </a:solidFill>
            </a:endParaRPr>
          </a:p>
        </p:txBody>
      </p:sp>
    </p:spTree>
    <p:extLst>
      <p:ext uri="{BB962C8B-B14F-4D97-AF65-F5344CB8AC3E}">
        <p14:creationId xmlns:p14="http://schemas.microsoft.com/office/powerpoint/2010/main" val="177897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1: Teaching Game Production</a:t>
            </a:r>
          </a:p>
        </p:txBody>
      </p:sp>
      <p:sp>
        <p:nvSpPr>
          <p:cNvPr id="3" name="Subtitle 2"/>
          <p:cNvSpPr>
            <a:spLocks noGrp="1"/>
          </p:cNvSpPr>
          <p:nvPr>
            <p:ph type="subTitle" idx="1"/>
          </p:nvPr>
        </p:nvSpPr>
        <p:spPr>
          <a:xfrm>
            <a:off x="641182" y="1993392"/>
            <a:ext cx="10918220" cy="323165"/>
          </a:xfrm>
        </p:spPr>
        <p:txBody>
          <a:bodyPr/>
          <a:lstStyle/>
          <a:p>
            <a:r>
              <a:rPr lang="en-US" dirty="0"/>
              <a:t>Here’s the part where I talk about the WHAT, the WHO, and the HOW</a:t>
            </a:r>
          </a:p>
        </p:txBody>
      </p:sp>
    </p:spTree>
    <p:extLst>
      <p:ext uri="{BB962C8B-B14F-4D97-AF65-F5344CB8AC3E}">
        <p14:creationId xmlns:p14="http://schemas.microsoft.com/office/powerpoint/2010/main" val="3421559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D5879-7ADB-438B-9829-45927CF8DFFB}"/>
              </a:ext>
            </a:extLst>
          </p:cNvPr>
          <p:cNvSpPr>
            <a:spLocks noGrp="1"/>
          </p:cNvSpPr>
          <p:nvPr>
            <p:ph type="sldNum" sz="quarter" idx="12"/>
          </p:nvPr>
        </p:nvSpPr>
        <p:spPr/>
        <p:txBody>
          <a:bodyPr/>
          <a:lstStyle/>
          <a:p>
            <a:pPr algn="ctr"/>
            <a:fld id="{90156F56-D5AE-4C6F-B826-C69D1BC521BB}" type="slidenum">
              <a:rPr lang="en-US" smtClean="0"/>
              <a:pPr algn="ctr"/>
              <a:t>11</a:t>
            </a:fld>
            <a:endParaRPr lang="en-US" dirty="0"/>
          </a:p>
        </p:txBody>
      </p:sp>
      <p:pic>
        <p:nvPicPr>
          <p:cNvPr id="6" name="Picture 5" descr="A group of people standing in a room&#10;&#10;Description automatically generated">
            <a:extLst>
              <a:ext uri="{FF2B5EF4-FFF2-40B4-BE49-F238E27FC236}">
                <a16:creationId xmlns:a16="http://schemas.microsoft.com/office/drawing/2014/main" id="{6AEBF049-ABEA-425C-833F-2EB8E991F549}"/>
              </a:ext>
            </a:extLst>
          </p:cNvPr>
          <p:cNvPicPr>
            <a:picLocks noChangeAspect="1"/>
          </p:cNvPicPr>
          <p:nvPr/>
        </p:nvPicPr>
        <p:blipFill rotWithShape="1">
          <a:blip r:embed="rId3"/>
          <a:srcRect t="3102" b="5555"/>
          <a:stretch/>
        </p:blipFill>
        <p:spPr>
          <a:xfrm>
            <a:off x="4252856" y="212726"/>
            <a:ext cx="7935969" cy="6264274"/>
          </a:xfrm>
          <a:prstGeom prst="rect">
            <a:avLst/>
          </a:prstGeom>
        </p:spPr>
      </p:pic>
      <p:pic>
        <p:nvPicPr>
          <p:cNvPr id="8" name="Picture 7" descr="A sign in front of a building&#10;&#10;Description automatically generated">
            <a:extLst>
              <a:ext uri="{FF2B5EF4-FFF2-40B4-BE49-F238E27FC236}">
                <a16:creationId xmlns:a16="http://schemas.microsoft.com/office/drawing/2014/main" id="{84525B5F-1A0D-409F-9DC0-03D5AE76C078}"/>
              </a:ext>
            </a:extLst>
          </p:cNvPr>
          <p:cNvPicPr>
            <a:picLocks noChangeAspect="1"/>
          </p:cNvPicPr>
          <p:nvPr/>
        </p:nvPicPr>
        <p:blipFill>
          <a:blip r:embed="rId4"/>
          <a:stretch>
            <a:fillRect/>
          </a:stretch>
        </p:blipFill>
        <p:spPr>
          <a:xfrm>
            <a:off x="0" y="212727"/>
            <a:ext cx="4252856" cy="3189642"/>
          </a:xfrm>
          <a:prstGeom prst="rect">
            <a:avLst/>
          </a:prstGeom>
        </p:spPr>
      </p:pic>
      <p:pic>
        <p:nvPicPr>
          <p:cNvPr id="10" name="Picture 9" descr="A room filled with furniture and a fireplace&#10;&#10;Description automatically generated">
            <a:extLst>
              <a:ext uri="{FF2B5EF4-FFF2-40B4-BE49-F238E27FC236}">
                <a16:creationId xmlns:a16="http://schemas.microsoft.com/office/drawing/2014/main" id="{C60171F9-C825-4307-97DF-0C60FAE02222}"/>
              </a:ext>
            </a:extLst>
          </p:cNvPr>
          <p:cNvPicPr>
            <a:picLocks noChangeAspect="1"/>
          </p:cNvPicPr>
          <p:nvPr/>
        </p:nvPicPr>
        <p:blipFill rotWithShape="1">
          <a:blip r:embed="rId5"/>
          <a:srcRect l="21452"/>
          <a:stretch/>
        </p:blipFill>
        <p:spPr>
          <a:xfrm>
            <a:off x="5409" y="3402369"/>
            <a:ext cx="4247447" cy="3074631"/>
          </a:xfrm>
          <a:prstGeom prst="rect">
            <a:avLst/>
          </a:prstGeom>
        </p:spPr>
      </p:pic>
      <p:sp>
        <p:nvSpPr>
          <p:cNvPr id="11" name="Rectangle 10">
            <a:extLst>
              <a:ext uri="{FF2B5EF4-FFF2-40B4-BE49-F238E27FC236}">
                <a16:creationId xmlns:a16="http://schemas.microsoft.com/office/drawing/2014/main" id="{1CFC1627-3B9C-4258-8118-871809120EF8}"/>
              </a:ext>
            </a:extLst>
          </p:cNvPr>
          <p:cNvSpPr/>
          <p:nvPr/>
        </p:nvSpPr>
        <p:spPr>
          <a:xfrm flipV="1">
            <a:off x="0" y="2421924"/>
            <a:ext cx="12183416" cy="4055075"/>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sign with white text&#10;&#10;Description automatically generated">
            <a:extLst>
              <a:ext uri="{FF2B5EF4-FFF2-40B4-BE49-F238E27FC236}">
                <a16:creationId xmlns:a16="http://schemas.microsoft.com/office/drawing/2014/main" id="{2DB635E5-BDC1-4CC0-A094-C3E5A3ABED2C}"/>
              </a:ext>
            </a:extLst>
          </p:cNvPr>
          <p:cNvPicPr>
            <a:picLocks noChangeAspect="1"/>
          </p:cNvPicPr>
          <p:nvPr/>
        </p:nvPicPr>
        <p:blipFill>
          <a:blip r:embed="rId6"/>
          <a:stretch>
            <a:fillRect/>
          </a:stretch>
        </p:blipFill>
        <p:spPr>
          <a:xfrm>
            <a:off x="122481" y="4862424"/>
            <a:ext cx="2447724" cy="1376845"/>
          </a:xfrm>
          <a:prstGeom prst="rect">
            <a:avLst/>
          </a:prstGeom>
        </p:spPr>
      </p:pic>
    </p:spTree>
    <p:extLst>
      <p:ext uri="{BB962C8B-B14F-4D97-AF65-F5344CB8AC3E}">
        <p14:creationId xmlns:p14="http://schemas.microsoft.com/office/powerpoint/2010/main" val="2269271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29" y="893"/>
            <a:ext cx="12205755" cy="4494629"/>
          </a:xfrm>
          <a:prstGeom prst="rect">
            <a:avLst/>
          </a:prstGeom>
        </p:spPr>
      </p:pic>
      <p:sp>
        <p:nvSpPr>
          <p:cNvPr id="6" name="Rectangle 5"/>
          <p:cNvSpPr/>
          <p:nvPr/>
        </p:nvSpPr>
        <p:spPr>
          <a:xfrm>
            <a:off x="16929" y="792320"/>
            <a:ext cx="12171896" cy="373282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a:xfrm>
            <a:off x="-1" y="2210118"/>
            <a:ext cx="12188827" cy="1142702"/>
          </a:xfrm>
          <a:solidFill>
            <a:schemeClr val="bg1">
              <a:alpha val="55000"/>
            </a:schemeClr>
          </a:solidFill>
        </p:spPr>
        <p:txBody>
          <a:bodyPr>
            <a:normAutofit/>
          </a:bodyPr>
          <a:lstStyle/>
          <a:p>
            <a:pPr algn="l"/>
            <a:r>
              <a:rPr lang="en-US" dirty="0"/>
              <a:t>	A Strange Game </a:t>
            </a:r>
            <a:br>
              <a:rPr lang="en-US" dirty="0"/>
            </a:br>
            <a:r>
              <a:rPr lang="en-US" dirty="0"/>
              <a:t>	for Strange Reasons</a:t>
            </a:r>
          </a:p>
        </p:txBody>
      </p:sp>
      <p:sp>
        <p:nvSpPr>
          <p:cNvPr id="3" name="Content Placeholder 2"/>
          <p:cNvSpPr>
            <a:spLocks noGrp="1"/>
          </p:cNvSpPr>
          <p:nvPr>
            <p:ph idx="1"/>
          </p:nvPr>
        </p:nvSpPr>
        <p:spPr>
          <a:xfrm>
            <a:off x="685621" y="3496715"/>
            <a:ext cx="11046123" cy="2522410"/>
          </a:xfrm>
        </p:spPr>
        <p:txBody>
          <a:bodyPr>
            <a:normAutofit lnSpcReduction="10000"/>
          </a:bodyPr>
          <a:lstStyle/>
          <a:p>
            <a:r>
              <a:rPr lang="en-US" dirty="0"/>
              <a:t>This game taught us (the campus) about making things, production, and scale</a:t>
            </a:r>
          </a:p>
          <a:p>
            <a:r>
              <a:rPr lang="en-US" dirty="0"/>
              <a:t>This game allowed us to explore using typical game forms for telling a unique story to a very targeted audience</a:t>
            </a:r>
          </a:p>
          <a:p>
            <a:r>
              <a:rPr lang="en-US" dirty="0"/>
              <a:t>Finalist at GLS Education Arcade, shown at </a:t>
            </a:r>
            <a:r>
              <a:rPr lang="en-US" dirty="0" err="1"/>
              <a:t>DiGRA</a:t>
            </a:r>
            <a:r>
              <a:rPr lang="en-US" dirty="0"/>
              <a:t> Blank Arcade, and </a:t>
            </a:r>
            <a:r>
              <a:rPr lang="en-US" dirty="0" err="1"/>
              <a:t>IndieArcade</a:t>
            </a:r>
            <a:r>
              <a:rPr lang="en-US" dirty="0"/>
              <a:t> at the Smithsonian American Museum of Art</a:t>
            </a:r>
          </a:p>
          <a:p>
            <a:r>
              <a:rPr lang="en-US" dirty="0"/>
              <a:t>SPLATTERSHMUP.RIT.EDU – PLAY TODAY!  MAKE ART!</a:t>
            </a:r>
          </a:p>
        </p:txBody>
      </p:sp>
      <p:cxnSp>
        <p:nvCxnSpPr>
          <p:cNvPr id="8" name="Straight Connector 7"/>
          <p:cNvCxnSpPr/>
          <p:nvPr/>
        </p:nvCxnSpPr>
        <p:spPr>
          <a:xfrm>
            <a:off x="0" y="3352820"/>
            <a:ext cx="121888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 y="2210118"/>
            <a:ext cx="121888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12158" y="705407"/>
            <a:ext cx="6468591" cy="2404828"/>
          </a:xfrm>
          <a:prstGeom prst="rect">
            <a:avLst/>
          </a:prstGeom>
          <a:ln w="12700">
            <a:solidFill>
              <a:schemeClr val="tx1"/>
            </a:solidFill>
          </a:ln>
          <a:effectLst>
            <a:glow rad="584200">
              <a:schemeClr val="bg1">
                <a:alpha val="40000"/>
              </a:schemeClr>
            </a:glow>
          </a:effectLst>
        </p:spPr>
      </p:pic>
    </p:spTree>
    <p:extLst>
      <p:ext uri="{BB962C8B-B14F-4D97-AF65-F5344CB8AC3E}">
        <p14:creationId xmlns:p14="http://schemas.microsoft.com/office/powerpoint/2010/main" val="339761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360" y="377428"/>
            <a:ext cx="2894846" cy="5789692"/>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99566" y="377428"/>
            <a:ext cx="5789692" cy="2894846"/>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99566" y="3424634"/>
            <a:ext cx="5789692" cy="2742486"/>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92405" y="377428"/>
            <a:ext cx="2844059" cy="1599783"/>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71244" y="2053392"/>
            <a:ext cx="2877917" cy="180305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92405" y="3915701"/>
            <a:ext cx="2856756" cy="1428378"/>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192405" y="5481499"/>
            <a:ext cx="1320456" cy="685621"/>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665222" y="5481499"/>
            <a:ext cx="1061761" cy="721998"/>
          </a:xfrm>
          <a:prstGeom prst="rect">
            <a:avLst/>
          </a:prstGeom>
        </p:spPr>
      </p:pic>
    </p:spTree>
    <p:extLst>
      <p:ext uri="{BB962C8B-B14F-4D97-AF65-F5344CB8AC3E}">
        <p14:creationId xmlns:p14="http://schemas.microsoft.com/office/powerpoint/2010/main" val="173615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6092"/>
          <a:stretch/>
        </p:blipFill>
        <p:spPr>
          <a:xfrm>
            <a:off x="-1" y="0"/>
            <a:ext cx="12188825" cy="6438543"/>
          </a:xfrm>
          <a:prstGeom prst="rect">
            <a:avLst/>
          </a:prstGeom>
        </p:spPr>
      </p:pic>
    </p:spTree>
    <p:extLst>
      <p:ext uri="{BB962C8B-B14F-4D97-AF65-F5344CB8AC3E}">
        <p14:creationId xmlns:p14="http://schemas.microsoft.com/office/powerpoint/2010/main" val="383793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DBB056-B89E-4D83-B178-8C848FCB7DD2}"/>
              </a:ext>
            </a:extLst>
          </p:cNvPr>
          <p:cNvSpPr/>
          <p:nvPr/>
        </p:nvSpPr>
        <p:spPr>
          <a:xfrm>
            <a:off x="-1" y="3095712"/>
            <a:ext cx="12188825" cy="33522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EBFE1D-7FAC-4D60-A80C-789FD14931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893"/>
            <a:ext cx="12188825" cy="3094819"/>
          </a:xfrm>
          <a:prstGeom prst="rect">
            <a:avLst/>
          </a:prstGeom>
        </p:spPr>
      </p:pic>
      <p:pic>
        <p:nvPicPr>
          <p:cNvPr id="7" name="Picture 6">
            <a:extLst>
              <a:ext uri="{FF2B5EF4-FFF2-40B4-BE49-F238E27FC236}">
                <a16:creationId xmlns:a16="http://schemas.microsoft.com/office/drawing/2014/main" id="{EE92FE23-229B-42B2-8A40-0D21B5F1430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227456" y="3394665"/>
            <a:ext cx="3961368" cy="2666305"/>
          </a:xfrm>
          <a:prstGeom prst="rect">
            <a:avLst/>
          </a:prstGeom>
        </p:spPr>
      </p:pic>
      <p:pic>
        <p:nvPicPr>
          <p:cNvPr id="9" name="Picture 8">
            <a:extLst>
              <a:ext uri="{FF2B5EF4-FFF2-40B4-BE49-F238E27FC236}">
                <a16:creationId xmlns:a16="http://schemas.microsoft.com/office/drawing/2014/main" id="{C5ACA09F-B9DE-4132-96D0-449FB510079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15446" y="3421489"/>
            <a:ext cx="4223170" cy="2639481"/>
          </a:xfrm>
          <a:prstGeom prst="rect">
            <a:avLst/>
          </a:prstGeom>
        </p:spPr>
      </p:pic>
      <p:pic>
        <p:nvPicPr>
          <p:cNvPr id="11" name="Picture 10">
            <a:extLst>
              <a:ext uri="{FF2B5EF4-FFF2-40B4-BE49-F238E27FC236}">
                <a16:creationId xmlns:a16="http://schemas.microsoft.com/office/drawing/2014/main" id="{80D3361F-AB1B-4B4A-B83F-C48A0B55399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 y="3429001"/>
            <a:ext cx="3677890" cy="2631969"/>
          </a:xfrm>
          <a:prstGeom prst="rect">
            <a:avLst/>
          </a:prstGeom>
        </p:spPr>
      </p:pic>
      <p:cxnSp>
        <p:nvCxnSpPr>
          <p:cNvPr id="12" name="Straight Connector 11">
            <a:extLst>
              <a:ext uri="{FF2B5EF4-FFF2-40B4-BE49-F238E27FC236}">
                <a16:creationId xmlns:a16="http://schemas.microsoft.com/office/drawing/2014/main" id="{DBDE54EA-EA85-431B-B646-DBC0EA6D105A}"/>
              </a:ext>
            </a:extLst>
          </p:cNvPr>
          <p:cNvCxnSpPr/>
          <p:nvPr/>
        </p:nvCxnSpPr>
        <p:spPr>
          <a:xfrm>
            <a:off x="-1" y="3095712"/>
            <a:ext cx="121888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F1E291A-6292-4930-A07F-525417BAF9F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417855" y="2235787"/>
            <a:ext cx="704448" cy="710449"/>
          </a:xfrm>
          <a:prstGeom prst="rect">
            <a:avLst/>
          </a:prstGeom>
        </p:spPr>
      </p:pic>
      <p:pic>
        <p:nvPicPr>
          <p:cNvPr id="14" name="Picture 13">
            <a:extLst>
              <a:ext uri="{FF2B5EF4-FFF2-40B4-BE49-F238E27FC236}">
                <a16:creationId xmlns:a16="http://schemas.microsoft.com/office/drawing/2014/main" id="{27FA83E7-B6F0-427E-B3E7-816A08B6967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1274663" y="2235787"/>
            <a:ext cx="704448" cy="710449"/>
          </a:xfrm>
          <a:prstGeom prst="rect">
            <a:avLst/>
          </a:prstGeom>
        </p:spPr>
      </p:pic>
      <p:sp>
        <p:nvSpPr>
          <p:cNvPr id="3" name="Rectangle 2">
            <a:extLst>
              <a:ext uri="{FF2B5EF4-FFF2-40B4-BE49-F238E27FC236}">
                <a16:creationId xmlns:a16="http://schemas.microsoft.com/office/drawing/2014/main" id="{02924359-2876-4A09-B0CF-0BAC53FE7C82}"/>
              </a:ext>
            </a:extLst>
          </p:cNvPr>
          <p:cNvSpPr/>
          <p:nvPr/>
        </p:nvSpPr>
        <p:spPr>
          <a:xfrm>
            <a:off x="-2" y="3040056"/>
            <a:ext cx="12188825" cy="537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AVAILABLE NOW on XBOX One® Steam® and Itch.io – fragileequilibrium.net</a:t>
            </a:r>
          </a:p>
        </p:txBody>
      </p:sp>
    </p:spTree>
    <p:extLst>
      <p:ext uri="{BB962C8B-B14F-4D97-AF65-F5344CB8AC3E}">
        <p14:creationId xmlns:p14="http://schemas.microsoft.com/office/powerpoint/2010/main" val="396362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BC8F3D-CC94-4091-AC13-0E00CFCF47FB}"/>
              </a:ext>
            </a:extLst>
          </p:cNvPr>
          <p:cNvSpPr/>
          <p:nvPr/>
        </p:nvSpPr>
        <p:spPr>
          <a:xfrm>
            <a:off x="-4" y="2683681"/>
            <a:ext cx="12188827" cy="33354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6EB9E2D-88E3-4733-87F3-511DE20226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5741" y="2725496"/>
            <a:ext cx="3331807" cy="1806967"/>
          </a:xfrm>
          <a:prstGeom prst="rect">
            <a:avLst/>
          </a:prstGeom>
        </p:spPr>
      </p:pic>
      <p:pic>
        <p:nvPicPr>
          <p:cNvPr id="13" name="Picture 12">
            <a:extLst>
              <a:ext uri="{FF2B5EF4-FFF2-40B4-BE49-F238E27FC236}">
                <a16:creationId xmlns:a16="http://schemas.microsoft.com/office/drawing/2014/main" id="{BFAC0601-7D61-4D20-83D9-939DB797CD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flipH="1" flipV="1">
            <a:off x="4024183" y="4532464"/>
            <a:ext cx="2706204" cy="1486663"/>
          </a:xfrm>
          <a:prstGeom prst="rect">
            <a:avLst/>
          </a:prstGeom>
          <a:ln w="19050">
            <a:solidFill>
              <a:schemeClr val="tx1"/>
            </a:solidFill>
          </a:ln>
        </p:spPr>
      </p:pic>
      <p:pic>
        <p:nvPicPr>
          <p:cNvPr id="15" name="Picture 14">
            <a:extLst>
              <a:ext uri="{FF2B5EF4-FFF2-40B4-BE49-F238E27FC236}">
                <a16:creationId xmlns:a16="http://schemas.microsoft.com/office/drawing/2014/main" id="{AC5194CC-3569-4269-A0B4-D8B39CFA334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0800000" flipH="1" flipV="1">
            <a:off x="4024180" y="3048100"/>
            <a:ext cx="2706207" cy="1487653"/>
          </a:xfrm>
          <a:prstGeom prst="rect">
            <a:avLst/>
          </a:prstGeom>
          <a:ln w="19050">
            <a:solidFill>
              <a:schemeClr val="tx1"/>
            </a:solidFill>
          </a:ln>
        </p:spPr>
      </p:pic>
      <p:pic>
        <p:nvPicPr>
          <p:cNvPr id="17" name="Picture 16">
            <a:extLst>
              <a:ext uri="{FF2B5EF4-FFF2-40B4-BE49-F238E27FC236}">
                <a16:creationId xmlns:a16="http://schemas.microsoft.com/office/drawing/2014/main" id="{3B41CE68-C7EB-4556-A66A-7F7F4D9008D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0800000" flipH="1" flipV="1">
            <a:off x="4024179" y="1560447"/>
            <a:ext cx="2699590" cy="1487652"/>
          </a:xfrm>
          <a:prstGeom prst="rect">
            <a:avLst/>
          </a:prstGeom>
          <a:ln w="19050">
            <a:solidFill>
              <a:schemeClr val="tx1"/>
            </a:solidFill>
          </a:ln>
        </p:spPr>
      </p:pic>
      <p:pic>
        <p:nvPicPr>
          <p:cNvPr id="19" name="Picture 18">
            <a:extLst>
              <a:ext uri="{FF2B5EF4-FFF2-40B4-BE49-F238E27FC236}">
                <a16:creationId xmlns:a16="http://schemas.microsoft.com/office/drawing/2014/main" id="{D1AE600F-FC79-4CCB-9B66-FFC26D7C274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0800000" flipH="1" flipV="1">
            <a:off x="4004599" y="893"/>
            <a:ext cx="2692840" cy="1562842"/>
          </a:xfrm>
          <a:prstGeom prst="rect">
            <a:avLst/>
          </a:prstGeom>
          <a:ln w="19050">
            <a:solidFill>
              <a:schemeClr val="tx1"/>
            </a:solidFill>
          </a:ln>
        </p:spPr>
      </p:pic>
      <p:pic>
        <p:nvPicPr>
          <p:cNvPr id="21" name="Picture 20">
            <a:extLst>
              <a:ext uri="{FF2B5EF4-FFF2-40B4-BE49-F238E27FC236}">
                <a16:creationId xmlns:a16="http://schemas.microsoft.com/office/drawing/2014/main" id="{940E20FF-3978-449A-809E-BA827D125A0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10800000" flipV="1">
            <a:off x="-2" y="4549207"/>
            <a:ext cx="1404190" cy="672873"/>
          </a:xfrm>
          <a:prstGeom prst="rect">
            <a:avLst/>
          </a:prstGeom>
          <a:ln w="19050">
            <a:solidFill>
              <a:schemeClr val="tx1"/>
            </a:solidFill>
          </a:ln>
        </p:spPr>
      </p:pic>
      <p:pic>
        <p:nvPicPr>
          <p:cNvPr id="5" name="Picture 4">
            <a:extLst>
              <a:ext uri="{FF2B5EF4-FFF2-40B4-BE49-F238E27FC236}">
                <a16:creationId xmlns:a16="http://schemas.microsoft.com/office/drawing/2014/main" id="{A6B1C1C8-268D-42C2-988A-5AF18983B900}"/>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 y="893"/>
            <a:ext cx="4004602" cy="2682788"/>
          </a:xfrm>
          <a:prstGeom prst="rect">
            <a:avLst/>
          </a:prstGeom>
          <a:ln w="19050">
            <a:solidFill>
              <a:schemeClr val="tx1"/>
            </a:solidFill>
          </a:ln>
        </p:spPr>
      </p:pic>
      <p:pic>
        <p:nvPicPr>
          <p:cNvPr id="11" name="Picture 10">
            <a:extLst>
              <a:ext uri="{FF2B5EF4-FFF2-40B4-BE49-F238E27FC236}">
                <a16:creationId xmlns:a16="http://schemas.microsoft.com/office/drawing/2014/main" id="{E4A850C6-D469-4C80-B82F-EB8B85CBE504}"/>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10800000" flipH="1" flipV="1">
            <a:off x="1404190" y="4549208"/>
            <a:ext cx="2600411" cy="1469918"/>
          </a:xfrm>
          <a:prstGeom prst="rect">
            <a:avLst/>
          </a:prstGeom>
          <a:ln w="19050">
            <a:solidFill>
              <a:schemeClr val="tx1"/>
            </a:solidFill>
          </a:ln>
        </p:spPr>
      </p:pic>
      <p:pic>
        <p:nvPicPr>
          <p:cNvPr id="27" name="Picture 26">
            <a:extLst>
              <a:ext uri="{FF2B5EF4-FFF2-40B4-BE49-F238E27FC236}">
                <a16:creationId xmlns:a16="http://schemas.microsoft.com/office/drawing/2014/main" id="{2942C065-9BF9-4F9C-B9B7-B0432AF6EEF9}"/>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0" y="5222080"/>
            <a:ext cx="1381620" cy="797046"/>
          </a:xfrm>
          <a:prstGeom prst="rect">
            <a:avLst/>
          </a:prstGeom>
          <a:ln w="19050">
            <a:solidFill>
              <a:schemeClr val="tx1"/>
            </a:solidFill>
          </a:ln>
        </p:spPr>
      </p:pic>
      <p:pic>
        <p:nvPicPr>
          <p:cNvPr id="7" name="Picture 6">
            <a:extLst>
              <a:ext uri="{FF2B5EF4-FFF2-40B4-BE49-F238E27FC236}">
                <a16:creationId xmlns:a16="http://schemas.microsoft.com/office/drawing/2014/main" id="{51B3FF2C-2E68-4DD6-90BC-7935E965311A}"/>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723768" y="3048100"/>
            <a:ext cx="5465056" cy="2971027"/>
          </a:xfrm>
          <a:prstGeom prst="rect">
            <a:avLst/>
          </a:prstGeom>
          <a:ln w="19050">
            <a:solidFill>
              <a:schemeClr val="tx1"/>
            </a:solidFill>
          </a:ln>
        </p:spPr>
      </p:pic>
      <p:pic>
        <p:nvPicPr>
          <p:cNvPr id="9" name="Picture 8">
            <a:extLst>
              <a:ext uri="{FF2B5EF4-FFF2-40B4-BE49-F238E27FC236}">
                <a16:creationId xmlns:a16="http://schemas.microsoft.com/office/drawing/2014/main" id="{90809DA2-992C-42EF-AA6F-F9213145A1CB}"/>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717018" y="893"/>
            <a:ext cx="5478222" cy="3047206"/>
          </a:xfrm>
          <a:prstGeom prst="rect">
            <a:avLst/>
          </a:prstGeom>
          <a:ln w="19050">
            <a:solidFill>
              <a:schemeClr val="tx1"/>
            </a:solidFill>
          </a:ln>
        </p:spPr>
      </p:pic>
      <p:sp>
        <p:nvSpPr>
          <p:cNvPr id="28" name="Rectangle 27">
            <a:extLst>
              <a:ext uri="{FF2B5EF4-FFF2-40B4-BE49-F238E27FC236}">
                <a16:creationId xmlns:a16="http://schemas.microsoft.com/office/drawing/2014/main" id="{5B6C7ED1-5F75-4870-BB6C-25EA321A113C}"/>
              </a:ext>
            </a:extLst>
          </p:cNvPr>
          <p:cNvSpPr/>
          <p:nvPr/>
        </p:nvSpPr>
        <p:spPr>
          <a:xfrm>
            <a:off x="-1" y="3445480"/>
            <a:ext cx="12188825" cy="2682788"/>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9" name="Title 1">
            <a:extLst>
              <a:ext uri="{FF2B5EF4-FFF2-40B4-BE49-F238E27FC236}">
                <a16:creationId xmlns:a16="http://schemas.microsoft.com/office/drawing/2014/main" id="{4F90D7B1-387C-4D1E-99FB-63240C44119A}"/>
              </a:ext>
            </a:extLst>
          </p:cNvPr>
          <p:cNvSpPr>
            <a:spLocks noGrp="1"/>
          </p:cNvSpPr>
          <p:nvPr>
            <p:ph type="title"/>
          </p:nvPr>
        </p:nvSpPr>
        <p:spPr>
          <a:xfrm>
            <a:off x="2285405" y="5604319"/>
            <a:ext cx="9736220" cy="875205"/>
          </a:xfrm>
        </p:spPr>
        <p:txBody>
          <a:bodyPr/>
          <a:lstStyle/>
          <a:p>
            <a:r>
              <a:rPr lang="en-US" dirty="0"/>
              <a:t>Game, UI/UX, Iterative Design, etc. etc...</a:t>
            </a:r>
          </a:p>
        </p:txBody>
      </p:sp>
    </p:spTree>
    <p:extLst>
      <p:ext uri="{BB962C8B-B14F-4D97-AF65-F5344CB8AC3E}">
        <p14:creationId xmlns:p14="http://schemas.microsoft.com/office/powerpoint/2010/main" val="88452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C1C4B-1169-41D4-8C2C-1D044F842453}"/>
              </a:ext>
            </a:extLst>
          </p:cNvPr>
          <p:cNvSpPr/>
          <p:nvPr/>
        </p:nvSpPr>
        <p:spPr>
          <a:xfrm>
            <a:off x="0" y="5257324"/>
            <a:ext cx="12188825" cy="11906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48F99-D833-4DC3-8E43-EC3544446745}"/>
              </a:ext>
            </a:extLst>
          </p:cNvPr>
          <p:cNvSpPr>
            <a:spLocks noGrp="1"/>
          </p:cNvSpPr>
          <p:nvPr>
            <p:ph type="title"/>
          </p:nvPr>
        </p:nvSpPr>
        <p:spPr>
          <a:xfrm>
            <a:off x="69805" y="477925"/>
            <a:ext cx="10055781" cy="1292691"/>
          </a:xfrm>
        </p:spPr>
        <p:txBody>
          <a:bodyPr/>
          <a:lstStyle/>
          <a:p>
            <a:r>
              <a:rPr lang="en-US" dirty="0"/>
              <a:t>Yes, Adobe Tools are a part of Game Development </a:t>
            </a:r>
            <a:r>
              <a:rPr lang="en-US" dirty="0">
                <a:sym typeface="Wingdings" panose="05000000000000000000" pitchFamily="2" charset="2"/>
              </a:rPr>
              <a:t></a:t>
            </a:r>
            <a:endParaRPr lang="en-US" dirty="0"/>
          </a:p>
        </p:txBody>
      </p:sp>
      <p:pic>
        <p:nvPicPr>
          <p:cNvPr id="5" name="Picture 4">
            <a:extLst>
              <a:ext uri="{FF2B5EF4-FFF2-40B4-BE49-F238E27FC236}">
                <a16:creationId xmlns:a16="http://schemas.microsoft.com/office/drawing/2014/main" id="{BB1EFADD-1937-497D-AE91-D4A2603535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98021" y="1411413"/>
            <a:ext cx="6290803" cy="3845911"/>
          </a:xfrm>
          <a:prstGeom prst="rect">
            <a:avLst/>
          </a:prstGeom>
          <a:ln w="25400">
            <a:solidFill>
              <a:schemeClr val="tx1"/>
            </a:solidFill>
          </a:ln>
        </p:spPr>
      </p:pic>
      <p:pic>
        <p:nvPicPr>
          <p:cNvPr id="7" name="Picture 6">
            <a:extLst>
              <a:ext uri="{FF2B5EF4-FFF2-40B4-BE49-F238E27FC236}">
                <a16:creationId xmlns:a16="http://schemas.microsoft.com/office/drawing/2014/main" id="{FE6661EF-C02E-4BBF-8BE4-85E28D5D6B1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440" y="1411413"/>
            <a:ext cx="5976915" cy="3845911"/>
          </a:xfrm>
          <a:prstGeom prst="rect">
            <a:avLst/>
          </a:prstGeom>
          <a:ln w="25400">
            <a:solidFill>
              <a:schemeClr val="tx1"/>
            </a:solidFill>
          </a:ln>
        </p:spPr>
      </p:pic>
      <p:pic>
        <p:nvPicPr>
          <p:cNvPr id="15" name="Picture 14">
            <a:extLst>
              <a:ext uri="{FF2B5EF4-FFF2-40B4-BE49-F238E27FC236}">
                <a16:creationId xmlns:a16="http://schemas.microsoft.com/office/drawing/2014/main" id="{46C2F94E-2CF0-453D-BC6C-E2AC047206A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51277" y="5633271"/>
            <a:ext cx="533260" cy="538215"/>
          </a:xfrm>
          <a:prstGeom prst="rect">
            <a:avLst/>
          </a:prstGeom>
        </p:spPr>
      </p:pic>
      <p:pic>
        <p:nvPicPr>
          <p:cNvPr id="17" name="Picture 16">
            <a:extLst>
              <a:ext uri="{FF2B5EF4-FFF2-40B4-BE49-F238E27FC236}">
                <a16:creationId xmlns:a16="http://schemas.microsoft.com/office/drawing/2014/main" id="{6CCB77B3-3E45-40E3-9459-EB42D313906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446339" y="5431519"/>
            <a:ext cx="2456370" cy="889604"/>
          </a:xfrm>
          <a:prstGeom prst="rect">
            <a:avLst/>
          </a:prstGeom>
        </p:spPr>
      </p:pic>
      <p:sp>
        <p:nvSpPr>
          <p:cNvPr id="18" name="Arrow: Up 17">
            <a:extLst>
              <a:ext uri="{FF2B5EF4-FFF2-40B4-BE49-F238E27FC236}">
                <a16:creationId xmlns:a16="http://schemas.microsoft.com/office/drawing/2014/main" id="{9B343FEB-4EEF-4B80-8B29-313AE5A8EC29}"/>
              </a:ext>
            </a:extLst>
          </p:cNvPr>
          <p:cNvSpPr/>
          <p:nvPr/>
        </p:nvSpPr>
        <p:spPr>
          <a:xfrm rot="5400000">
            <a:off x="3900126" y="3642601"/>
            <a:ext cx="304721" cy="4295967"/>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9" name="Arrow: Up 18">
            <a:extLst>
              <a:ext uri="{FF2B5EF4-FFF2-40B4-BE49-F238E27FC236}">
                <a16:creationId xmlns:a16="http://schemas.microsoft.com/office/drawing/2014/main" id="{991153EE-5CBE-4A52-89CE-087C0CD6149C}"/>
              </a:ext>
            </a:extLst>
          </p:cNvPr>
          <p:cNvSpPr/>
          <p:nvPr/>
        </p:nvSpPr>
        <p:spPr>
          <a:xfrm rot="5400000">
            <a:off x="8386059" y="4344452"/>
            <a:ext cx="223587" cy="2354052"/>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Arrow: Up 19">
            <a:extLst>
              <a:ext uri="{FF2B5EF4-FFF2-40B4-BE49-F238E27FC236}">
                <a16:creationId xmlns:a16="http://schemas.microsoft.com/office/drawing/2014/main" id="{BFB88CB9-A509-4B82-AA4E-FC39EE895B24}"/>
              </a:ext>
            </a:extLst>
          </p:cNvPr>
          <p:cNvSpPr/>
          <p:nvPr/>
        </p:nvSpPr>
        <p:spPr>
          <a:xfrm rot="5400000">
            <a:off x="7616724" y="5339747"/>
            <a:ext cx="223588" cy="830448"/>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2" name="Arrow: Up 21">
            <a:extLst>
              <a:ext uri="{FF2B5EF4-FFF2-40B4-BE49-F238E27FC236}">
                <a16:creationId xmlns:a16="http://schemas.microsoft.com/office/drawing/2014/main" id="{81300645-8146-4EDA-83CE-560DD57B2138}"/>
              </a:ext>
            </a:extLst>
          </p:cNvPr>
          <p:cNvSpPr/>
          <p:nvPr/>
        </p:nvSpPr>
        <p:spPr>
          <a:xfrm rot="5400000">
            <a:off x="8960376" y="5369920"/>
            <a:ext cx="233492" cy="770101"/>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 name="Arrow: Up 22">
            <a:extLst>
              <a:ext uri="{FF2B5EF4-FFF2-40B4-BE49-F238E27FC236}">
                <a16:creationId xmlns:a16="http://schemas.microsoft.com/office/drawing/2014/main" id="{47AB3731-F06E-4F98-AB0B-6BBC2690675E}"/>
              </a:ext>
            </a:extLst>
          </p:cNvPr>
          <p:cNvSpPr/>
          <p:nvPr/>
        </p:nvSpPr>
        <p:spPr>
          <a:xfrm rot="5400000" flipV="1">
            <a:off x="3971185" y="3335527"/>
            <a:ext cx="157067" cy="4295968"/>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1" name="Picture 10">
            <a:extLst>
              <a:ext uri="{FF2B5EF4-FFF2-40B4-BE49-F238E27FC236}">
                <a16:creationId xmlns:a16="http://schemas.microsoft.com/office/drawing/2014/main" id="{01904987-51A5-41B8-AD8A-6D4046DC4C6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28884" y="4495522"/>
            <a:ext cx="1475620" cy="1447423"/>
          </a:xfrm>
          <a:prstGeom prst="rect">
            <a:avLst/>
          </a:prstGeom>
        </p:spPr>
      </p:pic>
      <p:pic>
        <p:nvPicPr>
          <p:cNvPr id="13" name="Picture 12">
            <a:extLst>
              <a:ext uri="{FF2B5EF4-FFF2-40B4-BE49-F238E27FC236}">
                <a16:creationId xmlns:a16="http://schemas.microsoft.com/office/drawing/2014/main" id="{605D64E8-4CDB-41C6-BF3C-3CBEDED32407}"/>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200471" y="4878796"/>
            <a:ext cx="1112823" cy="1054037"/>
          </a:xfrm>
          <a:prstGeom prst="rect">
            <a:avLst/>
          </a:prstGeom>
        </p:spPr>
      </p:pic>
    </p:spTree>
    <p:extLst>
      <p:ext uri="{BB962C8B-B14F-4D97-AF65-F5344CB8AC3E}">
        <p14:creationId xmlns:p14="http://schemas.microsoft.com/office/powerpoint/2010/main" val="24958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E1DCE4-4B01-4E4C-83C9-2BD0D1F010E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254" y="5622"/>
            <a:ext cx="12188825" cy="3423378"/>
          </a:xfrm>
          <a:prstGeom prst="rect">
            <a:avLst/>
          </a:prstGeom>
        </p:spPr>
      </p:pic>
      <p:cxnSp>
        <p:nvCxnSpPr>
          <p:cNvPr id="7" name="Straight Connector 6">
            <a:extLst>
              <a:ext uri="{FF2B5EF4-FFF2-40B4-BE49-F238E27FC236}">
                <a16:creationId xmlns:a16="http://schemas.microsoft.com/office/drawing/2014/main" id="{C0059E35-0861-49E4-97A2-4FDA2E92C0C0}"/>
              </a:ext>
            </a:extLst>
          </p:cNvPr>
          <p:cNvCxnSpPr/>
          <p:nvPr/>
        </p:nvCxnSpPr>
        <p:spPr>
          <a:xfrm>
            <a:off x="-1" y="3429000"/>
            <a:ext cx="121888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29BE4AF-9EA5-487C-A62E-6ACE3BD7B80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081" y="1981578"/>
            <a:ext cx="4951710" cy="3238953"/>
          </a:xfrm>
          <a:prstGeom prst="rect">
            <a:avLst/>
          </a:prstGeom>
          <a:ln w="25400">
            <a:solidFill>
              <a:schemeClr val="tx1"/>
            </a:solidFill>
          </a:ln>
          <a:effectLst>
            <a:outerShdw blurRad="63500" sx="114000" sy="114000" algn="ctr" rotWithShape="0">
              <a:prstClr val="black">
                <a:alpha val="66000"/>
              </a:prstClr>
            </a:outerShdw>
          </a:effectLst>
        </p:spPr>
      </p:pic>
      <p:pic>
        <p:nvPicPr>
          <p:cNvPr id="11" name="Picture 10">
            <a:extLst>
              <a:ext uri="{FF2B5EF4-FFF2-40B4-BE49-F238E27FC236}">
                <a16:creationId xmlns:a16="http://schemas.microsoft.com/office/drawing/2014/main" id="{52006499-F579-40EB-997A-217CE304F0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71125" y="1920978"/>
            <a:ext cx="3766809" cy="3360151"/>
          </a:xfrm>
          <a:prstGeom prst="rect">
            <a:avLst/>
          </a:prstGeom>
          <a:effectLst>
            <a:outerShdw blurRad="63500" sx="114000" sy="114000" algn="ctr" rotWithShape="0">
              <a:prstClr val="black">
                <a:alpha val="72000"/>
              </a:prstClr>
            </a:outerShdw>
          </a:effectLst>
        </p:spPr>
      </p:pic>
      <p:pic>
        <p:nvPicPr>
          <p:cNvPr id="13" name="Picture 12">
            <a:extLst>
              <a:ext uri="{FF2B5EF4-FFF2-40B4-BE49-F238E27FC236}">
                <a16:creationId xmlns:a16="http://schemas.microsoft.com/office/drawing/2014/main" id="{F3ECDEED-A224-4F01-87A4-023C00EAC85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100269" y="1628479"/>
            <a:ext cx="1479116" cy="1479116"/>
          </a:xfrm>
          <a:prstGeom prst="rect">
            <a:avLst/>
          </a:prstGeom>
          <a:effectLst>
            <a:outerShdw blurRad="63500" sx="129000" sy="129000" algn="ctr" rotWithShape="0">
              <a:prstClr val="black">
                <a:alpha val="66000"/>
              </a:prstClr>
            </a:outerShdw>
          </a:effectLst>
        </p:spPr>
      </p:pic>
      <p:pic>
        <p:nvPicPr>
          <p:cNvPr id="15" name="Picture 14">
            <a:extLst>
              <a:ext uri="{FF2B5EF4-FFF2-40B4-BE49-F238E27FC236}">
                <a16:creationId xmlns:a16="http://schemas.microsoft.com/office/drawing/2014/main" id="{F1F8AD42-08AE-4962-AA0B-884FFBA3AAF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100269" y="3802014"/>
            <a:ext cx="1479115" cy="1479115"/>
          </a:xfrm>
          <a:prstGeom prst="rect">
            <a:avLst/>
          </a:prstGeom>
        </p:spPr>
      </p:pic>
      <p:sp>
        <p:nvSpPr>
          <p:cNvPr id="16" name="Title 1">
            <a:extLst>
              <a:ext uri="{FF2B5EF4-FFF2-40B4-BE49-F238E27FC236}">
                <a16:creationId xmlns:a16="http://schemas.microsoft.com/office/drawing/2014/main" id="{30418F9D-86DD-4B21-B082-54D18287FCB6}"/>
              </a:ext>
            </a:extLst>
          </p:cNvPr>
          <p:cNvSpPr>
            <a:spLocks noGrp="1"/>
          </p:cNvSpPr>
          <p:nvPr>
            <p:ph type="title"/>
          </p:nvPr>
        </p:nvSpPr>
        <p:spPr>
          <a:xfrm>
            <a:off x="304720" y="5654142"/>
            <a:ext cx="10055781" cy="637244"/>
          </a:xfrm>
        </p:spPr>
        <p:txBody>
          <a:bodyPr/>
          <a:lstStyle/>
          <a:p>
            <a:pPr algn="l"/>
            <a:r>
              <a:rPr lang="en-US" sz="4099" dirty="0"/>
              <a:t>Communications &amp; Team Infrastructure(s)</a:t>
            </a:r>
          </a:p>
        </p:txBody>
      </p:sp>
    </p:spTree>
    <p:extLst>
      <p:ext uri="{BB962C8B-B14F-4D97-AF65-F5344CB8AC3E}">
        <p14:creationId xmlns:p14="http://schemas.microsoft.com/office/powerpoint/2010/main" val="3009671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3: What Was That </a:t>
            </a:r>
            <a:r>
              <a:rPr lang="en-US" i="1" dirty="0"/>
              <a:t>Really</a:t>
            </a:r>
            <a:r>
              <a:rPr lang="en-US" dirty="0"/>
              <a:t> All About? </a:t>
            </a:r>
          </a:p>
        </p:txBody>
      </p:sp>
      <p:sp>
        <p:nvSpPr>
          <p:cNvPr id="3" name="Subtitle 2"/>
          <p:cNvSpPr>
            <a:spLocks noGrp="1"/>
          </p:cNvSpPr>
          <p:nvPr>
            <p:ph type="subTitle" idx="1"/>
          </p:nvPr>
        </p:nvSpPr>
        <p:spPr>
          <a:xfrm>
            <a:off x="641182" y="1993392"/>
            <a:ext cx="10918220" cy="323165"/>
          </a:xfrm>
        </p:spPr>
        <p:txBody>
          <a:bodyPr/>
          <a:lstStyle/>
          <a:p>
            <a:r>
              <a:rPr lang="en-US" dirty="0"/>
              <a:t>Here’s the part where I relate back to the WHY a little bit</a:t>
            </a:r>
          </a:p>
        </p:txBody>
      </p:sp>
    </p:spTree>
    <p:extLst>
      <p:ext uri="{BB962C8B-B14F-4D97-AF65-F5344CB8AC3E}">
        <p14:creationId xmlns:p14="http://schemas.microsoft.com/office/powerpoint/2010/main" val="4169888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0: Motivations &amp; Ideas</a:t>
            </a:r>
          </a:p>
        </p:txBody>
      </p:sp>
      <p:sp>
        <p:nvSpPr>
          <p:cNvPr id="3" name="Subtitle 2"/>
          <p:cNvSpPr>
            <a:spLocks noGrp="1"/>
          </p:cNvSpPr>
          <p:nvPr>
            <p:ph type="subTitle" idx="1"/>
          </p:nvPr>
        </p:nvSpPr>
        <p:spPr>
          <a:xfrm>
            <a:off x="641182" y="1993392"/>
            <a:ext cx="10918220" cy="323165"/>
          </a:xfrm>
        </p:spPr>
        <p:txBody>
          <a:bodyPr/>
          <a:lstStyle/>
          <a:p>
            <a:r>
              <a:rPr lang="en-US" dirty="0"/>
              <a:t>Here’s the part where I think about the WHY</a:t>
            </a:r>
          </a:p>
        </p:txBody>
      </p:sp>
    </p:spTree>
    <p:extLst>
      <p:ext uri="{BB962C8B-B14F-4D97-AF65-F5344CB8AC3E}">
        <p14:creationId xmlns:p14="http://schemas.microsoft.com/office/powerpoint/2010/main" val="1032269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989ED3-05FC-4575-8D42-98FB4BABED20}"/>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418449" y="893"/>
            <a:ext cx="7770376" cy="5827781"/>
          </a:xfrm>
          <a:ln w="22225">
            <a:noFill/>
          </a:ln>
        </p:spPr>
      </p:pic>
      <p:sp>
        <p:nvSpPr>
          <p:cNvPr id="5" name="Rectangle 4">
            <a:extLst>
              <a:ext uri="{FF2B5EF4-FFF2-40B4-BE49-F238E27FC236}">
                <a16:creationId xmlns:a16="http://schemas.microsoft.com/office/drawing/2014/main" id="{74DEF937-086C-40EB-A826-FCB243DC9D43}"/>
              </a:ext>
            </a:extLst>
          </p:cNvPr>
          <p:cNvSpPr/>
          <p:nvPr/>
        </p:nvSpPr>
        <p:spPr>
          <a:xfrm>
            <a:off x="4418449" y="893"/>
            <a:ext cx="7770376" cy="5827781"/>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7" name="Straight Connector 6">
            <a:extLst>
              <a:ext uri="{FF2B5EF4-FFF2-40B4-BE49-F238E27FC236}">
                <a16:creationId xmlns:a16="http://schemas.microsoft.com/office/drawing/2014/main" id="{74634D9A-5CFD-454A-B1AF-61F8E69A71D5}"/>
              </a:ext>
            </a:extLst>
          </p:cNvPr>
          <p:cNvCxnSpPr/>
          <p:nvPr/>
        </p:nvCxnSpPr>
        <p:spPr>
          <a:xfrm>
            <a:off x="-1" y="5828674"/>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9F55ECD-B7E2-4EB8-9B9C-96A2D57AE4E8}"/>
              </a:ext>
            </a:extLst>
          </p:cNvPr>
          <p:cNvSpPr/>
          <p:nvPr/>
        </p:nvSpPr>
        <p:spPr>
          <a:xfrm>
            <a:off x="0" y="0"/>
            <a:ext cx="4418449" cy="50287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81116F59-1537-4091-B2A7-38AA32E43F65}"/>
              </a:ext>
            </a:extLst>
          </p:cNvPr>
          <p:cNvSpPr>
            <a:spLocks noGrp="1"/>
          </p:cNvSpPr>
          <p:nvPr>
            <p:ph type="title"/>
          </p:nvPr>
        </p:nvSpPr>
        <p:spPr>
          <a:xfrm>
            <a:off x="-2" y="5761243"/>
            <a:ext cx="11890935" cy="661206"/>
          </a:xfrm>
        </p:spPr>
        <p:txBody>
          <a:bodyPr/>
          <a:lstStyle/>
          <a:p>
            <a:pPr algn="l"/>
            <a:r>
              <a:rPr lang="en-US" dirty="0"/>
              <a:t>Those games were not about tech, or skills, or production at all…</a:t>
            </a:r>
          </a:p>
        </p:txBody>
      </p:sp>
      <p:sp>
        <p:nvSpPr>
          <p:cNvPr id="6" name="Rectangle 5">
            <a:extLst>
              <a:ext uri="{FF2B5EF4-FFF2-40B4-BE49-F238E27FC236}">
                <a16:creationId xmlns:a16="http://schemas.microsoft.com/office/drawing/2014/main" id="{588E4075-A7BF-4C2F-A8A9-C6757BE1BB72}"/>
              </a:ext>
            </a:extLst>
          </p:cNvPr>
          <p:cNvSpPr/>
          <p:nvPr/>
        </p:nvSpPr>
        <p:spPr>
          <a:xfrm>
            <a:off x="3251915" y="893"/>
            <a:ext cx="3580327" cy="5827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This is all a metaphor for living with depression</a:t>
            </a:r>
            <a:r>
              <a:rPr lang="en-US" dirty="0">
                <a:solidFill>
                  <a:schemeClr val="tx1"/>
                </a:solidFill>
              </a:rPr>
              <a:t>. Some of it is very literal: the very idea of the view of the world ‘breaking’ and ‘cracking’ comes from descriptions I’ve read of depression as making life ‘brittle’, a series of tasks or hurdles to ‘get through without breaking’. A day divided into little pieces. But more deeply, depression is a thing that alters how you move through life. It becomes a constraint. It becomes, unless dealt with, an all consuming thing that allows no other force or action, no space, no breath, no life of purpose. That is what it means to consume the world. To consume a mind. To consume a person. It is a thing that takes hold of a person and can reduce them to a shell. To a shard. To a piece of broken glass.</a:t>
            </a:r>
          </a:p>
        </p:txBody>
      </p:sp>
      <p:pic>
        <p:nvPicPr>
          <p:cNvPr id="9" name="Picture 8" descr="A screenshot of a social media post&#10;&#10;Description automatically generated">
            <a:extLst>
              <a:ext uri="{FF2B5EF4-FFF2-40B4-BE49-F238E27FC236}">
                <a16:creationId xmlns:a16="http://schemas.microsoft.com/office/drawing/2014/main" id="{79F1F7FA-B33F-4316-9638-44060AE68BCF}"/>
              </a:ext>
            </a:extLst>
          </p:cNvPr>
          <p:cNvPicPr>
            <a:picLocks noChangeAspect="1"/>
          </p:cNvPicPr>
          <p:nvPr/>
        </p:nvPicPr>
        <p:blipFill>
          <a:blip r:embed="rId4"/>
          <a:stretch>
            <a:fillRect/>
          </a:stretch>
        </p:blipFill>
        <p:spPr>
          <a:xfrm>
            <a:off x="0" y="0"/>
            <a:ext cx="3331200" cy="5698901"/>
          </a:xfrm>
          <a:prstGeom prst="rect">
            <a:avLst/>
          </a:prstGeom>
        </p:spPr>
      </p:pic>
    </p:spTree>
    <p:extLst>
      <p:ext uri="{BB962C8B-B14F-4D97-AF65-F5344CB8AC3E}">
        <p14:creationId xmlns:p14="http://schemas.microsoft.com/office/powerpoint/2010/main" val="83857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4: So What Happens Next?</a:t>
            </a:r>
          </a:p>
        </p:txBody>
      </p:sp>
      <p:sp>
        <p:nvSpPr>
          <p:cNvPr id="3" name="Subtitle 2"/>
          <p:cNvSpPr>
            <a:spLocks noGrp="1"/>
          </p:cNvSpPr>
          <p:nvPr>
            <p:ph type="subTitle" idx="1"/>
          </p:nvPr>
        </p:nvSpPr>
        <p:spPr>
          <a:xfrm>
            <a:off x="641182" y="1993392"/>
            <a:ext cx="10918220" cy="323165"/>
          </a:xfrm>
        </p:spPr>
        <p:txBody>
          <a:bodyPr/>
          <a:lstStyle/>
          <a:p>
            <a:r>
              <a:rPr lang="en-US" dirty="0"/>
              <a:t>Here’s the part where I speak to the new version of WHERE, and WHY</a:t>
            </a:r>
          </a:p>
        </p:txBody>
      </p:sp>
    </p:spTree>
    <p:extLst>
      <p:ext uri="{BB962C8B-B14F-4D97-AF65-F5344CB8AC3E}">
        <p14:creationId xmlns:p14="http://schemas.microsoft.com/office/powerpoint/2010/main" val="167368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rocky mountain&#10;&#10;Description automatically generated">
            <a:extLst>
              <a:ext uri="{FF2B5EF4-FFF2-40B4-BE49-F238E27FC236}">
                <a16:creationId xmlns:a16="http://schemas.microsoft.com/office/drawing/2014/main" id="{6478D97A-6F92-4CB2-9611-59B3D9E24F47}"/>
              </a:ext>
            </a:extLst>
          </p:cNvPr>
          <p:cNvPicPr>
            <a:picLocks noChangeAspect="1"/>
          </p:cNvPicPr>
          <p:nvPr/>
        </p:nvPicPr>
        <p:blipFill rotWithShape="1">
          <a:blip r:embed="rId3"/>
          <a:srcRect t="21784" b="9906"/>
          <a:stretch/>
        </p:blipFill>
        <p:spPr>
          <a:xfrm>
            <a:off x="-1" y="212726"/>
            <a:ext cx="12188825" cy="6244629"/>
          </a:xfrm>
          <a:prstGeom prst="rect">
            <a:avLst/>
          </a:prstGeom>
        </p:spPr>
      </p:pic>
      <p:sp>
        <p:nvSpPr>
          <p:cNvPr id="21" name="Rectangle 20">
            <a:extLst>
              <a:ext uri="{FF2B5EF4-FFF2-40B4-BE49-F238E27FC236}">
                <a16:creationId xmlns:a16="http://schemas.microsoft.com/office/drawing/2014/main" id="{DE46EAA7-BBDB-4DE3-A95B-4D2F5E2E3189}"/>
              </a:ext>
            </a:extLst>
          </p:cNvPr>
          <p:cNvSpPr/>
          <p:nvPr/>
        </p:nvSpPr>
        <p:spPr>
          <a:xfrm>
            <a:off x="0" y="212726"/>
            <a:ext cx="12188824" cy="1345793"/>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I went to New Zealand and Fell In Love With Engineering Again </a:t>
            </a: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22</a:t>
            </a:fld>
            <a:endParaRPr lang="en-US" dirty="0"/>
          </a:p>
        </p:txBody>
      </p:sp>
      <p:pic>
        <p:nvPicPr>
          <p:cNvPr id="3" name="Picture 2">
            <a:extLst>
              <a:ext uri="{FF2B5EF4-FFF2-40B4-BE49-F238E27FC236}">
                <a16:creationId xmlns:a16="http://schemas.microsoft.com/office/drawing/2014/main" id="{FE7E460E-49A2-4BDD-A8C7-1804662D7865}"/>
              </a:ext>
            </a:extLst>
          </p:cNvPr>
          <p:cNvPicPr>
            <a:picLocks noChangeAspect="1"/>
          </p:cNvPicPr>
          <p:nvPr/>
        </p:nvPicPr>
        <p:blipFill>
          <a:blip r:embed="rId4"/>
          <a:stretch>
            <a:fillRect/>
          </a:stretch>
        </p:blipFill>
        <p:spPr>
          <a:xfrm>
            <a:off x="8920809" y="3116686"/>
            <a:ext cx="3061953" cy="3061953"/>
          </a:xfrm>
          <a:prstGeom prst="rect">
            <a:avLst/>
          </a:prstGeom>
          <a:ln>
            <a:solidFill>
              <a:schemeClr val="bg1"/>
            </a:solidFill>
          </a:ln>
          <a:effectLst>
            <a:outerShdw blurRad="50800" dist="279400" dir="4320000" sx="109000" sy="109000" algn="ctr" rotWithShape="0">
              <a:srgbClr val="000000">
                <a:alpha val="43137"/>
              </a:srgbClr>
            </a:outerShdw>
          </a:effectLst>
        </p:spPr>
      </p:pic>
      <p:pic>
        <p:nvPicPr>
          <p:cNvPr id="10" name="Picture 9">
            <a:extLst>
              <a:ext uri="{FF2B5EF4-FFF2-40B4-BE49-F238E27FC236}">
                <a16:creationId xmlns:a16="http://schemas.microsoft.com/office/drawing/2014/main" id="{3A931620-502C-41EF-B259-1B71AD9B0EA1}"/>
              </a:ext>
            </a:extLst>
          </p:cNvPr>
          <p:cNvPicPr>
            <a:picLocks noChangeAspect="1"/>
          </p:cNvPicPr>
          <p:nvPr/>
        </p:nvPicPr>
        <p:blipFill>
          <a:blip r:embed="rId5"/>
          <a:stretch>
            <a:fillRect/>
          </a:stretch>
        </p:blipFill>
        <p:spPr>
          <a:xfrm>
            <a:off x="206062" y="1287886"/>
            <a:ext cx="1925392" cy="1912513"/>
          </a:xfrm>
          <a:prstGeom prst="rect">
            <a:avLst/>
          </a:prstGeom>
          <a:ln>
            <a:solidFill>
              <a:schemeClr val="bg1"/>
            </a:solidFill>
          </a:ln>
          <a:effectLst>
            <a:outerShdw blurRad="50800" dist="279400" dir="4320000" sx="109000" sy="109000" algn="ctr" rotWithShape="0">
              <a:srgbClr val="000000">
                <a:alpha val="43137"/>
              </a:srgbClr>
            </a:outerShdw>
          </a:effectLst>
        </p:spPr>
      </p:pic>
      <p:pic>
        <p:nvPicPr>
          <p:cNvPr id="12" name="Picture 11">
            <a:extLst>
              <a:ext uri="{FF2B5EF4-FFF2-40B4-BE49-F238E27FC236}">
                <a16:creationId xmlns:a16="http://schemas.microsoft.com/office/drawing/2014/main" id="{7E037558-928B-4B4E-903D-489ED10E36E6}"/>
              </a:ext>
            </a:extLst>
          </p:cNvPr>
          <p:cNvPicPr>
            <a:picLocks noChangeAspect="1"/>
          </p:cNvPicPr>
          <p:nvPr/>
        </p:nvPicPr>
        <p:blipFill>
          <a:blip r:embed="rId6"/>
          <a:stretch>
            <a:fillRect/>
          </a:stretch>
        </p:blipFill>
        <p:spPr>
          <a:xfrm>
            <a:off x="1088117" y="3429000"/>
            <a:ext cx="1596466" cy="1596466"/>
          </a:xfrm>
          <a:prstGeom prst="rect">
            <a:avLst/>
          </a:prstGeom>
          <a:ln>
            <a:solidFill>
              <a:schemeClr val="bg1"/>
            </a:solidFill>
          </a:ln>
          <a:effectLst>
            <a:outerShdw blurRad="50800" dist="279400" dir="4320000" sx="109000" sy="109000" algn="ctr" rotWithShape="0">
              <a:srgbClr val="000000">
                <a:alpha val="43137"/>
              </a:srgbClr>
            </a:outerShdw>
          </a:effectLst>
        </p:spPr>
      </p:pic>
      <p:pic>
        <p:nvPicPr>
          <p:cNvPr id="14" name="Picture 13">
            <a:extLst>
              <a:ext uri="{FF2B5EF4-FFF2-40B4-BE49-F238E27FC236}">
                <a16:creationId xmlns:a16="http://schemas.microsoft.com/office/drawing/2014/main" id="{EAC15883-454C-4D86-B1B6-B8C74333165D}"/>
              </a:ext>
            </a:extLst>
          </p:cNvPr>
          <p:cNvPicPr>
            <a:picLocks noChangeAspect="1"/>
          </p:cNvPicPr>
          <p:nvPr/>
        </p:nvPicPr>
        <p:blipFill>
          <a:blip r:embed="rId7"/>
          <a:stretch>
            <a:fillRect/>
          </a:stretch>
        </p:blipFill>
        <p:spPr>
          <a:xfrm>
            <a:off x="2366276" y="932489"/>
            <a:ext cx="1596466" cy="1514497"/>
          </a:xfrm>
          <a:prstGeom prst="rect">
            <a:avLst/>
          </a:prstGeom>
          <a:ln>
            <a:solidFill>
              <a:schemeClr val="bg1"/>
            </a:solidFill>
          </a:ln>
          <a:effectLst>
            <a:outerShdw blurRad="50800" dist="279400" dir="4320000" sx="109000" sy="109000" algn="ctr" rotWithShape="0">
              <a:srgbClr val="000000">
                <a:alpha val="43137"/>
              </a:srgbClr>
            </a:outerShdw>
          </a:effectLst>
        </p:spPr>
      </p:pic>
      <p:pic>
        <p:nvPicPr>
          <p:cNvPr id="16" name="Picture 15">
            <a:extLst>
              <a:ext uri="{FF2B5EF4-FFF2-40B4-BE49-F238E27FC236}">
                <a16:creationId xmlns:a16="http://schemas.microsoft.com/office/drawing/2014/main" id="{EDA911E0-C745-49C9-B49D-618DFA210E79}"/>
              </a:ext>
            </a:extLst>
          </p:cNvPr>
          <p:cNvPicPr>
            <a:picLocks noChangeAspect="1"/>
          </p:cNvPicPr>
          <p:nvPr/>
        </p:nvPicPr>
        <p:blipFill>
          <a:blip r:embed="rId8"/>
          <a:stretch>
            <a:fillRect/>
          </a:stretch>
        </p:blipFill>
        <p:spPr>
          <a:xfrm>
            <a:off x="206062" y="4771671"/>
            <a:ext cx="1397358" cy="1345793"/>
          </a:xfrm>
          <a:prstGeom prst="rect">
            <a:avLst/>
          </a:prstGeom>
          <a:ln>
            <a:solidFill>
              <a:schemeClr val="bg1"/>
            </a:solidFill>
          </a:ln>
          <a:effectLst>
            <a:outerShdw blurRad="50800" dist="279400" dir="4320000" sx="109000" sy="109000" algn="ctr" rotWithShape="0">
              <a:srgbClr val="000000">
                <a:alpha val="43137"/>
              </a:srgbClr>
            </a:outerShdw>
          </a:effectLst>
        </p:spPr>
      </p:pic>
      <p:pic>
        <p:nvPicPr>
          <p:cNvPr id="18" name="Picture 17">
            <a:extLst>
              <a:ext uri="{FF2B5EF4-FFF2-40B4-BE49-F238E27FC236}">
                <a16:creationId xmlns:a16="http://schemas.microsoft.com/office/drawing/2014/main" id="{C30E0131-B1FD-4682-A869-DC09935039CB}"/>
              </a:ext>
            </a:extLst>
          </p:cNvPr>
          <p:cNvPicPr>
            <a:picLocks noChangeAspect="1"/>
          </p:cNvPicPr>
          <p:nvPr/>
        </p:nvPicPr>
        <p:blipFill>
          <a:blip r:embed="rId9"/>
          <a:stretch>
            <a:fillRect/>
          </a:stretch>
        </p:blipFill>
        <p:spPr>
          <a:xfrm>
            <a:off x="3010437" y="3676063"/>
            <a:ext cx="2261900" cy="2191216"/>
          </a:xfrm>
          <a:prstGeom prst="rect">
            <a:avLst/>
          </a:prstGeom>
          <a:ln>
            <a:solidFill>
              <a:schemeClr val="bg1"/>
            </a:solidFill>
          </a:ln>
          <a:effectLst>
            <a:outerShdw blurRad="50800" dist="279400" dir="4320000" sx="109000" sy="109000" algn="ctr" rotWithShape="0">
              <a:srgbClr val="000000">
                <a:alpha val="43137"/>
              </a:srgbClr>
            </a:outerShdw>
          </a:effectLst>
        </p:spPr>
      </p:pic>
    </p:spTree>
    <p:extLst>
      <p:ext uri="{BB962C8B-B14F-4D97-AF65-F5344CB8AC3E}">
        <p14:creationId xmlns:p14="http://schemas.microsoft.com/office/powerpoint/2010/main" val="4118736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F0C38D5-EDA2-4399-A46E-76DE215814D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94167" y="4401046"/>
            <a:ext cx="1676784" cy="202728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8ADAFD8-A3C8-4FCB-9D22-35CAAF27C4D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08579" y="2359513"/>
            <a:ext cx="1655694" cy="2001778"/>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4AA0737E-7CCB-42FC-AFE7-641888C9CCD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28339" y="239437"/>
            <a:ext cx="1649290" cy="2120076"/>
          </a:xfrm>
          <a:prstGeom prst="rect">
            <a:avLst/>
          </a:prstGeom>
        </p:spPr>
      </p:pic>
      <p:sp>
        <p:nvSpPr>
          <p:cNvPr id="10" name="Rectangle 9">
            <a:extLst>
              <a:ext uri="{FF2B5EF4-FFF2-40B4-BE49-F238E27FC236}">
                <a16:creationId xmlns:a16="http://schemas.microsoft.com/office/drawing/2014/main" id="{2156F5FA-DA09-423E-BD80-5B8DCCD3AC55}"/>
              </a:ext>
            </a:extLst>
          </p:cNvPr>
          <p:cNvSpPr/>
          <p:nvPr/>
        </p:nvSpPr>
        <p:spPr>
          <a:xfrm>
            <a:off x="152360" y="3104351"/>
            <a:ext cx="5332611" cy="3133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799" dirty="0">
                <a:solidFill>
                  <a:schemeClr val="tx1"/>
                </a:solidFill>
              </a:rPr>
              <a:t>Air Fire Fighting</a:t>
            </a:r>
            <a:endParaRPr lang="en-US" sz="1999" dirty="0">
              <a:solidFill>
                <a:schemeClr val="tx1"/>
              </a:solidFill>
            </a:endParaRPr>
          </a:p>
          <a:p>
            <a:pPr lvl="1"/>
            <a:r>
              <a:rPr lang="en-US" sz="1799" dirty="0">
                <a:solidFill>
                  <a:schemeClr val="tx1"/>
                </a:solidFill>
              </a:rPr>
              <a:t>Lead by PhD student </a:t>
            </a:r>
            <a:r>
              <a:rPr lang="en-US" sz="1799" b="1" dirty="0">
                <a:solidFill>
                  <a:schemeClr val="tx1"/>
                </a:solidFill>
              </a:rPr>
              <a:t>Rory Clifford</a:t>
            </a:r>
            <a:endParaRPr lang="en-US" sz="1999" b="1" dirty="0">
              <a:solidFill>
                <a:schemeClr val="tx1"/>
              </a:solidFill>
            </a:endParaRPr>
          </a:p>
          <a:p>
            <a:pPr lvl="1"/>
            <a:r>
              <a:rPr lang="en-US" sz="1799" dirty="0">
                <a:solidFill>
                  <a:schemeClr val="tx1"/>
                </a:solidFill>
              </a:rPr>
              <a:t>Rob Lindeman is his Supervisor</a:t>
            </a:r>
            <a:endParaRPr lang="en-US" sz="1999" dirty="0">
              <a:solidFill>
                <a:schemeClr val="tx1"/>
              </a:solidFill>
            </a:endParaRPr>
          </a:p>
          <a:p>
            <a:r>
              <a:rPr lang="en-US" sz="1799" dirty="0">
                <a:solidFill>
                  <a:schemeClr val="tx1"/>
                </a:solidFill>
              </a:rPr>
              <a:t> </a:t>
            </a:r>
            <a:endParaRPr lang="en-US" sz="1999" dirty="0">
              <a:solidFill>
                <a:schemeClr val="tx1"/>
              </a:solidFill>
            </a:endParaRPr>
          </a:p>
          <a:p>
            <a:pPr lvl="0"/>
            <a:r>
              <a:rPr lang="en-US" sz="1799" dirty="0">
                <a:solidFill>
                  <a:schemeClr val="tx1"/>
                </a:solidFill>
              </a:rPr>
              <a:t>Ground Fire Fighting</a:t>
            </a:r>
            <a:endParaRPr lang="en-US" sz="1999" dirty="0">
              <a:solidFill>
                <a:schemeClr val="tx1"/>
              </a:solidFill>
            </a:endParaRPr>
          </a:p>
          <a:p>
            <a:pPr lvl="1"/>
            <a:r>
              <a:rPr lang="en-US" sz="1799" dirty="0">
                <a:solidFill>
                  <a:schemeClr val="tx1"/>
                </a:solidFill>
              </a:rPr>
              <a:t>Lead by </a:t>
            </a:r>
            <a:r>
              <a:rPr lang="en-US" sz="1799" b="1" dirty="0">
                <a:solidFill>
                  <a:schemeClr val="tx1"/>
                </a:solidFill>
              </a:rPr>
              <a:t>Hendrik </a:t>
            </a:r>
            <a:r>
              <a:rPr lang="en-NZ" sz="1799" b="1" dirty="0">
                <a:solidFill>
                  <a:schemeClr val="tx1"/>
                </a:solidFill>
              </a:rPr>
              <a:t>Engelbrecht</a:t>
            </a:r>
            <a:endParaRPr lang="en-US" sz="1799" dirty="0">
              <a:solidFill>
                <a:schemeClr val="tx1"/>
              </a:solidFill>
            </a:endParaRPr>
          </a:p>
          <a:p>
            <a:pPr lvl="1"/>
            <a:r>
              <a:rPr lang="en-US" sz="1799" dirty="0">
                <a:solidFill>
                  <a:schemeClr val="tx1"/>
                </a:solidFill>
              </a:rPr>
              <a:t>This is being supported by the NZ Fire and Emergency Service. </a:t>
            </a:r>
            <a:endParaRPr lang="en-US" sz="1999" dirty="0">
              <a:solidFill>
                <a:schemeClr val="tx1"/>
              </a:solidFill>
            </a:endParaRPr>
          </a:p>
          <a:p>
            <a:pPr lvl="1"/>
            <a:r>
              <a:rPr lang="en-US" sz="1799" dirty="0">
                <a:solidFill>
                  <a:schemeClr val="tx1"/>
                </a:solidFill>
              </a:rPr>
              <a:t>Rob Lindeman is his Supervisor </a:t>
            </a:r>
            <a:endParaRPr lang="en-US" sz="1999" dirty="0">
              <a:solidFill>
                <a:schemeClr val="tx1"/>
              </a:solidFill>
            </a:endParaRPr>
          </a:p>
        </p:txBody>
      </p:sp>
      <p:pic>
        <p:nvPicPr>
          <p:cNvPr id="12" name="Picture 11" descr="A person standing in front of a window&#10;&#10;Description automatically generated">
            <a:extLst>
              <a:ext uri="{FF2B5EF4-FFF2-40B4-BE49-F238E27FC236}">
                <a16:creationId xmlns:a16="http://schemas.microsoft.com/office/drawing/2014/main" id="{2DCFAEE1-8F24-45C3-B7C7-DEB3BA42BC2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90711" y="3310405"/>
            <a:ext cx="4811195" cy="3133668"/>
          </a:xfrm>
          <a:prstGeom prst="rect">
            <a:avLst/>
          </a:prstGeom>
        </p:spPr>
      </p:pic>
      <p:pic>
        <p:nvPicPr>
          <p:cNvPr id="16" name="Picture 15" descr="A picture containing outdoor, person&#10;&#10;Description automatically generated">
            <a:extLst>
              <a:ext uri="{FF2B5EF4-FFF2-40B4-BE49-F238E27FC236}">
                <a16:creationId xmlns:a16="http://schemas.microsoft.com/office/drawing/2014/main" id="{FEDB10B0-D599-43EE-9E12-225033E1474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90711" y="219785"/>
            <a:ext cx="4811195" cy="3207160"/>
          </a:xfrm>
          <a:prstGeom prst="rect">
            <a:avLst/>
          </a:prstGeom>
        </p:spPr>
      </p:pic>
      <p:sp>
        <p:nvSpPr>
          <p:cNvPr id="18" name="Rectangle 17">
            <a:extLst>
              <a:ext uri="{FF2B5EF4-FFF2-40B4-BE49-F238E27FC236}">
                <a16:creationId xmlns:a16="http://schemas.microsoft.com/office/drawing/2014/main" id="{2391040A-2817-4150-B1EC-607C61CE4246}"/>
              </a:ext>
            </a:extLst>
          </p:cNvPr>
          <p:cNvSpPr/>
          <p:nvPr/>
        </p:nvSpPr>
        <p:spPr>
          <a:xfrm>
            <a:off x="152360" y="153253"/>
            <a:ext cx="5408791" cy="2951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99" b="1" dirty="0">
                <a:solidFill>
                  <a:schemeClr val="tx1"/>
                </a:solidFill>
              </a:rPr>
              <a:t>VR Simulation for Aviation (and Ground) Training in Fire Fighting</a:t>
            </a:r>
          </a:p>
          <a:p>
            <a:pPr algn="ctr"/>
            <a:endParaRPr lang="en-US" sz="2000" dirty="0">
              <a:solidFill>
                <a:schemeClr val="tx1"/>
              </a:solidFill>
            </a:endParaRPr>
          </a:p>
          <a:p>
            <a:pPr algn="ctr"/>
            <a:r>
              <a:rPr lang="en-US" sz="2400" dirty="0">
                <a:solidFill>
                  <a:schemeClr val="tx1"/>
                </a:solidFill>
              </a:rPr>
              <a:t>“The system aims to </a:t>
            </a:r>
            <a:r>
              <a:rPr lang="en-US" sz="2400" b="1" dirty="0">
                <a:solidFill>
                  <a:schemeClr val="tx1"/>
                </a:solidFill>
              </a:rPr>
              <a:t>improve personnel confidence</a:t>
            </a:r>
            <a:r>
              <a:rPr lang="en-US" sz="2400" dirty="0">
                <a:solidFill>
                  <a:schemeClr val="tx1"/>
                </a:solidFill>
              </a:rPr>
              <a:t>, task proficiency and response time, for greater efficiency and reduced risk or loss of life.”</a:t>
            </a:r>
          </a:p>
        </p:txBody>
      </p:sp>
    </p:spTree>
    <p:extLst>
      <p:ext uri="{BB962C8B-B14F-4D97-AF65-F5344CB8AC3E}">
        <p14:creationId xmlns:p14="http://schemas.microsoft.com/office/powerpoint/2010/main" val="653480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computer&#10;&#10;Description automatically generated">
            <a:extLst>
              <a:ext uri="{FF2B5EF4-FFF2-40B4-BE49-F238E27FC236}">
                <a16:creationId xmlns:a16="http://schemas.microsoft.com/office/drawing/2014/main" id="{3C224CEB-9199-4EFF-9697-89E4D0A0A71E}"/>
              </a:ext>
            </a:extLst>
          </p:cNvPr>
          <p:cNvPicPr>
            <a:picLocks noChangeAspect="1"/>
          </p:cNvPicPr>
          <p:nvPr/>
        </p:nvPicPr>
        <p:blipFill>
          <a:blip r:embed="rId3"/>
          <a:stretch>
            <a:fillRect/>
          </a:stretch>
        </p:blipFill>
        <p:spPr>
          <a:xfrm>
            <a:off x="0" y="212726"/>
            <a:ext cx="12176324" cy="5284065"/>
          </a:xfrm>
          <a:prstGeom prst="rect">
            <a:avLst/>
          </a:prstGeom>
        </p:spPr>
      </p:pic>
      <p:sp>
        <p:nvSpPr>
          <p:cNvPr id="2" name="Title 1">
            <a:extLst>
              <a:ext uri="{FF2B5EF4-FFF2-40B4-BE49-F238E27FC236}">
                <a16:creationId xmlns:a16="http://schemas.microsoft.com/office/drawing/2014/main" id="{8A096E8B-739B-46D3-B630-FA63CB903196}"/>
              </a:ext>
            </a:extLst>
          </p:cNvPr>
          <p:cNvSpPr>
            <a:spLocks noGrp="1"/>
          </p:cNvSpPr>
          <p:nvPr>
            <p:ph type="title"/>
          </p:nvPr>
        </p:nvSpPr>
        <p:spPr>
          <a:xfrm>
            <a:off x="148857" y="5505954"/>
            <a:ext cx="11579384" cy="593725"/>
          </a:xfrm>
        </p:spPr>
        <p:txBody>
          <a:bodyPr/>
          <a:lstStyle/>
          <a:p>
            <a:r>
              <a:rPr lang="en-US" dirty="0"/>
              <a:t>Applied Immersive Games Initiative</a:t>
            </a:r>
          </a:p>
        </p:txBody>
      </p:sp>
      <p:sp>
        <p:nvSpPr>
          <p:cNvPr id="4" name="Slide Number Placeholder 3">
            <a:extLst>
              <a:ext uri="{FF2B5EF4-FFF2-40B4-BE49-F238E27FC236}">
                <a16:creationId xmlns:a16="http://schemas.microsoft.com/office/drawing/2014/main" id="{FB10DC73-493E-4046-A367-8901C3F50CE6}"/>
              </a:ext>
            </a:extLst>
          </p:cNvPr>
          <p:cNvSpPr>
            <a:spLocks noGrp="1"/>
          </p:cNvSpPr>
          <p:nvPr>
            <p:ph type="sldNum" sz="quarter" idx="12"/>
          </p:nvPr>
        </p:nvSpPr>
        <p:spPr/>
        <p:txBody>
          <a:bodyPr/>
          <a:lstStyle/>
          <a:p>
            <a:pPr algn="ctr"/>
            <a:fld id="{90156F56-D5AE-4C6F-B826-C69D1BC521BB}" type="slidenum">
              <a:rPr lang="en-US" smtClean="0"/>
              <a:pPr algn="ctr"/>
              <a:t>24</a:t>
            </a:fld>
            <a:endParaRPr lang="en-US" dirty="0"/>
          </a:p>
        </p:txBody>
      </p:sp>
      <p:sp>
        <p:nvSpPr>
          <p:cNvPr id="7" name="Rectangle 6">
            <a:extLst>
              <a:ext uri="{FF2B5EF4-FFF2-40B4-BE49-F238E27FC236}">
                <a16:creationId xmlns:a16="http://schemas.microsoft.com/office/drawing/2014/main" id="{65BF9C47-B82E-452E-883D-370AB6E8CA18}"/>
              </a:ext>
            </a:extLst>
          </p:cNvPr>
          <p:cNvSpPr/>
          <p:nvPr/>
        </p:nvSpPr>
        <p:spPr>
          <a:xfrm>
            <a:off x="9588625" y="956013"/>
            <a:ext cx="789709" cy="59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7837043-30E2-435B-9696-D706DFFE9931}"/>
              </a:ext>
            </a:extLst>
          </p:cNvPr>
          <p:cNvPicPr>
            <a:picLocks noGrp="1" noChangeAspect="1"/>
          </p:cNvPicPr>
          <p:nvPr>
            <p:ph idx="1"/>
          </p:nvPr>
        </p:nvPicPr>
        <p:blipFill>
          <a:blip r:embed="rId4"/>
          <a:stretch>
            <a:fillRect/>
          </a:stretch>
        </p:blipFill>
        <p:spPr>
          <a:xfrm>
            <a:off x="8947082" y="0"/>
            <a:ext cx="3293772" cy="3293772"/>
          </a:xfrm>
        </p:spPr>
      </p:pic>
      <p:sp>
        <p:nvSpPr>
          <p:cNvPr id="8" name="Rectangle 7">
            <a:extLst>
              <a:ext uri="{FF2B5EF4-FFF2-40B4-BE49-F238E27FC236}">
                <a16:creationId xmlns:a16="http://schemas.microsoft.com/office/drawing/2014/main" id="{E4919342-335F-4AF5-9FFC-924398CB30E9}"/>
              </a:ext>
            </a:extLst>
          </p:cNvPr>
          <p:cNvSpPr/>
          <p:nvPr/>
        </p:nvSpPr>
        <p:spPr>
          <a:xfrm flipV="1">
            <a:off x="0" y="3564229"/>
            <a:ext cx="12188824" cy="1932562"/>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person&#10;&#10;Description automatically generated">
            <a:extLst>
              <a:ext uri="{FF2B5EF4-FFF2-40B4-BE49-F238E27FC236}">
                <a16:creationId xmlns:a16="http://schemas.microsoft.com/office/drawing/2014/main" id="{CA37F536-34CE-4641-802B-CFB381D58CA5}"/>
              </a:ext>
            </a:extLst>
          </p:cNvPr>
          <p:cNvPicPr>
            <a:picLocks noChangeAspect="1"/>
          </p:cNvPicPr>
          <p:nvPr/>
        </p:nvPicPr>
        <p:blipFill>
          <a:blip r:embed="rId5"/>
          <a:stretch>
            <a:fillRect/>
          </a:stretch>
        </p:blipFill>
        <p:spPr>
          <a:xfrm>
            <a:off x="148857" y="3169089"/>
            <a:ext cx="3023713" cy="2336865"/>
          </a:xfrm>
          <a:prstGeom prst="rect">
            <a:avLst/>
          </a:prstGeom>
        </p:spPr>
      </p:pic>
      <p:pic>
        <p:nvPicPr>
          <p:cNvPr id="11" name="Picture 10" descr="A screen shot of a computer&#10;&#10;Description automatically generated">
            <a:extLst>
              <a:ext uri="{FF2B5EF4-FFF2-40B4-BE49-F238E27FC236}">
                <a16:creationId xmlns:a16="http://schemas.microsoft.com/office/drawing/2014/main" id="{EB2205D0-8220-40CA-A3F9-F9DF27853EF0}"/>
              </a:ext>
            </a:extLst>
          </p:cNvPr>
          <p:cNvPicPr>
            <a:picLocks noChangeAspect="1"/>
          </p:cNvPicPr>
          <p:nvPr/>
        </p:nvPicPr>
        <p:blipFill>
          <a:blip r:embed="rId6"/>
          <a:stretch>
            <a:fillRect/>
          </a:stretch>
        </p:blipFill>
        <p:spPr>
          <a:xfrm>
            <a:off x="3985455" y="579642"/>
            <a:ext cx="4640856" cy="4910734"/>
          </a:xfrm>
          <a:prstGeom prst="rect">
            <a:avLst/>
          </a:prstGeom>
        </p:spPr>
      </p:pic>
    </p:spTree>
    <p:extLst>
      <p:ext uri="{BB962C8B-B14F-4D97-AF65-F5344CB8AC3E}">
        <p14:creationId xmlns:p14="http://schemas.microsoft.com/office/powerpoint/2010/main" val="257049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gn on the side of a river&#10;&#10;Description automatically generated">
            <a:extLst>
              <a:ext uri="{FF2B5EF4-FFF2-40B4-BE49-F238E27FC236}">
                <a16:creationId xmlns:a16="http://schemas.microsoft.com/office/drawing/2014/main" id="{FD858298-CC80-475C-B27B-3F044AF63CDF}"/>
              </a:ext>
            </a:extLst>
          </p:cNvPr>
          <p:cNvPicPr>
            <a:picLocks noChangeAspect="1"/>
          </p:cNvPicPr>
          <p:nvPr/>
        </p:nvPicPr>
        <p:blipFill>
          <a:blip r:embed="rId3"/>
          <a:stretch>
            <a:fillRect/>
          </a:stretch>
        </p:blipFill>
        <p:spPr>
          <a:xfrm>
            <a:off x="-1" y="227484"/>
            <a:ext cx="12180048" cy="6211910"/>
          </a:xfrm>
          <a:prstGeom prst="rect">
            <a:avLst/>
          </a:prstGeom>
        </p:spPr>
      </p:pic>
      <p:sp>
        <p:nvSpPr>
          <p:cNvPr id="11" name="Rectangle 10">
            <a:extLst>
              <a:ext uri="{FF2B5EF4-FFF2-40B4-BE49-F238E27FC236}">
                <a16:creationId xmlns:a16="http://schemas.microsoft.com/office/drawing/2014/main" id="{81306E49-5F5E-4CD1-A938-F0194905CEA1}"/>
              </a:ext>
            </a:extLst>
          </p:cNvPr>
          <p:cNvSpPr/>
          <p:nvPr/>
        </p:nvSpPr>
        <p:spPr>
          <a:xfrm>
            <a:off x="0" y="212726"/>
            <a:ext cx="12188824" cy="3743145"/>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4E9989-E29A-4A17-9A85-5CD3034EBCEC}"/>
              </a:ext>
            </a:extLst>
          </p:cNvPr>
          <p:cNvSpPr>
            <a:spLocks noGrp="1"/>
          </p:cNvSpPr>
          <p:nvPr>
            <p:ph type="title"/>
          </p:nvPr>
        </p:nvSpPr>
        <p:spPr/>
        <p:txBody>
          <a:bodyPr/>
          <a:lstStyle/>
          <a:p>
            <a:r>
              <a:rPr lang="en-US" dirty="0"/>
              <a:t>Games for Social Impact, Persuasion, Politics &amp; Policy</a:t>
            </a:r>
          </a:p>
        </p:txBody>
      </p:sp>
      <p:pic>
        <p:nvPicPr>
          <p:cNvPr id="6" name="Content Placeholder 5">
            <a:extLst>
              <a:ext uri="{FF2B5EF4-FFF2-40B4-BE49-F238E27FC236}">
                <a16:creationId xmlns:a16="http://schemas.microsoft.com/office/drawing/2014/main" id="{037C9D98-09F5-4ED0-BE7D-666E7AE8B523}"/>
              </a:ext>
            </a:extLst>
          </p:cNvPr>
          <p:cNvPicPr>
            <a:picLocks noGrp="1" noChangeAspect="1"/>
          </p:cNvPicPr>
          <p:nvPr>
            <p:ph idx="1"/>
          </p:nvPr>
        </p:nvPicPr>
        <p:blipFill>
          <a:blip r:embed="rId4"/>
          <a:stretch>
            <a:fillRect/>
          </a:stretch>
        </p:blipFill>
        <p:spPr>
          <a:xfrm>
            <a:off x="3133165" y="4540784"/>
            <a:ext cx="1541866" cy="1595218"/>
          </a:xfrm>
          <a:ln w="38100">
            <a:solidFill>
              <a:schemeClr val="bg1"/>
            </a:solidFill>
          </a:ln>
        </p:spPr>
      </p:pic>
      <p:sp>
        <p:nvSpPr>
          <p:cNvPr id="4" name="Slide Number Placeholder 3">
            <a:extLst>
              <a:ext uri="{FF2B5EF4-FFF2-40B4-BE49-F238E27FC236}">
                <a16:creationId xmlns:a16="http://schemas.microsoft.com/office/drawing/2014/main" id="{A61297B6-156A-47C3-B3BE-A9EC02019DC1}"/>
              </a:ext>
            </a:extLst>
          </p:cNvPr>
          <p:cNvSpPr>
            <a:spLocks noGrp="1"/>
          </p:cNvSpPr>
          <p:nvPr>
            <p:ph type="sldNum" sz="quarter" idx="12"/>
          </p:nvPr>
        </p:nvSpPr>
        <p:spPr/>
        <p:txBody>
          <a:bodyPr/>
          <a:lstStyle/>
          <a:p>
            <a:pPr algn="ctr"/>
            <a:fld id="{90156F56-D5AE-4C6F-B826-C69D1BC521BB}" type="slidenum">
              <a:rPr lang="en-US" smtClean="0"/>
              <a:pPr algn="ctr"/>
              <a:t>25</a:t>
            </a:fld>
            <a:endParaRPr lang="en-US" dirty="0"/>
          </a:p>
        </p:txBody>
      </p:sp>
      <p:pic>
        <p:nvPicPr>
          <p:cNvPr id="8" name="Picture 7" descr="A close up of a sign&#10;&#10;Description automatically generated">
            <a:extLst>
              <a:ext uri="{FF2B5EF4-FFF2-40B4-BE49-F238E27FC236}">
                <a16:creationId xmlns:a16="http://schemas.microsoft.com/office/drawing/2014/main" id="{57B2B904-A907-42AF-B97A-0977BE0A2AF3}"/>
              </a:ext>
            </a:extLst>
          </p:cNvPr>
          <p:cNvPicPr>
            <a:picLocks noChangeAspect="1"/>
          </p:cNvPicPr>
          <p:nvPr/>
        </p:nvPicPr>
        <p:blipFill>
          <a:blip r:embed="rId5"/>
          <a:stretch>
            <a:fillRect/>
          </a:stretch>
        </p:blipFill>
        <p:spPr>
          <a:xfrm>
            <a:off x="8778" y="4742526"/>
            <a:ext cx="2848280" cy="1628860"/>
          </a:xfrm>
          <a:prstGeom prst="rect">
            <a:avLst/>
          </a:prstGeom>
        </p:spPr>
      </p:pic>
      <p:pic>
        <p:nvPicPr>
          <p:cNvPr id="17" name="Picture 16" descr="A close up of a logo&#10;&#10;Description automatically generated">
            <a:extLst>
              <a:ext uri="{FF2B5EF4-FFF2-40B4-BE49-F238E27FC236}">
                <a16:creationId xmlns:a16="http://schemas.microsoft.com/office/drawing/2014/main" id="{C390CBE9-4580-40EF-83E2-D3EC4A799271}"/>
              </a:ext>
            </a:extLst>
          </p:cNvPr>
          <p:cNvPicPr>
            <a:picLocks noChangeAspect="1"/>
          </p:cNvPicPr>
          <p:nvPr/>
        </p:nvPicPr>
        <p:blipFill>
          <a:blip r:embed="rId6"/>
          <a:stretch>
            <a:fillRect/>
          </a:stretch>
        </p:blipFill>
        <p:spPr>
          <a:xfrm>
            <a:off x="8461420" y="3955871"/>
            <a:ext cx="3943657" cy="2511351"/>
          </a:xfrm>
          <a:prstGeom prst="rect">
            <a:avLst/>
          </a:prstGeom>
        </p:spPr>
      </p:pic>
    </p:spTree>
    <p:extLst>
      <p:ext uri="{BB962C8B-B14F-4D97-AF65-F5344CB8AC3E}">
        <p14:creationId xmlns:p14="http://schemas.microsoft.com/office/powerpoint/2010/main" val="425846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7D035E1A-A0FD-4913-88BB-77AC0AD79C45}"/>
              </a:ext>
            </a:extLst>
          </p:cNvPr>
          <p:cNvPicPr>
            <a:picLocks noChangeAspect="1"/>
          </p:cNvPicPr>
          <p:nvPr/>
        </p:nvPicPr>
        <p:blipFill>
          <a:blip r:embed="rId3"/>
          <a:stretch>
            <a:fillRect/>
          </a:stretch>
        </p:blipFill>
        <p:spPr>
          <a:xfrm>
            <a:off x="0" y="212726"/>
            <a:ext cx="12188825" cy="6094413"/>
          </a:xfrm>
          <a:prstGeom prst="rect">
            <a:avLst/>
          </a:prstGeom>
        </p:spPr>
      </p:pic>
      <p:sp>
        <p:nvSpPr>
          <p:cNvPr id="7" name="Rectangle 6">
            <a:extLst>
              <a:ext uri="{FF2B5EF4-FFF2-40B4-BE49-F238E27FC236}">
                <a16:creationId xmlns:a16="http://schemas.microsoft.com/office/drawing/2014/main" id="{9A403205-B33C-4F84-B0F4-ED5521002484}"/>
              </a:ext>
            </a:extLst>
          </p:cNvPr>
          <p:cNvSpPr/>
          <p:nvPr/>
        </p:nvSpPr>
        <p:spPr>
          <a:xfrm flipV="1">
            <a:off x="1" y="3086100"/>
            <a:ext cx="12188824" cy="3221039"/>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CA3B8-C90A-4EF7-9A56-6491CB5DCD13}"/>
              </a:ext>
            </a:extLst>
          </p:cNvPr>
          <p:cNvSpPr>
            <a:spLocks noGrp="1"/>
          </p:cNvSpPr>
          <p:nvPr>
            <p:ph type="title"/>
          </p:nvPr>
        </p:nvSpPr>
        <p:spPr>
          <a:xfrm>
            <a:off x="-1" y="5773907"/>
            <a:ext cx="11579384" cy="593725"/>
          </a:xfrm>
        </p:spPr>
        <p:txBody>
          <a:bodyPr/>
          <a:lstStyle/>
          <a:p>
            <a:r>
              <a:rPr lang="en-US" dirty="0"/>
              <a:t>Example: Factitious</a:t>
            </a:r>
          </a:p>
        </p:txBody>
      </p:sp>
      <p:sp>
        <p:nvSpPr>
          <p:cNvPr id="4" name="Slide Number Placeholder 3">
            <a:extLst>
              <a:ext uri="{FF2B5EF4-FFF2-40B4-BE49-F238E27FC236}">
                <a16:creationId xmlns:a16="http://schemas.microsoft.com/office/drawing/2014/main" id="{0A6637A9-F7B9-45DC-BAF0-92A1B9CA629B}"/>
              </a:ext>
            </a:extLst>
          </p:cNvPr>
          <p:cNvSpPr>
            <a:spLocks noGrp="1"/>
          </p:cNvSpPr>
          <p:nvPr>
            <p:ph type="sldNum" sz="quarter" idx="12"/>
          </p:nvPr>
        </p:nvSpPr>
        <p:spPr/>
        <p:txBody>
          <a:bodyPr/>
          <a:lstStyle/>
          <a:p>
            <a:pPr algn="ctr"/>
            <a:fld id="{90156F56-D5AE-4C6F-B826-C69D1BC521BB}" type="slidenum">
              <a:rPr lang="en-US" smtClean="0"/>
              <a:pPr algn="ctr"/>
              <a:t>26</a:t>
            </a:fld>
            <a:endParaRPr lang="en-US" dirty="0"/>
          </a:p>
        </p:txBody>
      </p:sp>
    </p:spTree>
    <p:extLst>
      <p:ext uri="{BB962C8B-B14F-4D97-AF65-F5344CB8AC3E}">
        <p14:creationId xmlns:p14="http://schemas.microsoft.com/office/powerpoint/2010/main" val="1858029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 5: Conclusion</a:t>
            </a:r>
          </a:p>
        </p:txBody>
      </p:sp>
      <p:sp>
        <p:nvSpPr>
          <p:cNvPr id="3" name="Subtitle 2"/>
          <p:cNvSpPr>
            <a:spLocks noGrp="1"/>
          </p:cNvSpPr>
          <p:nvPr>
            <p:ph type="subTitle" idx="1"/>
          </p:nvPr>
        </p:nvSpPr>
        <p:spPr>
          <a:xfrm>
            <a:off x="641182" y="1993392"/>
            <a:ext cx="10918220" cy="323165"/>
          </a:xfrm>
        </p:spPr>
        <p:txBody>
          <a:bodyPr/>
          <a:lstStyle/>
          <a:p>
            <a:r>
              <a:rPr lang="en-US" dirty="0"/>
              <a:t>Here’s the part where we find out if this made any sense, or inspired anyone</a:t>
            </a:r>
          </a:p>
        </p:txBody>
      </p:sp>
    </p:spTree>
    <p:extLst>
      <p:ext uri="{BB962C8B-B14F-4D97-AF65-F5344CB8AC3E}">
        <p14:creationId xmlns:p14="http://schemas.microsoft.com/office/powerpoint/2010/main" val="1555206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2F261D61-B003-4B38-B98D-DE4D8BCDDDB3}"/>
              </a:ext>
            </a:extLst>
          </p:cNvPr>
          <p:cNvPicPr>
            <a:picLocks noChangeAspect="1"/>
          </p:cNvPicPr>
          <p:nvPr/>
        </p:nvPicPr>
        <p:blipFill>
          <a:blip r:embed="rId3"/>
          <a:stretch>
            <a:fillRect/>
          </a:stretch>
        </p:blipFill>
        <p:spPr>
          <a:xfrm>
            <a:off x="-1" y="225930"/>
            <a:ext cx="12188825" cy="6216434"/>
          </a:xfrm>
          <a:prstGeom prst="rect">
            <a:avLst/>
          </a:prstGeom>
        </p:spPr>
      </p:pic>
      <p:sp>
        <p:nvSpPr>
          <p:cNvPr id="6" name="Rectangle 5">
            <a:extLst>
              <a:ext uri="{FF2B5EF4-FFF2-40B4-BE49-F238E27FC236}">
                <a16:creationId xmlns:a16="http://schemas.microsoft.com/office/drawing/2014/main" id="{2654B6FD-0379-41BA-A692-4D946182F2C8}"/>
              </a:ext>
            </a:extLst>
          </p:cNvPr>
          <p:cNvSpPr/>
          <p:nvPr/>
        </p:nvSpPr>
        <p:spPr>
          <a:xfrm flipV="1">
            <a:off x="-1" y="1215736"/>
            <a:ext cx="12188824" cy="5226628"/>
          </a:xfrm>
          <a:prstGeom prst="rect">
            <a:avLst/>
          </a:prstGeom>
          <a:gradFill>
            <a:gsLst>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819825-F3DA-4F3D-B36C-B5AA19B9DDAC}"/>
              </a:ext>
            </a:extLst>
          </p:cNvPr>
          <p:cNvSpPr>
            <a:spLocks noGrp="1"/>
          </p:cNvSpPr>
          <p:nvPr>
            <p:ph type="title"/>
          </p:nvPr>
        </p:nvSpPr>
        <p:spPr/>
        <p:txBody>
          <a:bodyPr/>
          <a:lstStyle/>
          <a:p>
            <a:r>
              <a:rPr lang="en-US" dirty="0">
                <a:solidFill>
                  <a:schemeClr val="bg1"/>
                </a:solidFill>
              </a:rPr>
              <a:t>Games as Art</a:t>
            </a:r>
          </a:p>
        </p:txBody>
      </p:sp>
      <p:sp>
        <p:nvSpPr>
          <p:cNvPr id="3" name="Content Placeholder 2">
            <a:extLst>
              <a:ext uri="{FF2B5EF4-FFF2-40B4-BE49-F238E27FC236}">
                <a16:creationId xmlns:a16="http://schemas.microsoft.com/office/drawing/2014/main" id="{04625E2D-C612-4993-8883-162B2E7F7EEA}"/>
              </a:ext>
            </a:extLst>
          </p:cNvPr>
          <p:cNvSpPr>
            <a:spLocks noGrp="1"/>
          </p:cNvSpPr>
          <p:nvPr>
            <p:ph idx="1"/>
          </p:nvPr>
        </p:nvSpPr>
        <p:spPr>
          <a:xfrm>
            <a:off x="304721" y="4187536"/>
            <a:ext cx="11579384" cy="1984664"/>
          </a:xfrm>
        </p:spPr>
        <p:txBody>
          <a:bodyPr/>
          <a:lstStyle/>
          <a:p>
            <a:pPr marL="9525" indent="0">
              <a:buNone/>
            </a:pPr>
            <a:r>
              <a:rPr lang="en-US" dirty="0">
                <a:solidFill>
                  <a:schemeClr val="bg1"/>
                </a:solidFill>
              </a:rPr>
              <a:t>If games are art means they have a responsibility to speak to the human condition, and in this day and age to perhaps speak truth to power. To use the fact that they are systems </a:t>
            </a:r>
            <a:r>
              <a:rPr lang="en-US" b="1" dirty="0">
                <a:solidFill>
                  <a:schemeClr val="bg1"/>
                </a:solidFill>
              </a:rPr>
              <a:t>to convey the dangers of systems</a:t>
            </a:r>
            <a:r>
              <a:rPr lang="en-US" dirty="0">
                <a:solidFill>
                  <a:schemeClr val="bg1"/>
                </a:solidFill>
              </a:rPr>
              <a:t> and </a:t>
            </a:r>
            <a:r>
              <a:rPr lang="en-US" b="1" dirty="0">
                <a:solidFill>
                  <a:schemeClr val="bg1"/>
                </a:solidFill>
              </a:rPr>
              <a:t>the idea that 'creative problem solving' and 'technology' can </a:t>
            </a:r>
            <a:r>
              <a:rPr lang="en-US" b="1" i="1" dirty="0">
                <a:solidFill>
                  <a:schemeClr val="bg1"/>
                </a:solidFill>
              </a:rPr>
              <a:t>do some real evil </a:t>
            </a:r>
            <a:r>
              <a:rPr lang="en-US" b="1" dirty="0">
                <a:solidFill>
                  <a:schemeClr val="bg1"/>
                </a:solidFill>
              </a:rPr>
              <a:t>when we divorce the responsibility of invention and affect</a:t>
            </a:r>
            <a:r>
              <a:rPr lang="en-US" dirty="0">
                <a:solidFill>
                  <a:schemeClr val="bg1"/>
                </a:solidFill>
              </a:rPr>
              <a:t>.</a:t>
            </a:r>
          </a:p>
          <a:p>
            <a:pPr marL="9525" indent="0">
              <a:buNone/>
            </a:pPr>
            <a:endParaRPr lang="en-US" dirty="0"/>
          </a:p>
          <a:p>
            <a:pPr marL="9525" indent="0">
              <a:buNone/>
            </a:pPr>
            <a:endParaRPr lang="en-US" dirty="0"/>
          </a:p>
          <a:p>
            <a:pPr marL="9525" indent="0">
              <a:buNone/>
            </a:pPr>
            <a:endParaRPr lang="en-US" dirty="0"/>
          </a:p>
        </p:txBody>
      </p:sp>
    </p:spTree>
    <p:extLst>
      <p:ext uri="{BB962C8B-B14F-4D97-AF65-F5344CB8AC3E}">
        <p14:creationId xmlns:p14="http://schemas.microsoft.com/office/powerpoint/2010/main" val="2702163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reenshot&#10;&#10;Description automatically generated">
            <a:extLst>
              <a:ext uri="{FF2B5EF4-FFF2-40B4-BE49-F238E27FC236}">
                <a16:creationId xmlns:a16="http://schemas.microsoft.com/office/drawing/2014/main" id="{6A28B7AC-5829-42C6-8F19-438C5C8776EF}"/>
              </a:ext>
            </a:extLst>
          </p:cNvPr>
          <p:cNvPicPr>
            <a:picLocks noChangeAspect="1"/>
          </p:cNvPicPr>
          <p:nvPr/>
        </p:nvPicPr>
        <p:blipFill rotWithShape="1">
          <a:blip r:embed="rId3"/>
          <a:srcRect r="764" b="41537"/>
          <a:stretch/>
        </p:blipFill>
        <p:spPr>
          <a:xfrm>
            <a:off x="0" y="212726"/>
            <a:ext cx="12188825" cy="4009398"/>
          </a:xfrm>
          <a:prstGeom prst="rect">
            <a:avLst/>
          </a:prstGeom>
        </p:spPr>
      </p:pic>
      <p:sp>
        <p:nvSpPr>
          <p:cNvPr id="2" name="Title 1">
            <a:extLst>
              <a:ext uri="{FF2B5EF4-FFF2-40B4-BE49-F238E27FC236}">
                <a16:creationId xmlns:a16="http://schemas.microsoft.com/office/drawing/2014/main" id="{19A4B611-ABC4-499A-87F5-AD7E69FA0451}"/>
              </a:ext>
            </a:extLst>
          </p:cNvPr>
          <p:cNvSpPr>
            <a:spLocks noGrp="1"/>
          </p:cNvSpPr>
          <p:nvPr>
            <p:ph type="title"/>
          </p:nvPr>
        </p:nvSpPr>
        <p:spPr/>
        <p:txBody>
          <a:bodyPr/>
          <a:lstStyle/>
          <a:p>
            <a:r>
              <a:rPr lang="en-US" dirty="0">
                <a:solidFill>
                  <a:schemeClr val="bg1"/>
                </a:solidFill>
              </a:rPr>
              <a:t>Games and Education, Games and Social Good</a:t>
            </a:r>
          </a:p>
        </p:txBody>
      </p:sp>
      <p:sp>
        <p:nvSpPr>
          <p:cNvPr id="3" name="Content Placeholder 2">
            <a:extLst>
              <a:ext uri="{FF2B5EF4-FFF2-40B4-BE49-F238E27FC236}">
                <a16:creationId xmlns:a16="http://schemas.microsoft.com/office/drawing/2014/main" id="{6DCFC55E-3F49-447B-9066-E2ECA05B9559}"/>
              </a:ext>
            </a:extLst>
          </p:cNvPr>
          <p:cNvSpPr>
            <a:spLocks noGrp="1"/>
          </p:cNvSpPr>
          <p:nvPr>
            <p:ph idx="1"/>
          </p:nvPr>
        </p:nvSpPr>
        <p:spPr>
          <a:xfrm>
            <a:off x="304721" y="4301544"/>
            <a:ext cx="11579384" cy="2096036"/>
          </a:xfrm>
        </p:spPr>
        <p:txBody>
          <a:bodyPr>
            <a:normAutofit/>
          </a:bodyPr>
          <a:lstStyle/>
          <a:p>
            <a:pPr marL="9525" indent="0">
              <a:buNone/>
            </a:pPr>
            <a:r>
              <a:rPr lang="en-US" dirty="0"/>
              <a:t>When we speak to using games in education, either as tools, frameworks, or contexts, </a:t>
            </a:r>
            <a:r>
              <a:rPr lang="en-US" b="1" dirty="0"/>
              <a:t>it means we must remember that the purpose of education is not merely skills</a:t>
            </a:r>
            <a:r>
              <a:rPr lang="en-US" dirty="0"/>
              <a:t>, career preparation, creative problem solving, or even life-long learning: </a:t>
            </a:r>
          </a:p>
          <a:p>
            <a:pPr marL="9525" indent="0">
              <a:buNone/>
            </a:pPr>
            <a:r>
              <a:rPr lang="en-US" b="1" dirty="0"/>
              <a:t>education also deals in empathy, civility, citizenry, democracy, discourse, and culture</a:t>
            </a:r>
            <a:r>
              <a:rPr lang="en-US" dirty="0"/>
              <a:t>.  </a:t>
            </a:r>
          </a:p>
          <a:p>
            <a:endParaRPr lang="en-US" dirty="0"/>
          </a:p>
        </p:txBody>
      </p:sp>
      <p:sp>
        <p:nvSpPr>
          <p:cNvPr id="4" name="Slide Number Placeholder 3">
            <a:extLst>
              <a:ext uri="{FF2B5EF4-FFF2-40B4-BE49-F238E27FC236}">
                <a16:creationId xmlns:a16="http://schemas.microsoft.com/office/drawing/2014/main" id="{7250D105-1B1E-4ABA-B2EB-C44443B2FCED}"/>
              </a:ext>
            </a:extLst>
          </p:cNvPr>
          <p:cNvSpPr>
            <a:spLocks noGrp="1"/>
          </p:cNvSpPr>
          <p:nvPr>
            <p:ph type="sldNum" sz="quarter" idx="12"/>
          </p:nvPr>
        </p:nvSpPr>
        <p:spPr/>
        <p:txBody>
          <a:bodyPr/>
          <a:lstStyle/>
          <a:p>
            <a:pPr algn="ctr"/>
            <a:fld id="{90156F56-D5AE-4C6F-B826-C69D1BC521BB}" type="slidenum">
              <a:rPr lang="en-US" smtClean="0"/>
              <a:pPr algn="ctr"/>
              <a:t>29</a:t>
            </a:fld>
            <a:endParaRPr lang="en-US" dirty="0"/>
          </a:p>
        </p:txBody>
      </p:sp>
    </p:spTree>
    <p:extLst>
      <p:ext uri="{BB962C8B-B14F-4D97-AF65-F5344CB8AC3E}">
        <p14:creationId xmlns:p14="http://schemas.microsoft.com/office/powerpoint/2010/main" val="163819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0D1DA33-3E8B-4D96-AD71-01D000F093D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 b="-6878"/>
          <a:stretch/>
        </p:blipFill>
        <p:spPr>
          <a:xfrm>
            <a:off x="-1" y="893"/>
            <a:ext cx="12188825" cy="6432104"/>
          </a:xfrm>
          <a:prstGeom prst="rect">
            <a:avLst/>
          </a:prstGeom>
        </p:spPr>
      </p:pic>
      <p:sp>
        <p:nvSpPr>
          <p:cNvPr id="6" name="Rectangle 5">
            <a:extLst>
              <a:ext uri="{FF2B5EF4-FFF2-40B4-BE49-F238E27FC236}">
                <a16:creationId xmlns:a16="http://schemas.microsoft.com/office/drawing/2014/main" id="{46622B60-AF8B-4266-80D2-A852BEF67C9A}"/>
              </a:ext>
            </a:extLst>
          </p:cNvPr>
          <p:cNvSpPr/>
          <p:nvPr/>
        </p:nvSpPr>
        <p:spPr>
          <a:xfrm>
            <a:off x="-1" y="843566"/>
            <a:ext cx="12188826" cy="611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D863CA-44F0-4017-B4FC-E05421FC6D7C}"/>
              </a:ext>
            </a:extLst>
          </p:cNvPr>
          <p:cNvSpPr/>
          <p:nvPr/>
        </p:nvSpPr>
        <p:spPr>
          <a:xfrm>
            <a:off x="0" y="1"/>
            <a:ext cx="12188825" cy="6014434"/>
          </a:xfrm>
          <a:prstGeom prst="rect">
            <a:avLst/>
          </a:prstGeom>
          <a:gradFill>
            <a:gsLst>
              <a:gs pos="0">
                <a:srgbClr val="010510"/>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D77A55-A0D9-4C80-9F14-B4DEBD95B495}"/>
              </a:ext>
            </a:extLst>
          </p:cNvPr>
          <p:cNvSpPr>
            <a:spLocks noGrp="1"/>
          </p:cNvSpPr>
          <p:nvPr>
            <p:ph type="title"/>
          </p:nvPr>
        </p:nvSpPr>
        <p:spPr>
          <a:xfrm>
            <a:off x="283336" y="745137"/>
            <a:ext cx="11425930" cy="821386"/>
          </a:xfrm>
        </p:spPr>
        <p:txBody>
          <a:bodyPr/>
          <a:lstStyle/>
          <a:p>
            <a:r>
              <a:rPr lang="en-US" sz="4000" b="1" dirty="0">
                <a:solidFill>
                  <a:srgbClr val="FB02F6"/>
                </a:solidFill>
              </a:rPr>
              <a:t>I WAS ASKED TO FRAME THIS TALK WITH RESPECT TO</a:t>
            </a:r>
          </a:p>
        </p:txBody>
      </p:sp>
      <p:sp>
        <p:nvSpPr>
          <p:cNvPr id="3" name="Content Placeholder 2">
            <a:extLst>
              <a:ext uri="{FF2B5EF4-FFF2-40B4-BE49-F238E27FC236}">
                <a16:creationId xmlns:a16="http://schemas.microsoft.com/office/drawing/2014/main" id="{078DBFF5-2F6A-435D-8372-63FD7DF1CD82}"/>
              </a:ext>
            </a:extLst>
          </p:cNvPr>
          <p:cNvSpPr>
            <a:spLocks noGrp="1"/>
          </p:cNvSpPr>
          <p:nvPr>
            <p:ph idx="1"/>
          </p:nvPr>
        </p:nvSpPr>
        <p:spPr>
          <a:xfrm>
            <a:off x="5950040" y="1566523"/>
            <a:ext cx="5472811" cy="4364198"/>
          </a:xfrm>
        </p:spPr>
        <p:txBody>
          <a:bodyPr>
            <a:normAutofit fontScale="92500" lnSpcReduction="20000"/>
          </a:bodyPr>
          <a:lstStyle/>
          <a:p>
            <a:pPr marL="0" indent="0">
              <a:buNone/>
            </a:pPr>
            <a:r>
              <a:rPr lang="en-US" dirty="0">
                <a:solidFill>
                  <a:schemeClr val="bg1"/>
                </a:solidFill>
              </a:rPr>
              <a:t>“Creative problem solving is the process of redefining problems and opportunities, coming up with new, innovative responses and solutions, and then taking action.</a:t>
            </a:r>
          </a:p>
          <a:p>
            <a:pPr marL="0" indent="0">
              <a:buNone/>
            </a:pPr>
            <a:endParaRPr lang="en-US" dirty="0">
              <a:solidFill>
                <a:schemeClr val="bg1"/>
              </a:solidFill>
            </a:endParaRPr>
          </a:p>
          <a:p>
            <a:pPr marL="0" indent="0">
              <a:buNone/>
            </a:pPr>
            <a:r>
              <a:rPr lang="en-US" dirty="0">
                <a:solidFill>
                  <a:schemeClr val="bg1"/>
                </a:solidFill>
              </a:rPr>
              <a:t>Global research shows that tomorrow’s jobs will demand creative problem solving skills. We asked 2,000 educators, policymakers and influencers how they are helping to prepare students to be creative problem solvers and succeed in the modern economy.”</a:t>
            </a:r>
          </a:p>
          <a:p>
            <a:pPr marL="0" indent="0">
              <a:buNone/>
            </a:pPr>
            <a:endParaRPr lang="en-US" dirty="0">
              <a:solidFill>
                <a:schemeClr val="bg1"/>
              </a:solidFill>
            </a:endParaRPr>
          </a:p>
          <a:p>
            <a:pPr marL="0" indent="0">
              <a:spcBef>
                <a:spcPts val="0"/>
              </a:spcBef>
              <a:buNone/>
            </a:pPr>
            <a:r>
              <a:rPr lang="en-US" dirty="0">
                <a:solidFill>
                  <a:schemeClr val="bg1"/>
                </a:solidFill>
              </a:rPr>
              <a:t>		- Adobe Education, 2019</a:t>
            </a:r>
          </a:p>
          <a:p>
            <a:pPr marL="0" indent="0">
              <a:spcBef>
                <a:spcPts val="0"/>
              </a:spcBef>
              <a:buNone/>
            </a:pPr>
            <a:r>
              <a:rPr lang="en-US" sz="1799" dirty="0">
                <a:solidFill>
                  <a:schemeClr val="bg1"/>
                </a:solidFill>
              </a:rPr>
              <a:t>		    http://cps.adobeeducate.com/ </a:t>
            </a:r>
          </a:p>
          <a:p>
            <a:pPr marL="0" indent="0">
              <a:buNone/>
            </a:pPr>
            <a:endParaRPr lang="en-US" dirty="0">
              <a:solidFill>
                <a:schemeClr val="bg1"/>
              </a:solidFill>
            </a:endParaRPr>
          </a:p>
          <a:p>
            <a:endParaRPr lang="en-US" dirty="0"/>
          </a:p>
        </p:txBody>
      </p:sp>
      <p:sp>
        <p:nvSpPr>
          <p:cNvPr id="7" name="Rectangle 6">
            <a:extLst>
              <a:ext uri="{FF2B5EF4-FFF2-40B4-BE49-F238E27FC236}">
                <a16:creationId xmlns:a16="http://schemas.microsoft.com/office/drawing/2014/main" id="{D4CDF43E-9C21-40E6-B5A0-74576B6205C6}"/>
              </a:ext>
            </a:extLst>
          </p:cNvPr>
          <p:cNvSpPr/>
          <p:nvPr/>
        </p:nvSpPr>
        <p:spPr>
          <a:xfrm>
            <a:off x="-1" y="5930721"/>
            <a:ext cx="12188826" cy="502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C000"/>
                </a:solidFill>
              </a:rPr>
              <a:t>But instead, I’m going to frame it about connections, emotions, and art.</a:t>
            </a:r>
          </a:p>
          <a:p>
            <a:pPr algn="ctr"/>
            <a:endParaRPr lang="en-US" dirty="0"/>
          </a:p>
        </p:txBody>
      </p:sp>
    </p:spTree>
    <p:extLst>
      <p:ext uri="{BB962C8B-B14F-4D97-AF65-F5344CB8AC3E}">
        <p14:creationId xmlns:p14="http://schemas.microsoft.com/office/powerpoint/2010/main" val="2778365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1621746E-9998-4D02-AC30-D795E29DD595}"/>
              </a:ext>
            </a:extLst>
          </p:cNvPr>
          <p:cNvPicPr>
            <a:picLocks noChangeAspect="1"/>
          </p:cNvPicPr>
          <p:nvPr/>
        </p:nvPicPr>
        <p:blipFill rotWithShape="1">
          <a:blip r:embed="rId3"/>
          <a:srcRect b="8809"/>
          <a:stretch/>
        </p:blipFill>
        <p:spPr>
          <a:xfrm>
            <a:off x="2531" y="223117"/>
            <a:ext cx="12183762" cy="6253883"/>
          </a:xfrm>
          <a:prstGeom prst="rect">
            <a:avLst/>
          </a:prstGeom>
        </p:spPr>
      </p:pic>
      <p:sp>
        <p:nvSpPr>
          <p:cNvPr id="7" name="Rectangle 6">
            <a:extLst>
              <a:ext uri="{FF2B5EF4-FFF2-40B4-BE49-F238E27FC236}">
                <a16:creationId xmlns:a16="http://schemas.microsoft.com/office/drawing/2014/main" id="{CB540F36-EA5D-4A75-8CC1-6AE737230A37}"/>
              </a:ext>
            </a:extLst>
          </p:cNvPr>
          <p:cNvSpPr/>
          <p:nvPr/>
        </p:nvSpPr>
        <p:spPr>
          <a:xfrm flipV="1">
            <a:off x="1" y="685801"/>
            <a:ext cx="12188824" cy="5791198"/>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D4AEC3-6525-49DD-A656-2DD367AD1823}"/>
              </a:ext>
            </a:extLst>
          </p:cNvPr>
          <p:cNvSpPr>
            <a:spLocks noGrp="1"/>
          </p:cNvSpPr>
          <p:nvPr>
            <p:ph type="title"/>
          </p:nvPr>
        </p:nvSpPr>
        <p:spPr>
          <a:xfrm>
            <a:off x="2531" y="223118"/>
            <a:ext cx="12183762" cy="462684"/>
          </a:xfrm>
          <a:solidFill>
            <a:schemeClr val="bg1"/>
          </a:solidFill>
        </p:spPr>
        <p:txBody>
          <a:bodyPr/>
          <a:lstStyle/>
          <a:p>
            <a:r>
              <a:rPr lang="en-US" dirty="0"/>
              <a:t>  Creative Problem Solving</a:t>
            </a:r>
          </a:p>
        </p:txBody>
      </p:sp>
      <p:sp>
        <p:nvSpPr>
          <p:cNvPr id="3" name="Content Placeholder 2">
            <a:extLst>
              <a:ext uri="{FF2B5EF4-FFF2-40B4-BE49-F238E27FC236}">
                <a16:creationId xmlns:a16="http://schemas.microsoft.com/office/drawing/2014/main" id="{8CEF6D96-E990-4F6B-B027-DE9E7FF28657}"/>
              </a:ext>
            </a:extLst>
          </p:cNvPr>
          <p:cNvSpPr>
            <a:spLocks noGrp="1"/>
          </p:cNvSpPr>
          <p:nvPr>
            <p:ph idx="1"/>
          </p:nvPr>
        </p:nvSpPr>
        <p:spPr>
          <a:xfrm>
            <a:off x="304720" y="3844479"/>
            <a:ext cx="11579384" cy="2546797"/>
          </a:xfrm>
        </p:spPr>
        <p:txBody>
          <a:bodyPr>
            <a:normAutofit fontScale="92500" lnSpcReduction="20000"/>
          </a:bodyPr>
          <a:lstStyle/>
          <a:p>
            <a:pPr marL="9525" indent="0">
              <a:buNone/>
            </a:pPr>
            <a:r>
              <a:rPr lang="en-US" dirty="0"/>
              <a:t>If we are to focus on “creative problem solving”, we must understand ourselves as both a part of the problem and [hopefully] part of the solution.  Technology is a tool.  </a:t>
            </a:r>
            <a:r>
              <a:rPr lang="en-US" b="1" dirty="0"/>
              <a:t>Please remember humanist approaches to your engagement with students</a:t>
            </a:r>
            <a:r>
              <a:rPr lang="en-US" dirty="0"/>
              <a:t>, even in the face of STE(A)M, organizational politics, funding, jobs, and fascism.  We do not design in a vacuum or teach without consequence.</a:t>
            </a:r>
          </a:p>
          <a:p>
            <a:pPr marL="9525" indent="0">
              <a:buNone/>
            </a:pPr>
            <a:endParaRPr lang="en-US" dirty="0"/>
          </a:p>
          <a:p>
            <a:pPr marL="9525" indent="0">
              <a:buNone/>
            </a:pPr>
            <a:r>
              <a:rPr lang="en-US" dirty="0"/>
              <a:t>In my way, I tried (and am trying) to work with developers and engineers </a:t>
            </a:r>
            <a:r>
              <a:rPr lang="en-US" b="1" dirty="0"/>
              <a:t>in ways that ideally inspire them to reflect on the soul of what they make, and the souls for whom they make it</a:t>
            </a:r>
            <a:r>
              <a:rPr lang="en-US" dirty="0"/>
              <a:t>.  That is how I think creative solutions can happen for the next generation.</a:t>
            </a:r>
          </a:p>
        </p:txBody>
      </p:sp>
      <p:sp>
        <p:nvSpPr>
          <p:cNvPr id="4" name="Slide Number Placeholder 3">
            <a:extLst>
              <a:ext uri="{FF2B5EF4-FFF2-40B4-BE49-F238E27FC236}">
                <a16:creationId xmlns:a16="http://schemas.microsoft.com/office/drawing/2014/main" id="{DB0392AE-324D-4ED1-9C76-D6980D031C96}"/>
              </a:ext>
            </a:extLst>
          </p:cNvPr>
          <p:cNvSpPr>
            <a:spLocks noGrp="1"/>
          </p:cNvSpPr>
          <p:nvPr>
            <p:ph type="sldNum" sz="quarter" idx="12"/>
          </p:nvPr>
        </p:nvSpPr>
        <p:spPr/>
        <p:txBody>
          <a:bodyPr/>
          <a:lstStyle/>
          <a:p>
            <a:pPr algn="ctr"/>
            <a:fld id="{90156F56-D5AE-4C6F-B826-C69D1BC521BB}" type="slidenum">
              <a:rPr lang="en-US" smtClean="0"/>
              <a:pPr algn="ctr"/>
              <a:t>30</a:t>
            </a:fld>
            <a:endParaRPr lang="en-US" dirty="0"/>
          </a:p>
        </p:txBody>
      </p:sp>
      <p:pic>
        <p:nvPicPr>
          <p:cNvPr id="9" name="Picture 8" descr="A picture containing photo, showing, different&#10;&#10;Description automatically generated">
            <a:extLst>
              <a:ext uri="{FF2B5EF4-FFF2-40B4-BE49-F238E27FC236}">
                <a16:creationId xmlns:a16="http://schemas.microsoft.com/office/drawing/2014/main" id="{2CF00381-6889-48E7-A90C-8FAA7B35E46F}"/>
              </a:ext>
            </a:extLst>
          </p:cNvPr>
          <p:cNvPicPr>
            <a:picLocks noChangeAspect="1"/>
          </p:cNvPicPr>
          <p:nvPr/>
        </p:nvPicPr>
        <p:blipFill>
          <a:blip r:embed="rId4"/>
          <a:stretch>
            <a:fillRect/>
          </a:stretch>
        </p:blipFill>
        <p:spPr>
          <a:xfrm>
            <a:off x="6929270" y="955573"/>
            <a:ext cx="4836680" cy="2720632"/>
          </a:xfrm>
          <a:prstGeom prst="rect">
            <a:avLst/>
          </a:prstGeom>
          <a:ln w="34925">
            <a:solidFill>
              <a:schemeClr val="bg1"/>
            </a:solidFill>
          </a:ln>
        </p:spPr>
      </p:pic>
    </p:spTree>
    <p:extLst>
      <p:ext uri="{BB962C8B-B14F-4D97-AF65-F5344CB8AC3E}">
        <p14:creationId xmlns:p14="http://schemas.microsoft.com/office/powerpoint/2010/main" val="267575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37" y="1914360"/>
            <a:ext cx="12172994" cy="3876225"/>
          </a:xfrm>
          <a:prstGeom prst="rect">
            <a:avLst/>
          </a:prstGeom>
          <a:ln w="12700">
            <a:solidFill>
              <a:schemeClr val="tx1"/>
            </a:solidFill>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59461" y="2328661"/>
              <a:ext cx="56865" cy="23034"/>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0463" y="2319663"/>
                <a:ext cx="74500" cy="406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6895" y="2388045"/>
              <a:ext cx="43189" cy="6478"/>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27822" y="2379521"/>
                <a:ext cx="60973" cy="23184"/>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7" y="892"/>
            <a:ext cx="12193888" cy="19134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5981" y="946980"/>
              <a:ext cx="12237" cy="7918"/>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6983" y="937982"/>
                <a:ext cx="29873" cy="25554"/>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4" y="1372136"/>
            <a:ext cx="12225257" cy="761619"/>
          </a:xfrm>
          <a:prstGeom prst="rect">
            <a:avLst/>
          </a:prstGeom>
          <a:noFill/>
        </p:spPr>
        <p:txBody>
          <a:bodyPr wrap="square" rtlCol="0">
            <a:spAutoFit/>
          </a:bodyPr>
          <a:lstStyle/>
          <a:p>
            <a:pPr algn="ctr"/>
            <a:r>
              <a:rPr lang="en-US" sz="2175" b="1" dirty="0">
                <a:solidFill>
                  <a:schemeClr val="bg1"/>
                </a:solidFill>
              </a:rPr>
              <a:t>ANDYWORLD.IO | PROFESSORANDREWPHELPS.NET | @ANDYMPHELPS | ANDYMPHELPS@GMAIL.COM</a:t>
            </a:r>
          </a:p>
          <a:p>
            <a:pPr algn="ctr"/>
            <a:endParaRPr lang="en-US" sz="2199" b="1" dirty="0"/>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3" y="1219775"/>
            <a:ext cx="12193888" cy="0"/>
          </a:xfrm>
          <a:prstGeom prst="straightConnector1">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1" y="1914359"/>
            <a:ext cx="12193888" cy="0"/>
          </a:xfrm>
          <a:prstGeom prst="straightConnector1">
            <a:avLst/>
          </a:prstGeom>
          <a:ln w="38100">
            <a:solidFill>
              <a:schemeClr val="bg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7" y="5790585"/>
            <a:ext cx="12193888"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28" y="4965407"/>
            <a:ext cx="12195915" cy="83798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9" b="1" dirty="0">
                <a:solidFill>
                  <a:schemeClr val="bg1"/>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28" y="5803389"/>
            <a:ext cx="121888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28" y="4972493"/>
            <a:ext cx="121888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B400C-84AE-4776-BEC1-D39116ABAD86}"/>
              </a:ext>
            </a:extLst>
          </p:cNvPr>
          <p:cNvSpPr/>
          <p:nvPr/>
        </p:nvSpPr>
        <p:spPr>
          <a:xfrm flipV="1">
            <a:off x="-20914" y="5777779"/>
            <a:ext cx="12209739" cy="6150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dirty="0"/>
          </a:p>
        </p:txBody>
      </p:sp>
      <p:cxnSp>
        <p:nvCxnSpPr>
          <p:cNvPr id="15" name="Straight Connector 14">
            <a:extLst>
              <a:ext uri="{FF2B5EF4-FFF2-40B4-BE49-F238E27FC236}">
                <a16:creationId xmlns:a16="http://schemas.microsoft.com/office/drawing/2014/main" id="{F329AF97-D4E6-48C9-9A80-83A559BD50EA}"/>
              </a:ext>
            </a:extLst>
          </p:cNvPr>
          <p:cNvCxnSpPr/>
          <p:nvPr/>
        </p:nvCxnSpPr>
        <p:spPr>
          <a:xfrm>
            <a:off x="7653" y="5800755"/>
            <a:ext cx="121888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79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text on a white background&#10;&#10;Description automatically generated">
            <a:extLst>
              <a:ext uri="{FF2B5EF4-FFF2-40B4-BE49-F238E27FC236}">
                <a16:creationId xmlns:a16="http://schemas.microsoft.com/office/drawing/2014/main" id="{B6228C1B-D6CA-4077-AE86-28F987BD0625}"/>
              </a:ext>
            </a:extLst>
          </p:cNvPr>
          <p:cNvPicPr>
            <a:picLocks noChangeAspect="1"/>
          </p:cNvPicPr>
          <p:nvPr/>
        </p:nvPicPr>
        <p:blipFill rotWithShape="1">
          <a:blip r:embed="rId3"/>
          <a:srcRect t="3090" b="5544"/>
          <a:stretch/>
        </p:blipFill>
        <p:spPr>
          <a:xfrm>
            <a:off x="0" y="212725"/>
            <a:ext cx="12188825" cy="6264275"/>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499DDFC4-2C85-4BB1-B26F-399CECA60524}"/>
              </a:ext>
            </a:extLst>
          </p:cNvPr>
          <p:cNvPicPr>
            <a:picLocks noChangeAspect="1"/>
          </p:cNvPicPr>
          <p:nvPr/>
        </p:nvPicPr>
        <p:blipFill>
          <a:blip r:embed="rId4"/>
          <a:stretch>
            <a:fillRect/>
          </a:stretch>
        </p:blipFill>
        <p:spPr>
          <a:xfrm>
            <a:off x="0" y="254827"/>
            <a:ext cx="12188825" cy="6348346"/>
          </a:xfrm>
          <a:prstGeom prst="rect">
            <a:avLst/>
          </a:prstGeom>
        </p:spPr>
      </p:pic>
      <p:sp>
        <p:nvSpPr>
          <p:cNvPr id="4" name="Slide Number Placeholder 3">
            <a:extLst>
              <a:ext uri="{FF2B5EF4-FFF2-40B4-BE49-F238E27FC236}">
                <a16:creationId xmlns:a16="http://schemas.microsoft.com/office/drawing/2014/main" id="{0C7A7181-43ED-4DAE-A3DD-FD47C9290BBD}"/>
              </a:ext>
            </a:extLst>
          </p:cNvPr>
          <p:cNvSpPr>
            <a:spLocks noGrp="1"/>
          </p:cNvSpPr>
          <p:nvPr>
            <p:ph type="sldNum" sz="quarter" idx="12"/>
          </p:nvPr>
        </p:nvSpPr>
        <p:spPr/>
        <p:txBody>
          <a:bodyPr/>
          <a:lstStyle/>
          <a:p>
            <a:pPr algn="ctr"/>
            <a:fld id="{90156F56-D5AE-4C6F-B826-C69D1BC521BB}" type="slidenum">
              <a:rPr lang="en-US" smtClean="0"/>
              <a:pPr algn="ctr"/>
              <a:t>4</a:t>
            </a:fld>
            <a:endParaRPr lang="en-US" dirty="0"/>
          </a:p>
        </p:txBody>
      </p:sp>
    </p:spTree>
    <p:extLst>
      <p:ext uri="{BB962C8B-B14F-4D97-AF65-F5344CB8AC3E}">
        <p14:creationId xmlns:p14="http://schemas.microsoft.com/office/powerpoint/2010/main" val="622099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146736-B314-46EB-A6D2-0114298B95B1}"/>
              </a:ext>
            </a:extLst>
          </p:cNvPr>
          <p:cNvSpPr>
            <a:spLocks noGrp="1"/>
          </p:cNvSpPr>
          <p:nvPr>
            <p:ph type="sldNum" sz="quarter" idx="12"/>
          </p:nvPr>
        </p:nvSpPr>
        <p:spPr/>
        <p:txBody>
          <a:bodyPr/>
          <a:lstStyle/>
          <a:p>
            <a:pPr algn="ctr"/>
            <a:fld id="{90156F56-D5AE-4C6F-B826-C69D1BC521BB}" type="slidenum">
              <a:rPr lang="en-US" smtClean="0"/>
              <a:pPr algn="ctr"/>
              <a:t>5</a:t>
            </a:fld>
            <a:endParaRPr lang="en-US" dirty="0"/>
          </a:p>
        </p:txBody>
      </p:sp>
      <p:sp>
        <p:nvSpPr>
          <p:cNvPr id="5" name="Rectangle 4">
            <a:extLst>
              <a:ext uri="{FF2B5EF4-FFF2-40B4-BE49-F238E27FC236}">
                <a16:creationId xmlns:a16="http://schemas.microsoft.com/office/drawing/2014/main" id="{463756B3-FEDE-4F04-A61B-F7A2DA3898DE}"/>
              </a:ext>
            </a:extLst>
          </p:cNvPr>
          <p:cNvSpPr/>
          <p:nvPr/>
        </p:nvSpPr>
        <p:spPr>
          <a:xfrm>
            <a:off x="0" y="211873"/>
            <a:ext cx="12188825" cy="626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ree&#10;&#10;Description automatically generated">
            <a:extLst>
              <a:ext uri="{FF2B5EF4-FFF2-40B4-BE49-F238E27FC236}">
                <a16:creationId xmlns:a16="http://schemas.microsoft.com/office/drawing/2014/main" id="{6AAF32D5-EF21-45C8-9665-E1AF0BFA3167}"/>
              </a:ext>
            </a:extLst>
          </p:cNvPr>
          <p:cNvPicPr>
            <a:picLocks noChangeAspect="1"/>
          </p:cNvPicPr>
          <p:nvPr/>
        </p:nvPicPr>
        <p:blipFill>
          <a:blip r:embed="rId2"/>
          <a:stretch>
            <a:fillRect/>
          </a:stretch>
        </p:blipFill>
        <p:spPr>
          <a:xfrm>
            <a:off x="0" y="254827"/>
            <a:ext cx="12188825" cy="6348346"/>
          </a:xfrm>
          <a:prstGeom prst="rect">
            <a:avLst/>
          </a:prstGeom>
        </p:spPr>
      </p:pic>
    </p:spTree>
    <p:extLst>
      <p:ext uri="{BB962C8B-B14F-4D97-AF65-F5344CB8AC3E}">
        <p14:creationId xmlns:p14="http://schemas.microsoft.com/office/powerpoint/2010/main" val="236556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44A2A6-29D5-4F47-B541-9C436CA14270}"/>
              </a:ext>
            </a:extLst>
          </p:cNvPr>
          <p:cNvSpPr/>
          <p:nvPr/>
        </p:nvSpPr>
        <p:spPr>
          <a:xfrm>
            <a:off x="0" y="211873"/>
            <a:ext cx="12188825" cy="626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F347554-350B-471E-814C-0A09B8F65B92}"/>
              </a:ext>
            </a:extLst>
          </p:cNvPr>
          <p:cNvPicPr>
            <a:picLocks noChangeAspect="1"/>
          </p:cNvPicPr>
          <p:nvPr/>
        </p:nvPicPr>
        <p:blipFill rotWithShape="1">
          <a:blip r:embed="rId3"/>
          <a:srcRect t="-1" b="22960"/>
          <a:stretch/>
        </p:blipFill>
        <p:spPr>
          <a:xfrm>
            <a:off x="-1589" y="211873"/>
            <a:ext cx="12188825" cy="6265127"/>
          </a:xfrm>
          <a:prstGeom prst="rect">
            <a:avLst/>
          </a:prstGeom>
        </p:spPr>
      </p:pic>
      <p:pic>
        <p:nvPicPr>
          <p:cNvPr id="3" name="Picture 2">
            <a:extLst>
              <a:ext uri="{FF2B5EF4-FFF2-40B4-BE49-F238E27FC236}">
                <a16:creationId xmlns:a16="http://schemas.microsoft.com/office/drawing/2014/main" id="{E8B571E2-1280-42E0-8F1B-FA6D50B59A7C}"/>
              </a:ext>
            </a:extLst>
          </p:cNvPr>
          <p:cNvPicPr>
            <a:picLocks noChangeAspect="1"/>
          </p:cNvPicPr>
          <p:nvPr/>
        </p:nvPicPr>
        <p:blipFill>
          <a:blip r:embed="rId4"/>
          <a:stretch>
            <a:fillRect/>
          </a:stretch>
        </p:blipFill>
        <p:spPr>
          <a:xfrm>
            <a:off x="-418" y="207119"/>
            <a:ext cx="12188825" cy="6348346"/>
          </a:xfrm>
          <a:prstGeom prst="rect">
            <a:avLst/>
          </a:prstGeom>
        </p:spPr>
      </p:pic>
    </p:spTree>
    <p:extLst>
      <p:ext uri="{BB962C8B-B14F-4D97-AF65-F5344CB8AC3E}">
        <p14:creationId xmlns:p14="http://schemas.microsoft.com/office/powerpoint/2010/main" val="3421204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CAB9C-56C1-4713-AA55-E2EF1673DC9B}"/>
              </a:ext>
            </a:extLst>
          </p:cNvPr>
          <p:cNvSpPr/>
          <p:nvPr/>
        </p:nvSpPr>
        <p:spPr>
          <a:xfrm>
            <a:off x="0" y="211873"/>
            <a:ext cx="12188825" cy="626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A083F3-FCFD-4B1E-84B9-6019AF5C5D97}"/>
              </a:ext>
            </a:extLst>
          </p:cNvPr>
          <p:cNvPicPr>
            <a:picLocks noChangeAspect="1"/>
          </p:cNvPicPr>
          <p:nvPr/>
        </p:nvPicPr>
        <p:blipFill rotWithShape="1">
          <a:blip r:embed="rId3"/>
          <a:srcRect t="14891" r="4761" b="34414"/>
          <a:stretch/>
        </p:blipFill>
        <p:spPr>
          <a:xfrm>
            <a:off x="0" y="1249045"/>
            <a:ext cx="12188825" cy="4860141"/>
          </a:xfrm>
          <a:prstGeom prst="rect">
            <a:avLst/>
          </a:prstGeom>
        </p:spPr>
      </p:pic>
      <p:sp>
        <p:nvSpPr>
          <p:cNvPr id="10" name="Rectangle 9">
            <a:extLst>
              <a:ext uri="{FF2B5EF4-FFF2-40B4-BE49-F238E27FC236}">
                <a16:creationId xmlns:a16="http://schemas.microsoft.com/office/drawing/2014/main" id="{2E7E3A93-61CC-4846-AA7B-56AD5CBE2365}"/>
              </a:ext>
            </a:extLst>
          </p:cNvPr>
          <p:cNvSpPr/>
          <p:nvPr/>
        </p:nvSpPr>
        <p:spPr>
          <a:xfrm>
            <a:off x="0" y="1249045"/>
            <a:ext cx="12188825" cy="1444728"/>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CCCCC7-794F-4D74-AF30-CD0FE86261B2}"/>
              </a:ext>
            </a:extLst>
          </p:cNvPr>
          <p:cNvSpPr/>
          <p:nvPr/>
        </p:nvSpPr>
        <p:spPr>
          <a:xfrm flipV="1">
            <a:off x="0" y="4040658"/>
            <a:ext cx="12188825" cy="2068524"/>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0D11DC52-A6E8-40D7-A428-5049ED71C456}"/>
              </a:ext>
            </a:extLst>
          </p:cNvPr>
          <p:cNvPicPr>
            <a:picLocks noChangeAspect="1"/>
          </p:cNvPicPr>
          <p:nvPr/>
        </p:nvPicPr>
        <p:blipFill>
          <a:blip r:embed="rId4"/>
          <a:stretch>
            <a:fillRect/>
          </a:stretch>
        </p:blipFill>
        <p:spPr>
          <a:xfrm>
            <a:off x="7947" y="338047"/>
            <a:ext cx="12188825" cy="6265126"/>
          </a:xfrm>
          <a:prstGeom prst="rect">
            <a:avLst/>
          </a:prstGeom>
        </p:spPr>
      </p:pic>
    </p:spTree>
    <p:extLst>
      <p:ext uri="{BB962C8B-B14F-4D97-AF65-F5344CB8AC3E}">
        <p14:creationId xmlns:p14="http://schemas.microsoft.com/office/powerpoint/2010/main" val="2942005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E07033-57AA-4AAF-8CE7-6B21FC6EB012}"/>
              </a:ext>
            </a:extLst>
          </p:cNvPr>
          <p:cNvSpPr/>
          <p:nvPr/>
        </p:nvSpPr>
        <p:spPr>
          <a:xfrm>
            <a:off x="0" y="211873"/>
            <a:ext cx="12188825" cy="626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nature&#10;&#10;Description automatically generated">
            <a:extLst>
              <a:ext uri="{FF2B5EF4-FFF2-40B4-BE49-F238E27FC236}">
                <a16:creationId xmlns:a16="http://schemas.microsoft.com/office/drawing/2014/main" id="{2CEAF4E8-A209-4CAE-BF78-A8BA8EB9C579}"/>
              </a:ext>
            </a:extLst>
          </p:cNvPr>
          <p:cNvPicPr>
            <a:picLocks noChangeAspect="1"/>
          </p:cNvPicPr>
          <p:nvPr/>
        </p:nvPicPr>
        <p:blipFill rotWithShape="1">
          <a:blip r:embed="rId3"/>
          <a:srcRect t="3077" b="5544"/>
          <a:stretch/>
        </p:blipFill>
        <p:spPr>
          <a:xfrm>
            <a:off x="0" y="211873"/>
            <a:ext cx="12188825" cy="6265127"/>
          </a:xfrm>
          <a:prstGeom prst="rect">
            <a:avLst/>
          </a:prstGeom>
        </p:spPr>
      </p:pic>
      <p:pic>
        <p:nvPicPr>
          <p:cNvPr id="3" name="Picture 2" descr="A picture containing object&#10;&#10;Description automatically generated">
            <a:extLst>
              <a:ext uri="{FF2B5EF4-FFF2-40B4-BE49-F238E27FC236}">
                <a16:creationId xmlns:a16="http://schemas.microsoft.com/office/drawing/2014/main" id="{6602161B-3D07-4EA1-8944-0498EC02C3FB}"/>
              </a:ext>
            </a:extLst>
          </p:cNvPr>
          <p:cNvPicPr>
            <a:picLocks noChangeAspect="1"/>
          </p:cNvPicPr>
          <p:nvPr/>
        </p:nvPicPr>
        <p:blipFill>
          <a:blip r:embed="rId4"/>
          <a:stretch>
            <a:fillRect/>
          </a:stretch>
        </p:blipFill>
        <p:spPr>
          <a:xfrm>
            <a:off x="0" y="254827"/>
            <a:ext cx="12188825" cy="6348346"/>
          </a:xfrm>
          <a:prstGeom prst="rect">
            <a:avLst/>
          </a:prstGeom>
        </p:spPr>
      </p:pic>
    </p:spTree>
    <p:extLst>
      <p:ext uri="{BB962C8B-B14F-4D97-AF65-F5344CB8AC3E}">
        <p14:creationId xmlns:p14="http://schemas.microsoft.com/office/powerpoint/2010/main" val="72976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B44C8-D7FF-4EA6-966D-F591DF178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728" y="892"/>
            <a:ext cx="8097503" cy="6073127"/>
          </a:xfrm>
          <a:prstGeom prst="rect">
            <a:avLst/>
          </a:prstGeom>
        </p:spPr>
      </p:pic>
      <p:sp>
        <p:nvSpPr>
          <p:cNvPr id="7" name="Rectangle 6">
            <a:extLst>
              <a:ext uri="{FF2B5EF4-FFF2-40B4-BE49-F238E27FC236}">
                <a16:creationId xmlns:a16="http://schemas.microsoft.com/office/drawing/2014/main" id="{5F3465ED-7F23-4F2A-9861-6B0B23A0625C}"/>
              </a:ext>
            </a:extLst>
          </p:cNvPr>
          <p:cNvSpPr/>
          <p:nvPr/>
        </p:nvSpPr>
        <p:spPr>
          <a:xfrm rot="16200000">
            <a:off x="5256431" y="-820286"/>
            <a:ext cx="5713512" cy="8151276"/>
          </a:xfrm>
          <a:prstGeom prst="rect">
            <a:avLst/>
          </a:prstGeom>
          <a:gradFill>
            <a:gsLst>
              <a:gs pos="0">
                <a:schemeClr val="bg1">
                  <a:lumMod val="95000"/>
                  <a:lumOff val="5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6" name="Rectangle 5">
            <a:extLst>
              <a:ext uri="{FF2B5EF4-FFF2-40B4-BE49-F238E27FC236}">
                <a16:creationId xmlns:a16="http://schemas.microsoft.com/office/drawing/2014/main" id="{D082A5F0-6D16-4EAD-B300-332A8EC6FDCF}"/>
              </a:ext>
            </a:extLst>
          </p:cNvPr>
          <p:cNvSpPr/>
          <p:nvPr/>
        </p:nvSpPr>
        <p:spPr>
          <a:xfrm>
            <a:off x="4113728" y="892"/>
            <a:ext cx="2818666" cy="6073127"/>
          </a:xfrm>
          <a:prstGeom prst="rect">
            <a:avLst/>
          </a:prstGeom>
          <a:gradFill>
            <a:gsLst>
              <a:gs pos="0">
                <a:schemeClr val="bg1">
                  <a:lumMod val="95000"/>
                  <a:lumOff val="5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2" name="Title 1">
            <a:extLst>
              <a:ext uri="{FF2B5EF4-FFF2-40B4-BE49-F238E27FC236}">
                <a16:creationId xmlns:a16="http://schemas.microsoft.com/office/drawing/2014/main" id="{DB156708-1B8D-450D-AB18-7A3E9F85CDA8}"/>
              </a:ext>
            </a:extLst>
          </p:cNvPr>
          <p:cNvSpPr>
            <a:spLocks noGrp="1"/>
          </p:cNvSpPr>
          <p:nvPr>
            <p:ph type="title"/>
          </p:nvPr>
        </p:nvSpPr>
        <p:spPr>
          <a:xfrm>
            <a:off x="122120" y="1026615"/>
            <a:ext cx="4121469" cy="641327"/>
          </a:xfrm>
        </p:spPr>
        <p:txBody>
          <a:bodyPr/>
          <a:lstStyle/>
          <a:p>
            <a:pPr algn="l"/>
            <a:r>
              <a:rPr lang="en-US" dirty="0"/>
              <a:t>BUT If I wanted to examine creative problem solving in that context…</a:t>
            </a:r>
          </a:p>
        </p:txBody>
      </p:sp>
      <p:sp>
        <p:nvSpPr>
          <p:cNvPr id="3" name="Content Placeholder 2">
            <a:extLst>
              <a:ext uri="{FF2B5EF4-FFF2-40B4-BE49-F238E27FC236}">
                <a16:creationId xmlns:a16="http://schemas.microsoft.com/office/drawing/2014/main" id="{1D1E90EB-0330-471D-A66F-A5E9C11FAC05}"/>
              </a:ext>
            </a:extLst>
          </p:cNvPr>
          <p:cNvSpPr>
            <a:spLocks noGrp="1"/>
          </p:cNvSpPr>
          <p:nvPr>
            <p:ph idx="1"/>
          </p:nvPr>
        </p:nvSpPr>
        <p:spPr>
          <a:xfrm>
            <a:off x="122120" y="3732429"/>
            <a:ext cx="11731744" cy="1995920"/>
          </a:xfrm>
        </p:spPr>
        <p:txBody>
          <a:bodyPr>
            <a:noAutofit/>
          </a:bodyPr>
          <a:lstStyle/>
          <a:p>
            <a:pPr marL="0" indent="0">
              <a:buNone/>
            </a:pPr>
            <a:r>
              <a:rPr lang="en-US" dirty="0"/>
              <a:t>Games are interesting because they allow for a complex, open-ended simulation.  When you study players they 1) have a theory of how to achieve their goal, 2) try it in the game, 3) observe and analyze the result, 4) revise their hypothesis, and 5) retest &amp; reexamine. </a:t>
            </a:r>
            <a:r>
              <a:rPr lang="en-US" b="1" dirty="0"/>
              <a:t>They learn about the world of the game through the repeated practice of the scientific method</a:t>
            </a:r>
            <a:r>
              <a:rPr lang="en-US" dirty="0"/>
              <a:t>. They construct a working understanding of the world/rules and then optimize it and abstract it. With points for being weird and cultural affirmation of creative solutions.  </a:t>
            </a:r>
            <a:r>
              <a:rPr lang="en-US" b="1" dirty="0"/>
              <a:t>This is a form of systems-oriented thinking, and it makes games a powerful learning platform</a:t>
            </a:r>
            <a:r>
              <a:rPr lang="en-US" dirty="0"/>
              <a:t>.  </a:t>
            </a:r>
          </a:p>
        </p:txBody>
      </p:sp>
      <p:sp>
        <p:nvSpPr>
          <p:cNvPr id="4" name="Rectangle 3">
            <a:extLst>
              <a:ext uri="{FF2B5EF4-FFF2-40B4-BE49-F238E27FC236}">
                <a16:creationId xmlns:a16="http://schemas.microsoft.com/office/drawing/2014/main" id="{4A2AD522-AFC7-4CD1-A33E-98980D10D07D}"/>
              </a:ext>
            </a:extLst>
          </p:cNvPr>
          <p:cNvSpPr/>
          <p:nvPr/>
        </p:nvSpPr>
        <p:spPr>
          <a:xfrm>
            <a:off x="0" y="0"/>
            <a:ext cx="4113728" cy="36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652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8&quot; unique_id=&quot;717709&quot;&gt;&lt;/object&gt;&lt;object type=&quot;2&quot; unique_id=&quot;717710&quot;&gt;&lt;object type=&quot;3&quot; unique_id=&quot;717712&quot;&gt;&lt;property id=&quot;20148&quot; value=&quot;5&quot;/&gt;&lt;property id=&quot;20300&quot; value=&quot;Slide 10 - &amp;quot;Section Divider&amp;quot;&quot;/&gt;&lt;property id=&quot;20307&quot; value=&quot;274&quot;/&gt;&lt;/object&gt;&lt;object type=&quot;3&quot; unique_id=&quot;717778&quot;&gt;&lt;property id=&quot;20148&quot; value=&quot;5&quot;/&gt;&lt;property id=&quot;20300&quot; value=&quot;Slide 1 - &amp;quot;Title Slide&amp;quot;&quot;/&gt;&lt;property id=&quot;20307&quot; value=&quot;273&quot;/&gt;&lt;/object&gt;&lt;object type=&quot;3&quot; unique_id=&quot;717779&quot;&gt;&lt;property id=&quot;20148&quot; value=&quot;5&quot;/&gt;&lt;property id=&quot;20300&quot; value=&quot;Slide 20&quot;/&gt;&lt;property id=&quot;20307&quot; value=&quot;278&quot;/&gt;&lt;/object&gt;&lt;object type=&quot;3&quot; unique_id=&quot;717900&quot;&gt;&lt;property id=&quot;20148&quot; value=&quot;5&quot;/&gt;&lt;property id=&quot;20300&quot; value=&quot;Slide 11 - &amp;quot;White Content Slide – Graphic Footer &amp;amp; Header&amp;quot;&quot;/&gt;&lt;property id=&quot;20307&quot; value=&quot;279&quot;/&gt;&lt;/object&gt;&lt;object type=&quot;3&quot; unique_id=&quot;717901&quot;&gt;&lt;property id=&quot;20148&quot; value=&quot;5&quot;/&gt;&lt;property id=&quot;20300&quot; value=&quot;Slide 18 - &amp;quot;Black Content Slide – Graphic Footer&amp;quot;&quot;/&gt;&lt;property id=&quot;20307&quot; value=&quot;283&quot;/&gt;&lt;/object&gt;&lt;object type=&quot;3&quot; unique_id=&quot;717902&quot;&gt;&lt;property id=&quot;20148&quot; value=&quot;5&quot;/&gt;&lt;property id=&quot;20300&quot; value=&quot;Slide 17 - &amp;quot;Black Content Slide – Graphic Footer &amp;amp; Header&amp;quot;&quot;/&gt;&lt;property id=&quot;20307&quot; value=&quot;284&quot;/&gt;&lt;/object&gt;&lt;object type=&quot;3&quot; unique_id=&quot;1709896&quot;&gt;&lt;property id=&quot;20148&quot; value=&quot;5&quot;/&gt;&lt;property id=&quot;20300&quot; value=&quot;Slide 2 - &amp;quot;Additional templates and more resources&amp;quot;&quot;/&gt;&lt;property id=&quot;20307&quot; value=&quot;292&quot;/&gt;&lt;/object&gt;&lt;object type=&quot;3&quot; unique_id=&quot;1709897&quot;&gt;&lt;property id=&quot;20148&quot; value=&quot;5&quot;/&gt;&lt;property id=&quot;20300&quot; value=&quot;Slide 3 - &amp;quot;How to save this as a template within PowerPoint&amp;quot;&quot;/&gt;&lt;property id=&quot;20307&quot; value=&quot;293&quot;/&gt;&lt;/object&gt;&lt;object type=&quot;3&quot; unique_id=&quot;1709898&quot;&gt;&lt;property id=&quot;20148&quot; value=&quot;5&quot;/&gt;&lt;property id=&quot;20300&quot; value=&quot;Slide 5 - &amp;quot;Using Footers and Page Numbers&amp;quot;&quot;/&gt;&lt;property id=&quot;20307&quot; value=&quot;294&quot;/&gt;&lt;/object&gt;&lt;object type=&quot;3&quot; unique_id=&quot;1709899&quot;&gt;&lt;property id=&quot;20148&quot; value=&quot;5&quot;/&gt;&lt;property id=&quot;20300&quot; value=&quot;Slide 12 - &amp;quot;White Content Slide – Graphic Footer&amp;quot;&quot;/&gt;&lt;property id=&quot;20307&quot; value=&quot;287&quot;/&gt;&lt;/object&gt;&lt;object type=&quot;3&quot; unique_id=&quot;1709900&quot;&gt;&lt;property id=&quot;20148&quot; value=&quot;5&quot;/&gt;&lt;property id=&quot;20300&quot; value=&quot;Slide 13 - &amp;quot;White Content Slide – No Graphic&amp;quot;&quot;/&gt;&lt;property id=&quot;20307&quot; value=&quot;288&quot;/&gt;&lt;/object&gt;&lt;object type=&quot;3&quot; unique_id=&quot;1709901&quot;&gt;&lt;property id=&quot;20148&quot; value=&quot;5&quot;/&gt;&lt;property id=&quot;20300&quot; value=&quot;Slide 14 - &amp;quot;Gray Content Slide – Graphic Footer &amp;amp; Header&amp;quot;&quot;/&gt;&lt;property id=&quot;20307&quot; value=&quot;289&quot;/&gt;&lt;/object&gt;&lt;object type=&quot;3&quot; unique_id=&quot;1709902&quot;&gt;&lt;property id=&quot;20148&quot; value=&quot;5&quot;/&gt;&lt;property id=&quot;20300&quot; value=&quot;Slide 15 - &amp;quot;Gray Content Slide – Graphic Footer&amp;quot;&quot;/&gt;&lt;property id=&quot;20307&quot; value=&quot;290&quot;/&gt;&lt;/object&gt;&lt;object type=&quot;3&quot; unique_id=&quot;1709903&quot;&gt;&lt;property id=&quot;20148&quot; value=&quot;5&quot;/&gt;&lt;property id=&quot;20300&quot; value=&quot;Slide 16 - &amp;quot;Gray Content Slide – No Graphic&amp;quot;&quot;/&gt;&lt;property id=&quot;20307&quot; value=&quot;291&quot;/&gt;&lt;/object&gt;&lt;object type=&quot;3&quot; unique_id=&quot;1709904&quot;&gt;&lt;property id=&quot;20148&quot; value=&quot;5&quot;/&gt;&lt;property id=&quot;20300&quot; value=&quot;Slide 19 - &amp;quot;Black Content Slide – No Graphic&amp;quot;&quot;/&gt;&lt;property id=&quot;20307&quot; value=&quot;286&quot;/&gt;&lt;/object&gt;&lt;object type=&quot;3&quot; unique_id=&quot;1709905&quot;&gt;&lt;property id=&quot;20148&quot; value=&quot;5&quot;/&gt;&lt;property id=&quot;20300&quot; value=&quot;Slide 21&quot;/&gt;&lt;property id=&quot;20307&quot; value=&quot;285&quot;/&gt;&lt;/object&gt;&lt;object type=&quot;3&quot; unique_id=&quot;1710038&quot;&gt;&lt;property id=&quot;20148&quot; value=&quot;5&quot;/&gt;&lt;property id=&quot;20300&quot; value=&quot;Slide 4 - &amp;quot;Slide layouts&amp;quot;&quot;/&gt;&lt;property id=&quot;20307&quot; value=&quot;298&quot;/&gt;&lt;/object&gt;&lt;object type=&quot;3&quot; unique_id=&quot;1710039&quot;&gt;&lt;property id=&quot;20148&quot; value=&quot;5&quot;/&gt;&lt;property id=&quot;20300&quot; value=&quot;Slide 6 - &amp;quot;Converting old presentations to this template&amp;quot;&quot;/&gt;&lt;property id=&quot;20307&quot; value=&quot;295&quot;/&gt;&lt;/object&gt;&lt;object type=&quot;3&quot; unique_id=&quot;1710040&quot;&gt;&lt;property id=&quot;20148&quot; value=&quot;5&quot;/&gt;&lt;property id=&quot;20300&quot; value=&quot;Slide 7 - &amp;quot;Bar charts&amp;quot;&quot;/&gt;&lt;property id=&quot;20307&quot; value=&quot;296&quot;/&gt;&lt;/object&gt;&lt;object type=&quot;3&quot; unique_id=&quot;1710041&quot;&gt;&lt;property id=&quot;20148&quot; value=&quot;5&quot;/&gt;&lt;property id=&quot;20300&quot; value=&quot;Slide 8 - &amp;quot;Pie charts&amp;quot;&quot;/&gt;&lt;property id=&quot;20307&quot; value=&quot;297&quot;/&gt;&lt;/object&gt;&lt;object type=&quot;3&quot; unique_id=&quot;1710042&quot;&gt;&lt;property id=&quot;20148&quot; value=&quot;5&quot;/&gt;&lt;property id=&quot;20300&quot; value=&quot;Slide 9 - &amp;quot;Color palette&amp;quot;&quot;/&gt;&lt;property id=&quot;20307&quot; value=&quot;299&quot;/&gt;&lt;/object&gt;&lt;/object&gt;&lt;/object&gt;&lt;/database&gt;"/>
  <p:tag name="SECTOMILLISECCONVERTED" val="1"/>
</p:tagLst>
</file>

<file path=ppt/theme/theme1.xml><?xml version="1.0" encoding="utf-8"?>
<a:theme xmlns:a="http://schemas.openxmlformats.org/drawingml/2006/main" name="Adobe Master - Vasjen Katro - 2019">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24199</TotalTime>
  <Words>2639</Words>
  <Application>Microsoft Office PowerPoint</Application>
  <PresentationFormat>Custom</PresentationFormat>
  <Paragraphs>154</Paragraphs>
  <Slides>32</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Adobe Clean</vt:lpstr>
      <vt:lpstr>Adobe Clean Light</vt:lpstr>
      <vt:lpstr>Arial</vt:lpstr>
      <vt:lpstr>Calibri</vt:lpstr>
      <vt:lpstr>Wingdings</vt:lpstr>
      <vt:lpstr>Adobe Master - Vasjen Katro - 2019</vt:lpstr>
      <vt:lpstr>Teaching Game Production &amp; Creating Games for Social Good   </vt:lpstr>
      <vt:lpstr>Part 0: Motivations &amp; Ideas</vt:lpstr>
      <vt:lpstr>I WAS ASKED TO FRAME THIS TALK WITH RESPECT TO</vt:lpstr>
      <vt:lpstr>PowerPoint Presentation</vt:lpstr>
      <vt:lpstr>PowerPoint Presentation</vt:lpstr>
      <vt:lpstr>PowerPoint Presentation</vt:lpstr>
      <vt:lpstr>PowerPoint Presentation</vt:lpstr>
      <vt:lpstr>PowerPoint Presentation</vt:lpstr>
      <vt:lpstr>BUT If I wanted to examine creative problem solving in that context…</vt:lpstr>
      <vt:lpstr>Part 1: Teaching Game Production</vt:lpstr>
      <vt:lpstr>PowerPoint Presentation</vt:lpstr>
      <vt:lpstr> A Strange Game   for Strange Reasons</vt:lpstr>
      <vt:lpstr>PowerPoint Presentation</vt:lpstr>
      <vt:lpstr>PowerPoint Presentation</vt:lpstr>
      <vt:lpstr>PowerPoint Presentation</vt:lpstr>
      <vt:lpstr>Game, UI/UX, Iterative Design, etc. etc...</vt:lpstr>
      <vt:lpstr>Yes, Adobe Tools are a part of Game Development </vt:lpstr>
      <vt:lpstr>Communications &amp; Team Infrastructure(s)</vt:lpstr>
      <vt:lpstr>Part 3: What Was That Really All About? </vt:lpstr>
      <vt:lpstr>Those games were not about tech, or skills, or production at all…</vt:lpstr>
      <vt:lpstr>Part 4: So What Happens Next?</vt:lpstr>
      <vt:lpstr>I went to New Zealand and Fell In Love With Engineering Again </vt:lpstr>
      <vt:lpstr>PowerPoint Presentation</vt:lpstr>
      <vt:lpstr>Applied Immersive Games Initiative</vt:lpstr>
      <vt:lpstr>Games for Social Impact, Persuasion, Politics &amp; Policy</vt:lpstr>
      <vt:lpstr>Example: Factitious</vt:lpstr>
      <vt:lpstr>Part 5: Conclusion</vt:lpstr>
      <vt:lpstr>Games as Art</vt:lpstr>
      <vt:lpstr>Games and Education, Games and Social Good</vt:lpstr>
      <vt:lpstr>  Creative Problem Solving</vt:lpstr>
      <vt:lpstr>PowerPoint Presentation</vt:lpstr>
      <vt:lpstr>PowerPoint Presentation</vt:lpstr>
    </vt:vector>
  </TitlesOfParts>
  <Company>Adobe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 Vasjen Katro</dc:title>
  <dc:creator/>
  <cp:lastModifiedBy>Andy Phelps</cp:lastModifiedBy>
  <cp:revision>399</cp:revision>
  <dcterms:created xsi:type="dcterms:W3CDTF">2009-08-20T18:55:32Z</dcterms:created>
  <dcterms:modified xsi:type="dcterms:W3CDTF">2019-07-23T21:42:35Z</dcterms:modified>
</cp:coreProperties>
</file>