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5"/>
  </p:notesMasterIdLst>
  <p:sldIdLst>
    <p:sldId id="256" r:id="rId2"/>
    <p:sldId id="258" r:id="rId3"/>
    <p:sldId id="257"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80" r:id="rId22"/>
    <p:sldId id="279" r:id="rId23"/>
    <p:sldId id="278"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06" d="100"/>
          <a:sy n="106" d="100"/>
        </p:scale>
        <p:origin x="-256" y="-11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32714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To better understand this phenomenon, the authors are engaged in several studies exploring the phenomenon of development streaming and its potential impact. For this presentation, they have observed the streams of several designers, developers, and artists engaged in game production, and report on how these streamers understand game development as well as the authors experience and observation of how these streams’ language and descriptions of their activity reflects the work they actually engage in. Particular attention is paid to several facets of these streams, including: 1) the degree to which formal and informal design processes and principles are discussed and presented to the audience, 2) the type of design vocabulary employed in the stream sessions, 3) how streaming as an activity forces (or fails to enforce) a type of reflexive self-study of the role of a game designer, developer and/or artist, 4) the role of the stream audience during the live session as an interactive influence on the design of the game itself, and 5) the potential of the stream in question to help inform novice- or non-developers about issues and paradigms in game design, development and production. </a:t>
            </a:r>
            <a:endParaRPr/>
          </a:p>
        </p:txBody>
      </p:sp>
      <p:sp>
        <p:nvSpPr>
          <p:cNvPr id="233" name="Google Shape;23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From the infamous “tighten up the graphics a little bit” line in a commercial by Westwood College, which in modern meme slang now means 1) to work at an introductory-level tech position, and/or 2) to attempt a feat without knowledge of how it can be done.  (Urban Dictionary: https://www.urbandictionary.com/define.php?term=tighten%20up%20the%20graphics)</a:t>
            </a:r>
            <a:endParaRPr/>
          </a:p>
          <a:p>
            <a:pPr marL="0" lvl="0" indent="0" algn="l" rtl="0">
              <a:spcBef>
                <a:spcPts val="0"/>
              </a:spcBef>
              <a:spcAft>
                <a:spcPts val="0"/>
              </a:spcAft>
              <a:buNone/>
            </a:pPr>
            <a:endParaRPr/>
          </a:p>
          <a:p>
            <a:pPr marL="0" lvl="0" indent="0" algn="l" rtl="0">
              <a:spcBef>
                <a:spcPts val="0"/>
              </a:spcBef>
              <a:spcAft>
                <a:spcPts val="0"/>
              </a:spcAft>
              <a:buNone/>
            </a:pPr>
            <a:r>
              <a:rPr lang="en-US"/>
              <a:t>More formally, O’Donnel has noted the cloak of secrecy the games industry perpetuates is very purposeful (O’Donnell 2014).  Consequently there is not a large, over-simplified public-cultural narrative around the creation of games in the same way there is for film or music, and aspiring developers often have significant difference as to what, exactly, it even means to design and/or develop games.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0" name="Google Shape;17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Of course cracks have appeared in that wall of secrecy. Smaller and independent game developers have started to share information and best practices amongst one another (Browne, 2015; Whitson, 2015).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One recent development that has significant potential to demystify the practice of game making for the non-practitioner is the recent phenomenon of “development streaming” – i.e. the livestreaming not of a game being played, but rather a game being constructed. Live streaming of games being played has received growing attention from researchers, yet on sites such as Twitch.tv, we are seeing an increase in live streaming of creative activities as well. Recognizing that growing interest, Twitch (among others) has started creating categories to help interested viewers find such content, and the platform officially launched the “Game Development” category in late 2014 (Crecente, 2014).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a:t>https://www.twitch.tv/handmade_hero – “</a:t>
            </a:r>
            <a:r>
              <a:rPr lang="en-US" sz="1200" b="0" i="0" u="none" strike="noStrike">
                <a:solidFill>
                  <a:schemeClr val="dk1"/>
                </a:solidFill>
                <a:latin typeface="Calibri"/>
                <a:ea typeface="Calibri"/>
                <a:cs typeface="Calibri"/>
                <a:sym typeface="Calibri"/>
              </a:rPr>
              <a:t>Handmade Hero is an ongoing project to create a complete, professional-quality game accompanied by videos that explain every single line of its source code. It is intended as an educational resource for people interested in learning how game engines are developed in practice.</a:t>
            </a:r>
            <a:r>
              <a:rPr lang="en-US"/>
              <a:t>”</a:t>
            </a:r>
            <a:endParaRPr/>
          </a:p>
          <a:p>
            <a:pPr marL="0" lvl="0" indent="0" algn="l" rtl="0">
              <a:spcBef>
                <a:spcPts val="0"/>
              </a:spcBef>
              <a:spcAft>
                <a:spcPts val="0"/>
              </a:spcAft>
              <a:buNone/>
            </a:pPr>
            <a:endParaRPr/>
          </a:p>
        </p:txBody>
      </p:sp>
      <p:sp>
        <p:nvSpPr>
          <p:cNvPr id="207" name="Google Shape;20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Various developers have begun to engage in such streams, from casual indie developers looking for accountability, sociality, and possibly seeking to support a portion of their work through advertisements or other funding mechanisms inherent in platforms like Twitch, YouTube, Mixer, Caffiene.tv, etc. to the occasional guest stream of a famous developer or designer discussing their process or sometimes just letting people ‘watch over their shoulder’ (Consalvo &amp; Phelps, 2019). </a:t>
            </a:r>
            <a:endParaRPr/>
          </a:p>
        </p:txBody>
      </p:sp>
      <p:sp>
        <p:nvSpPr>
          <p:cNvPr id="216" name="Google Shape;21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body" idx="1"/>
          </p:nvPr>
        </p:nvSpPr>
        <p:spPr>
          <a:xfrm>
            <a:off x="685800" y="2194560"/>
            <a:ext cx="10820400" cy="4024125"/>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2"/>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2"/>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7" name="Google Shape;17;p2"/>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lt1"/>
                </a:solidFill>
                <a:latin typeface="Century Gothic"/>
                <a:ea typeface="Century Gothic"/>
                <a:cs typeface="Century Gothic"/>
                <a:sym typeface="Century Gothic"/>
              </a:defRPr>
            </a:lvl1pPr>
            <a:lvl2pPr marL="0" marR="0" lvl="1" indent="0" algn="l" rtl="0">
              <a:spcBef>
                <a:spcPts val="0"/>
              </a:spcBef>
              <a:buNone/>
              <a:defRPr sz="1800" b="0" i="0" u="none" strike="noStrike" cap="none">
                <a:solidFill>
                  <a:schemeClr val="lt1"/>
                </a:solidFill>
                <a:latin typeface="Century Gothic"/>
                <a:ea typeface="Century Gothic"/>
                <a:cs typeface="Century Gothic"/>
                <a:sym typeface="Century Gothic"/>
              </a:defRPr>
            </a:lvl2pPr>
            <a:lvl3pPr marL="0" marR="0" lvl="2" indent="0" algn="l" rtl="0">
              <a:spcBef>
                <a:spcPts val="0"/>
              </a:spcBef>
              <a:buNone/>
              <a:defRPr sz="1800" b="0" i="0" u="none" strike="noStrike" cap="none">
                <a:solidFill>
                  <a:schemeClr val="lt1"/>
                </a:solidFill>
                <a:latin typeface="Century Gothic"/>
                <a:ea typeface="Century Gothic"/>
                <a:cs typeface="Century Gothic"/>
                <a:sym typeface="Century Gothic"/>
              </a:defRPr>
            </a:lvl3pPr>
            <a:lvl4pPr marL="0" marR="0" lvl="3" indent="0" algn="l" rtl="0">
              <a:spcBef>
                <a:spcPts val="0"/>
              </a:spcBef>
              <a:buNone/>
              <a:defRPr sz="1800" b="0" i="0" u="none" strike="noStrike" cap="none">
                <a:solidFill>
                  <a:schemeClr val="lt1"/>
                </a:solidFill>
                <a:latin typeface="Century Gothic"/>
                <a:ea typeface="Century Gothic"/>
                <a:cs typeface="Century Gothic"/>
                <a:sym typeface="Century Gothic"/>
              </a:defRPr>
            </a:lvl4pPr>
            <a:lvl5pPr marL="0" marR="0" lvl="4" indent="0" algn="l" rtl="0">
              <a:spcBef>
                <a:spcPts val="0"/>
              </a:spcBef>
              <a:buNone/>
              <a:defRPr sz="1800" b="0" i="0" u="none" strike="noStrike" cap="none">
                <a:solidFill>
                  <a:schemeClr val="lt1"/>
                </a:solidFill>
                <a:latin typeface="Century Gothic"/>
                <a:ea typeface="Century Gothic"/>
                <a:cs typeface="Century Gothic"/>
                <a:sym typeface="Century Gothic"/>
              </a:defRPr>
            </a:lvl5pPr>
            <a:lvl6pPr marL="0" marR="0" lvl="5" indent="0" algn="l" rtl="0">
              <a:spcBef>
                <a:spcPts val="0"/>
              </a:spcBef>
              <a:buNone/>
              <a:defRPr sz="1800" b="0" i="0" u="none" strike="noStrike" cap="none">
                <a:solidFill>
                  <a:schemeClr val="lt1"/>
                </a:solidFill>
                <a:latin typeface="Century Gothic"/>
                <a:ea typeface="Century Gothic"/>
                <a:cs typeface="Century Gothic"/>
                <a:sym typeface="Century Gothic"/>
              </a:defRPr>
            </a:lvl6pPr>
            <a:lvl7pPr marL="0" marR="0" lvl="6" indent="0" algn="l" rtl="0">
              <a:spcBef>
                <a:spcPts val="0"/>
              </a:spcBef>
              <a:buNone/>
              <a:defRPr sz="1800" b="0" i="0" u="none" strike="noStrike" cap="none">
                <a:solidFill>
                  <a:schemeClr val="lt1"/>
                </a:solidFill>
                <a:latin typeface="Century Gothic"/>
                <a:ea typeface="Century Gothic"/>
                <a:cs typeface="Century Gothic"/>
                <a:sym typeface="Century Gothic"/>
              </a:defRPr>
            </a:lvl7pPr>
            <a:lvl8pPr marL="0" marR="0" lvl="7" indent="0" algn="l" rtl="0">
              <a:spcBef>
                <a:spcPts val="0"/>
              </a:spcBef>
              <a:buNone/>
              <a:defRPr sz="1800" b="0" i="0" u="none" strike="noStrike" cap="none">
                <a:solidFill>
                  <a:schemeClr val="lt1"/>
                </a:solidFill>
                <a:latin typeface="Century Gothic"/>
                <a:ea typeface="Century Gothic"/>
                <a:cs typeface="Century Gothic"/>
                <a:sym typeface="Century Gothic"/>
              </a:defRPr>
            </a:lvl8pPr>
            <a:lvl9pPr marL="0" marR="0" lvl="8" indent="0" algn="l" rtl="0">
              <a:spcBef>
                <a:spcPts val="0"/>
              </a:spcBef>
              <a:buNone/>
              <a:defRPr sz="180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685777" y="4697360"/>
            <a:ext cx="10822034" cy="819355"/>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1"/>
          <p:cNvSpPr>
            <a:spLocks noGrp="1"/>
          </p:cNvSpPr>
          <p:nvPr>
            <p:ph type="pic" idx="2"/>
          </p:nvPr>
        </p:nvSpPr>
        <p:spPr>
          <a:xfrm>
            <a:off x="681727" y="941439"/>
            <a:ext cx="10821840" cy="347816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a:p>
        </p:txBody>
      </p:sp>
      <p:sp>
        <p:nvSpPr>
          <p:cNvPr id="72" name="Google Shape;72;p11"/>
          <p:cNvSpPr txBox="1">
            <a:spLocks noGrp="1"/>
          </p:cNvSpPr>
          <p:nvPr>
            <p:ph type="body" idx="1"/>
          </p:nvPr>
        </p:nvSpPr>
        <p:spPr>
          <a:xfrm>
            <a:off x="685800" y="5516715"/>
            <a:ext cx="10820400" cy="701969"/>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73" name="Google Shape;73;p11"/>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4" name="Google Shape;74;p11"/>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5" name="Google Shape;75;p11"/>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685800" y="753532"/>
            <a:ext cx="10820400" cy="280246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12"/>
          <p:cNvSpPr txBox="1">
            <a:spLocks noGrp="1"/>
          </p:cNvSpPr>
          <p:nvPr>
            <p:ph type="body" idx="1"/>
          </p:nvPr>
        </p:nvSpPr>
        <p:spPr>
          <a:xfrm>
            <a:off x="1024467" y="3649133"/>
            <a:ext cx="10130516" cy="999067"/>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79" name="Google Shape;79;p12"/>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0" name="Google Shape;80;p12"/>
          <p:cNvSpPr txBox="1">
            <a:spLocks noGrp="1"/>
          </p:cNvSpPr>
          <p:nvPr>
            <p:ph type="ftr" idx="11"/>
          </p:nvPr>
        </p:nvSpPr>
        <p:spPr>
          <a:xfrm>
            <a:off x="685800" y="379941"/>
            <a:ext cx="6991492"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1" name="Google Shape;81;p12"/>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1024467" y="753533"/>
            <a:ext cx="10151533" cy="260449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13"/>
          <p:cNvSpPr txBox="1">
            <a:spLocks noGrp="1"/>
          </p:cNvSpPr>
          <p:nvPr>
            <p:ph type="body" idx="1"/>
          </p:nvPr>
        </p:nvSpPr>
        <p:spPr>
          <a:xfrm>
            <a:off x="1303865" y="3365556"/>
            <a:ext cx="9592736" cy="444443"/>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85" name="Google Shape;85;p13"/>
          <p:cNvSpPr txBox="1">
            <a:spLocks noGrp="1"/>
          </p:cNvSpPr>
          <p:nvPr>
            <p:ph type="body" idx="2"/>
          </p:nvPr>
        </p:nvSpPr>
        <p:spPr>
          <a:xfrm>
            <a:off x="1024467" y="3959862"/>
            <a:ext cx="10151533" cy="679871"/>
          </a:xfrm>
          <a:prstGeom prst="rect">
            <a:avLst/>
          </a:prstGeom>
          <a:noFill/>
          <a:ln>
            <a:noFill/>
          </a:ln>
        </p:spPr>
        <p:txBody>
          <a:bodyPr spcFirstLastPara="1" wrap="square" lIns="91425" tIns="45700" rIns="91425" bIns="45700" anchor="ctr"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86" name="Google Shape;86;p13"/>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7" name="Google Shape;87;p13"/>
          <p:cNvSpPr txBox="1">
            <a:spLocks noGrp="1"/>
          </p:cNvSpPr>
          <p:nvPr>
            <p:ph type="ftr" idx="11"/>
          </p:nvPr>
        </p:nvSpPr>
        <p:spPr>
          <a:xfrm>
            <a:off x="685800" y="379941"/>
            <a:ext cx="6991492"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8" name="Google Shape;88;p13"/>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
        <p:nvSpPr>
          <p:cNvPr id="89" name="Google Shape;89;p13"/>
          <p:cNvSpPr txBox="1"/>
          <p:nvPr/>
        </p:nvSpPr>
        <p:spPr>
          <a:xfrm>
            <a:off x="476250" y="933450"/>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Century Gothic"/>
              <a:buNone/>
            </a:pPr>
            <a:r>
              <a:rPr lang="en-US" sz="8000" b="0" cap="none">
                <a:solidFill>
                  <a:schemeClr val="lt1"/>
                </a:solidFill>
                <a:latin typeface="Century Gothic"/>
                <a:ea typeface="Century Gothic"/>
                <a:cs typeface="Century Gothic"/>
                <a:sym typeface="Century Gothic"/>
              </a:rPr>
              <a:t>“</a:t>
            </a:r>
            <a:endParaRPr/>
          </a:p>
        </p:txBody>
      </p:sp>
      <p:sp>
        <p:nvSpPr>
          <p:cNvPr id="90" name="Google Shape;90;p13"/>
          <p:cNvSpPr txBox="1"/>
          <p:nvPr/>
        </p:nvSpPr>
        <p:spPr>
          <a:xfrm>
            <a:off x="10984230" y="270129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entury Gothic"/>
              <a:buNone/>
            </a:pPr>
            <a:r>
              <a:rPr lang="en-US" sz="8000" b="0" cap="non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024495" y="1124701"/>
            <a:ext cx="10146186" cy="2511835"/>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14"/>
          <p:cNvSpPr txBox="1">
            <a:spLocks noGrp="1"/>
          </p:cNvSpPr>
          <p:nvPr>
            <p:ph type="body" idx="1"/>
          </p:nvPr>
        </p:nvSpPr>
        <p:spPr>
          <a:xfrm>
            <a:off x="1024467" y="3648315"/>
            <a:ext cx="10144654" cy="99988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94" name="Google Shape;94;p14"/>
          <p:cNvSpPr txBox="1">
            <a:spLocks noGrp="1"/>
          </p:cNvSpPr>
          <p:nvPr>
            <p:ph type="dt" idx="10"/>
          </p:nvPr>
        </p:nvSpPr>
        <p:spPr>
          <a:xfrm>
            <a:off x="7814452" y="378883"/>
            <a:ext cx="291084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5" name="Google Shape;95;p14"/>
          <p:cNvSpPr txBox="1">
            <a:spLocks noGrp="1"/>
          </p:cNvSpPr>
          <p:nvPr>
            <p:ph type="ftr" idx="11"/>
          </p:nvPr>
        </p:nvSpPr>
        <p:spPr>
          <a:xfrm>
            <a:off x="685800" y="378883"/>
            <a:ext cx="6991492"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6" name="Google Shape;96;p14"/>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2895600" y="761999"/>
            <a:ext cx="8610599" cy="1303867"/>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15"/>
          <p:cNvSpPr txBox="1">
            <a:spLocks noGrp="1"/>
          </p:cNvSpPr>
          <p:nvPr>
            <p:ph type="body" idx="1"/>
          </p:nvPr>
        </p:nvSpPr>
        <p:spPr>
          <a:xfrm>
            <a:off x="685800" y="2202080"/>
            <a:ext cx="3456432" cy="617320"/>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0" name="Google Shape;100;p15"/>
          <p:cNvSpPr txBox="1">
            <a:spLocks noGrp="1"/>
          </p:cNvSpPr>
          <p:nvPr>
            <p:ph type="body" idx="2"/>
          </p:nvPr>
        </p:nvSpPr>
        <p:spPr>
          <a:xfrm>
            <a:off x="685799" y="2904565"/>
            <a:ext cx="3456432" cy="3314132"/>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1" name="Google Shape;101;p15"/>
          <p:cNvSpPr txBox="1">
            <a:spLocks noGrp="1"/>
          </p:cNvSpPr>
          <p:nvPr>
            <p:ph type="body" idx="3"/>
          </p:nvPr>
        </p:nvSpPr>
        <p:spPr>
          <a:xfrm>
            <a:off x="4368800" y="2201333"/>
            <a:ext cx="3456432" cy="626534"/>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2" name="Google Shape;102;p15"/>
          <p:cNvSpPr txBox="1">
            <a:spLocks noGrp="1"/>
          </p:cNvSpPr>
          <p:nvPr>
            <p:ph type="body" idx="4"/>
          </p:nvPr>
        </p:nvSpPr>
        <p:spPr>
          <a:xfrm>
            <a:off x="4366858" y="2904067"/>
            <a:ext cx="3456432" cy="331461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3" name="Google Shape;103;p15"/>
          <p:cNvSpPr txBox="1">
            <a:spLocks noGrp="1"/>
          </p:cNvSpPr>
          <p:nvPr>
            <p:ph type="body" idx="5"/>
          </p:nvPr>
        </p:nvSpPr>
        <p:spPr>
          <a:xfrm>
            <a:off x="8051800" y="2192866"/>
            <a:ext cx="3456432" cy="626534"/>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4" name="Google Shape;104;p15"/>
          <p:cNvSpPr txBox="1">
            <a:spLocks noGrp="1"/>
          </p:cNvSpPr>
          <p:nvPr>
            <p:ph type="body" idx="6"/>
          </p:nvPr>
        </p:nvSpPr>
        <p:spPr>
          <a:xfrm>
            <a:off x="8051801" y="2904565"/>
            <a:ext cx="3456432" cy="3314132"/>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05" name="Google Shape;105;p15"/>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6" name="Google Shape;106;p15"/>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7" name="Google Shape;107;p15"/>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2895600" y="762000"/>
            <a:ext cx="8610599" cy="1295400"/>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16"/>
          <p:cNvSpPr txBox="1">
            <a:spLocks noGrp="1"/>
          </p:cNvSpPr>
          <p:nvPr>
            <p:ph type="body" idx="1"/>
          </p:nvPr>
        </p:nvSpPr>
        <p:spPr>
          <a:xfrm>
            <a:off x="688618" y="4191000"/>
            <a:ext cx="3451582" cy="68276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1" name="Google Shape;111;p16"/>
          <p:cNvSpPr>
            <a:spLocks noGrp="1"/>
          </p:cNvSpPr>
          <p:nvPr>
            <p:ph type="pic" idx="2"/>
          </p:nvPr>
        </p:nvSpPr>
        <p:spPr>
          <a:xfrm>
            <a:off x="688618" y="2362200"/>
            <a:ext cx="3451582"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2" name="Google Shape;112;p16"/>
          <p:cNvSpPr txBox="1">
            <a:spLocks noGrp="1"/>
          </p:cNvSpPr>
          <p:nvPr>
            <p:ph type="body" idx="3"/>
          </p:nvPr>
        </p:nvSpPr>
        <p:spPr>
          <a:xfrm>
            <a:off x="688618" y="4873764"/>
            <a:ext cx="3451582" cy="134492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3" name="Google Shape;113;p16"/>
          <p:cNvSpPr txBox="1">
            <a:spLocks noGrp="1"/>
          </p:cNvSpPr>
          <p:nvPr>
            <p:ph type="body" idx="4"/>
          </p:nvPr>
        </p:nvSpPr>
        <p:spPr>
          <a:xfrm>
            <a:off x="4374263" y="4191000"/>
            <a:ext cx="3448935" cy="68276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4" name="Google Shape;114;p16"/>
          <p:cNvSpPr>
            <a:spLocks noGrp="1"/>
          </p:cNvSpPr>
          <p:nvPr>
            <p:ph type="pic" idx="5"/>
          </p:nvPr>
        </p:nvSpPr>
        <p:spPr>
          <a:xfrm>
            <a:off x="4374263" y="2362200"/>
            <a:ext cx="3448936"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5" name="Google Shape;115;p16"/>
          <p:cNvSpPr txBox="1">
            <a:spLocks noGrp="1"/>
          </p:cNvSpPr>
          <p:nvPr>
            <p:ph type="body" idx="6"/>
          </p:nvPr>
        </p:nvSpPr>
        <p:spPr>
          <a:xfrm>
            <a:off x="4374264" y="4873763"/>
            <a:ext cx="3448935" cy="134492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6" name="Google Shape;116;p16"/>
          <p:cNvSpPr txBox="1">
            <a:spLocks noGrp="1"/>
          </p:cNvSpPr>
          <p:nvPr>
            <p:ph type="body" idx="7"/>
          </p:nvPr>
        </p:nvSpPr>
        <p:spPr>
          <a:xfrm>
            <a:off x="8049731" y="4191000"/>
            <a:ext cx="3456469" cy="68276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7" name="Google Shape;117;p16"/>
          <p:cNvSpPr>
            <a:spLocks noGrp="1"/>
          </p:cNvSpPr>
          <p:nvPr>
            <p:ph type="pic" idx="8"/>
          </p:nvPr>
        </p:nvSpPr>
        <p:spPr>
          <a:xfrm>
            <a:off x="8049855" y="2362200"/>
            <a:ext cx="3447878"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8" name="Google Shape;118;p16"/>
          <p:cNvSpPr txBox="1">
            <a:spLocks noGrp="1"/>
          </p:cNvSpPr>
          <p:nvPr>
            <p:ph type="body" idx="9"/>
          </p:nvPr>
        </p:nvSpPr>
        <p:spPr>
          <a:xfrm>
            <a:off x="8049731" y="4873761"/>
            <a:ext cx="3452445" cy="1344921"/>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9" name="Google Shape;119;p16"/>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0" name="Google Shape;120;p16"/>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1" name="Google Shape;121;p16"/>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Google Shape;124;p17"/>
          <p:cNvSpPr txBox="1">
            <a:spLocks noGrp="1"/>
          </p:cNvSpPr>
          <p:nvPr>
            <p:ph type="body" idx="1"/>
          </p:nvPr>
        </p:nvSpPr>
        <p:spPr>
          <a:xfrm rot="5400000">
            <a:off x="4083937" y="-1203579"/>
            <a:ext cx="4024125" cy="10820400"/>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5" name="Google Shape;125;p17"/>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6" name="Google Shape;126;p17"/>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7" name="Google Shape;127;p17"/>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rot="5400000">
            <a:off x="8525933" y="1667933"/>
            <a:ext cx="3903133" cy="20574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0" name="Google Shape;130;p18"/>
          <p:cNvSpPr txBox="1">
            <a:spLocks noGrp="1"/>
          </p:cNvSpPr>
          <p:nvPr>
            <p:ph type="body" idx="1"/>
          </p:nvPr>
        </p:nvSpPr>
        <p:spPr>
          <a:xfrm rot="5400000">
            <a:off x="3175000" y="-1405467"/>
            <a:ext cx="3903133" cy="8204201"/>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31" name="Google Shape;131;p18"/>
          <p:cNvSpPr txBox="1">
            <a:spLocks noGrp="1"/>
          </p:cNvSpPr>
          <p:nvPr>
            <p:ph type="dt" idx="10"/>
          </p:nvPr>
        </p:nvSpPr>
        <p:spPr>
          <a:xfrm>
            <a:off x="7814452" y="379941"/>
            <a:ext cx="291084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2" name="Google Shape;132;p18"/>
          <p:cNvSpPr txBox="1">
            <a:spLocks noGrp="1"/>
          </p:cNvSpPr>
          <p:nvPr>
            <p:ph type="ftr" idx="11"/>
          </p:nvPr>
        </p:nvSpPr>
        <p:spPr>
          <a:xfrm>
            <a:off x="685800" y="381000"/>
            <a:ext cx="6991492"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3" name="Google Shape;133;p18"/>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3"/>
          <p:cNvSpPr txBox="1">
            <a:spLocks noGrp="1"/>
          </p:cNvSpPr>
          <p:nvPr>
            <p:ph type="body" idx="1"/>
          </p:nvPr>
        </p:nvSpPr>
        <p:spPr>
          <a:xfrm>
            <a:off x="685800" y="2194559"/>
            <a:ext cx="5334000" cy="4024125"/>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21" name="Google Shape;21;p3"/>
          <p:cNvSpPr txBox="1">
            <a:spLocks noGrp="1"/>
          </p:cNvSpPr>
          <p:nvPr>
            <p:ph type="body" idx="2"/>
          </p:nvPr>
        </p:nvSpPr>
        <p:spPr>
          <a:xfrm>
            <a:off x="6172200" y="2194559"/>
            <a:ext cx="5334000" cy="4024125"/>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22" name="Google Shape;22;p3"/>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3" name="Google Shape;23;p3"/>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4" name="Google Shape;24;p3"/>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371600" y="1803405"/>
            <a:ext cx="9448800" cy="1825096"/>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6000"/>
              <a:buFont typeface="Century Gothic"/>
              <a:buNone/>
              <a:defRPr sz="6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4"/>
          <p:cNvSpPr txBox="1">
            <a:spLocks noGrp="1"/>
          </p:cNvSpPr>
          <p:nvPr>
            <p:ph type="subTitle" idx="1"/>
          </p:nvPr>
        </p:nvSpPr>
        <p:spPr>
          <a:xfrm>
            <a:off x="1371600" y="3632201"/>
            <a:ext cx="9448800" cy="685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28" name="Google Shape;28;p4"/>
          <p:cNvSpPr txBox="1">
            <a:spLocks noGrp="1"/>
          </p:cNvSpPr>
          <p:nvPr>
            <p:ph type="dt" idx="10"/>
          </p:nvPr>
        </p:nvSpPr>
        <p:spPr>
          <a:xfrm>
            <a:off x="7909561" y="4314328"/>
            <a:ext cx="2910840" cy="37464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9" name="Google Shape;29;p4"/>
          <p:cNvSpPr txBox="1">
            <a:spLocks noGrp="1"/>
          </p:cNvSpPr>
          <p:nvPr>
            <p:ph type="ftr" idx="11"/>
          </p:nvPr>
        </p:nvSpPr>
        <p:spPr>
          <a:xfrm>
            <a:off x="1371600" y="4323845"/>
            <a:ext cx="640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0" name="Google Shape;30;p4"/>
          <p:cNvSpPr txBox="1">
            <a:spLocks noGrp="1"/>
          </p:cNvSpPr>
          <p:nvPr>
            <p:ph type="sldNum" idx="12"/>
          </p:nvPr>
        </p:nvSpPr>
        <p:spPr>
          <a:xfrm>
            <a:off x="8077200" y="1430866"/>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85800" y="753533"/>
            <a:ext cx="10820399" cy="2801935"/>
          </a:xfrm>
          <a:prstGeom prst="rect">
            <a:avLst/>
          </a:prstGeom>
          <a:noFill/>
          <a:ln>
            <a:noFill/>
          </a:ln>
        </p:spPr>
        <p:txBody>
          <a:bodyPr spcFirstLastPara="1" wrap="square" lIns="91425" tIns="45700" rIns="91425" bIns="45700" anchor="b"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1024467" y="3641725"/>
            <a:ext cx="10490200" cy="955675"/>
          </a:xfrm>
          <a:prstGeom prst="rect">
            <a:avLst/>
          </a:prstGeom>
          <a:noFill/>
          <a:ln>
            <a:noFill/>
          </a:ln>
        </p:spPr>
        <p:txBody>
          <a:bodyPr spcFirstLastPara="1" wrap="square" lIns="91425" tIns="45700" rIns="91425" bIns="45700" anchor="t" anchorCtr="0"/>
          <a:lstStyle>
            <a:lvl1pPr marL="457200" marR="0" lvl="0" indent="-228600" algn="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34" name="Google Shape;34;p5"/>
          <p:cNvSpPr txBox="1">
            <a:spLocks noGrp="1"/>
          </p:cNvSpPr>
          <p:nvPr>
            <p:ph type="dt" idx="10"/>
          </p:nvPr>
        </p:nvSpPr>
        <p:spPr>
          <a:xfrm>
            <a:off x="7814452" y="381000"/>
            <a:ext cx="2910840" cy="365125"/>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5" name="Google Shape;35;p5"/>
          <p:cNvSpPr txBox="1">
            <a:spLocks noGrp="1"/>
          </p:cNvSpPr>
          <p:nvPr>
            <p:ph type="ftr" idx="11"/>
          </p:nvPr>
        </p:nvSpPr>
        <p:spPr>
          <a:xfrm>
            <a:off x="685800" y="381001"/>
            <a:ext cx="6991492" cy="36406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6" name="Google Shape;36;p5"/>
          <p:cNvSpPr txBox="1">
            <a:spLocks noGrp="1"/>
          </p:cNvSpPr>
          <p:nvPr>
            <p:ph type="sldNum" idx="12"/>
          </p:nvPr>
        </p:nvSpPr>
        <p:spPr>
          <a:xfrm>
            <a:off x="10862452" y="381000"/>
            <a:ext cx="64374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2895600" y="762000"/>
            <a:ext cx="8610600" cy="1295400"/>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914409" y="2183802"/>
            <a:ext cx="5079991"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0" name="Google Shape;40;p6"/>
          <p:cNvSpPr txBox="1">
            <a:spLocks noGrp="1"/>
          </p:cNvSpPr>
          <p:nvPr>
            <p:ph type="body" idx="2"/>
          </p:nvPr>
        </p:nvSpPr>
        <p:spPr>
          <a:xfrm>
            <a:off x="685800" y="3132666"/>
            <a:ext cx="5311775" cy="3086019"/>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41" name="Google Shape;41;p6"/>
          <p:cNvSpPr txBox="1">
            <a:spLocks noGrp="1"/>
          </p:cNvSpPr>
          <p:nvPr>
            <p:ph type="body" idx="3"/>
          </p:nvPr>
        </p:nvSpPr>
        <p:spPr>
          <a:xfrm>
            <a:off x="6400800" y="2183802"/>
            <a:ext cx="5105400"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2" name="Google Shape;42;p6"/>
          <p:cNvSpPr txBox="1">
            <a:spLocks noGrp="1"/>
          </p:cNvSpPr>
          <p:nvPr>
            <p:ph type="body" idx="4"/>
          </p:nvPr>
        </p:nvSpPr>
        <p:spPr>
          <a:xfrm>
            <a:off x="6172200" y="3132666"/>
            <a:ext cx="5334000" cy="3086019"/>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43" name="Google Shape;43;p6"/>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4" name="Google Shape;44;p6"/>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5" name="Google Shape;45;p6"/>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7"/>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9" name="Google Shape;49;p7"/>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0" name="Google Shape;50;p7"/>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3" name="Google Shape;53;p8"/>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4" name="Google Shape;54;p8"/>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685800" y="1524000"/>
            <a:ext cx="411480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a:off x="4995582" y="746759"/>
            <a:ext cx="6510618" cy="5471925"/>
          </a:xfrm>
          <a:prstGeom prst="rect">
            <a:avLst/>
          </a:prstGeom>
          <a:noFill/>
          <a:ln>
            <a:noFill/>
          </a:ln>
        </p:spPr>
        <p:txBody>
          <a:bodyPr spcFirstLastPara="1" wrap="square" lIns="91425" tIns="45700" rIns="91425" bIns="45700" anchor="ctr"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58" name="Google Shape;58;p9"/>
          <p:cNvSpPr txBox="1">
            <a:spLocks noGrp="1"/>
          </p:cNvSpPr>
          <p:nvPr>
            <p:ph type="body" idx="2"/>
          </p:nvPr>
        </p:nvSpPr>
        <p:spPr>
          <a:xfrm>
            <a:off x="685800" y="3124199"/>
            <a:ext cx="4114800" cy="309448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59" name="Google Shape;59;p9"/>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0" name="Google Shape;60;p9"/>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1" name="Google Shape;61;p9"/>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685800" y="1524000"/>
            <a:ext cx="687324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10"/>
          <p:cNvSpPr>
            <a:spLocks noGrp="1"/>
          </p:cNvSpPr>
          <p:nvPr>
            <p:ph type="pic" idx="2"/>
          </p:nvPr>
        </p:nvSpPr>
        <p:spPr>
          <a:xfrm>
            <a:off x="7861238" y="751241"/>
            <a:ext cx="3644962" cy="54674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a:p>
        </p:txBody>
      </p:sp>
      <p:sp>
        <p:nvSpPr>
          <p:cNvPr id="65" name="Google Shape;65;p10"/>
          <p:cNvSpPr txBox="1">
            <a:spLocks noGrp="1"/>
          </p:cNvSpPr>
          <p:nvPr>
            <p:ph type="body" idx="1"/>
          </p:nvPr>
        </p:nvSpPr>
        <p:spPr>
          <a:xfrm>
            <a:off x="685800" y="3124199"/>
            <a:ext cx="6873240" cy="3094485"/>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00" marR="0" lvl="2" indent="-228600"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00" marR="0" lvl="3"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66" name="Google Shape;66;p10"/>
          <p:cNvSpPr txBox="1">
            <a:spLocks noGrp="1"/>
          </p:cNvSpPr>
          <p:nvPr>
            <p:ph type="dt" idx="10"/>
          </p:nvPr>
        </p:nvSpPr>
        <p:spPr>
          <a:xfrm>
            <a:off x="8595360" y="6356350"/>
            <a:ext cx="291084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7" name="Google Shape;67;p10"/>
          <p:cNvSpPr txBox="1">
            <a:spLocks noGrp="1"/>
          </p:cNvSpPr>
          <p:nvPr>
            <p:ph type="ftr" idx="11"/>
          </p:nvPr>
        </p:nvSpPr>
        <p:spPr>
          <a:xfrm>
            <a:off x="685800" y="6355845"/>
            <a:ext cx="7772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8" name="Google Shape;68;p10"/>
          <p:cNvSpPr txBox="1">
            <a:spLocks noGrp="1"/>
          </p:cNvSpPr>
          <p:nvPr>
            <p:ph type="sldNum" idx="12"/>
          </p:nvPr>
        </p:nvSpPr>
        <p:spPr>
          <a:xfrm>
            <a:off x="8763000" y="38100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entury Gothic"/>
                <a:ea typeface="Century Gothic"/>
                <a:cs typeface="Century Gothic"/>
                <a:sym typeface="Century Gothic"/>
              </a:defRPr>
            </a:lvl1pPr>
            <a:lvl2pPr marL="0" marR="0" lvl="1" indent="0" algn="l" rtl="0">
              <a:spcBef>
                <a:spcPts val="0"/>
              </a:spcBef>
              <a:buNone/>
              <a:defRPr sz="1800">
                <a:solidFill>
                  <a:schemeClr val="lt1"/>
                </a:solidFill>
                <a:latin typeface="Century Gothic"/>
                <a:ea typeface="Century Gothic"/>
                <a:cs typeface="Century Gothic"/>
                <a:sym typeface="Century Gothic"/>
              </a:defRPr>
            </a:lvl2pPr>
            <a:lvl3pPr marL="0" marR="0" lvl="2" indent="0" algn="l" rtl="0">
              <a:spcBef>
                <a:spcPts val="0"/>
              </a:spcBef>
              <a:buNone/>
              <a:defRPr sz="1800">
                <a:solidFill>
                  <a:schemeClr val="lt1"/>
                </a:solidFill>
                <a:latin typeface="Century Gothic"/>
                <a:ea typeface="Century Gothic"/>
                <a:cs typeface="Century Gothic"/>
                <a:sym typeface="Century Gothic"/>
              </a:defRPr>
            </a:lvl3pPr>
            <a:lvl4pPr marL="0" marR="0" lvl="3" indent="0" algn="l" rtl="0">
              <a:spcBef>
                <a:spcPts val="0"/>
              </a:spcBef>
              <a:buNone/>
              <a:defRPr sz="1800">
                <a:solidFill>
                  <a:schemeClr val="lt1"/>
                </a:solidFill>
                <a:latin typeface="Century Gothic"/>
                <a:ea typeface="Century Gothic"/>
                <a:cs typeface="Century Gothic"/>
                <a:sym typeface="Century Gothic"/>
              </a:defRPr>
            </a:lvl4pPr>
            <a:lvl5pPr marL="0" marR="0" lvl="4" indent="0" algn="l" rtl="0">
              <a:spcBef>
                <a:spcPts val="0"/>
              </a:spcBef>
              <a:buNone/>
              <a:defRPr sz="1800">
                <a:solidFill>
                  <a:schemeClr val="lt1"/>
                </a:solidFill>
                <a:latin typeface="Century Gothic"/>
                <a:ea typeface="Century Gothic"/>
                <a:cs typeface="Century Gothic"/>
                <a:sym typeface="Century Gothic"/>
              </a:defRPr>
            </a:lvl5pPr>
            <a:lvl6pPr marL="0" marR="0" lvl="5" indent="0" algn="l" rtl="0">
              <a:spcBef>
                <a:spcPts val="0"/>
              </a:spcBef>
              <a:buNone/>
              <a:defRPr sz="1800">
                <a:solidFill>
                  <a:schemeClr val="lt1"/>
                </a:solidFill>
                <a:latin typeface="Century Gothic"/>
                <a:ea typeface="Century Gothic"/>
                <a:cs typeface="Century Gothic"/>
                <a:sym typeface="Century Gothic"/>
              </a:defRPr>
            </a:lvl6pPr>
            <a:lvl7pPr marL="0" marR="0" lvl="6" indent="0" algn="l" rtl="0">
              <a:spcBef>
                <a:spcPts val="0"/>
              </a:spcBef>
              <a:buNone/>
              <a:defRPr sz="1800">
                <a:solidFill>
                  <a:schemeClr val="lt1"/>
                </a:solidFill>
                <a:latin typeface="Century Gothic"/>
                <a:ea typeface="Century Gothic"/>
                <a:cs typeface="Century Gothic"/>
                <a:sym typeface="Century Gothic"/>
              </a:defRPr>
            </a:lvl7pPr>
            <a:lvl8pPr marL="0" marR="0" lvl="7" indent="0" algn="l" rtl="0">
              <a:spcBef>
                <a:spcPts val="0"/>
              </a:spcBef>
              <a:buNone/>
              <a:defRPr sz="1800">
                <a:solidFill>
                  <a:schemeClr val="lt1"/>
                </a:solidFill>
                <a:latin typeface="Century Gothic"/>
                <a:ea typeface="Century Gothic"/>
                <a:cs typeface="Century Gothic"/>
                <a:sym typeface="Century Gothic"/>
              </a:defRPr>
            </a:lvl8pPr>
            <a:lvl9pPr marL="0" marR="0" lvl="8" indent="0" algn="l" rtl="0">
              <a:spcBef>
                <a:spcPts val="0"/>
              </a:spcBef>
              <a:buNone/>
              <a:defRPr sz="1800">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9">
            <a:alphaModFix/>
          </a:blip>
          <a:srcRect/>
          <a:stretch/>
        </p:blipFill>
        <p:spPr>
          <a:xfrm>
            <a:off x="10379457" y="6172200"/>
            <a:ext cx="1660143" cy="619350"/>
          </a:xfrm>
          <a:prstGeom prst="rect">
            <a:avLst/>
          </a:prstGeom>
          <a:noFill/>
          <a:ln>
            <a:noFill/>
          </a:ln>
        </p:spPr>
      </p:pic>
      <p:pic>
        <p:nvPicPr>
          <p:cNvPr id="11" name="Google Shape;11;p1"/>
          <p:cNvPicPr preferRelativeResize="0"/>
          <p:nvPr/>
        </p:nvPicPr>
        <p:blipFill rotWithShape="1">
          <a:blip r:embed="rId20">
            <a:alphaModFix/>
          </a:blip>
          <a:srcRect/>
          <a:stretch/>
        </p:blipFill>
        <p:spPr>
          <a:xfrm>
            <a:off x="8229600" y="5410200"/>
            <a:ext cx="2057400" cy="2057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9"/>
          <p:cNvPicPr preferRelativeResize="0"/>
          <p:nvPr/>
        </p:nvPicPr>
        <p:blipFill rotWithShape="1">
          <a:blip r:embed="rId3">
            <a:alphaModFix/>
          </a:blip>
          <a:srcRect/>
          <a:stretch/>
        </p:blipFill>
        <p:spPr>
          <a:xfrm>
            <a:off x="0" y="1524374"/>
            <a:ext cx="12189256" cy="4495420"/>
          </a:xfrm>
          <a:prstGeom prst="rect">
            <a:avLst/>
          </a:prstGeom>
          <a:noFill/>
          <a:ln>
            <a:noFill/>
          </a:ln>
        </p:spPr>
      </p:pic>
      <p:sp>
        <p:nvSpPr>
          <p:cNvPr id="139" name="Google Shape;139;p19"/>
          <p:cNvSpPr/>
          <p:nvPr/>
        </p:nvSpPr>
        <p:spPr>
          <a:xfrm rot="-5400000">
            <a:off x="4098609" y="-2073626"/>
            <a:ext cx="3969437" cy="12231490"/>
          </a:xfrm>
          <a:prstGeom prst="rect">
            <a:avLst/>
          </a:prstGeom>
          <a:gradFill>
            <a:gsLst>
              <a:gs pos="0">
                <a:schemeClr val="dk1"/>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40" name="Google Shape;140;p19"/>
          <p:cNvSpPr/>
          <p:nvPr/>
        </p:nvSpPr>
        <p:spPr>
          <a:xfrm>
            <a:off x="2743" y="1600200"/>
            <a:ext cx="10893857" cy="4412564"/>
          </a:xfrm>
          <a:prstGeom prst="rect">
            <a:avLst/>
          </a:prstGeom>
          <a:gradFill>
            <a:gsLst>
              <a:gs pos="0">
                <a:schemeClr val="dk1"/>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141" name="Google Shape;141;p19"/>
          <p:cNvCxnSpPr/>
          <p:nvPr/>
        </p:nvCxnSpPr>
        <p:spPr>
          <a:xfrm>
            <a:off x="-32418" y="6019800"/>
            <a:ext cx="12221673" cy="0"/>
          </a:xfrm>
          <a:prstGeom prst="straightConnector1">
            <a:avLst/>
          </a:prstGeom>
          <a:noFill/>
          <a:ln w="25400" cap="flat" cmpd="sng">
            <a:solidFill>
              <a:schemeClr val="lt1"/>
            </a:solidFill>
            <a:prstDash val="solid"/>
            <a:round/>
            <a:headEnd type="none" w="sm" len="sm"/>
            <a:tailEnd type="none" w="sm" len="sm"/>
          </a:ln>
        </p:spPr>
      </p:cxnSp>
      <p:sp>
        <p:nvSpPr>
          <p:cNvPr id="142" name="Google Shape;142;p19"/>
          <p:cNvSpPr txBox="1"/>
          <p:nvPr/>
        </p:nvSpPr>
        <p:spPr>
          <a:xfrm>
            <a:off x="1752600" y="1739281"/>
            <a:ext cx="7482191" cy="175329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dirty="0">
                <a:solidFill>
                  <a:schemeClr val="lt1"/>
                </a:solidFill>
                <a:latin typeface="Century Gothic"/>
                <a:ea typeface="Century Gothic"/>
                <a:cs typeface="Century Gothic"/>
                <a:sym typeface="Century Gothic"/>
              </a:rPr>
              <a:t>Mia Consalvo</a:t>
            </a:r>
            <a:endParaRPr dirty="0"/>
          </a:p>
          <a:p>
            <a:pPr marL="0" marR="0" lvl="0" indent="0" algn="l" rtl="0">
              <a:lnSpc>
                <a:spcPct val="90000"/>
              </a:lnSpc>
              <a:spcBef>
                <a:spcPts val="0"/>
              </a:spcBef>
              <a:spcAft>
                <a:spcPts val="0"/>
              </a:spcAft>
              <a:buClr>
                <a:schemeClr val="lt1"/>
              </a:buClr>
              <a:buSzPts val="1400"/>
              <a:buFont typeface="Arial"/>
              <a:buNone/>
            </a:pPr>
            <a:r>
              <a:rPr lang="en-US" sz="1400" b="1" dirty="0">
                <a:solidFill>
                  <a:schemeClr val="lt1"/>
                </a:solidFill>
                <a:latin typeface="Century Gothic"/>
                <a:ea typeface="Century Gothic"/>
                <a:cs typeface="Century Gothic"/>
                <a:sym typeface="Century Gothic"/>
              </a:rPr>
              <a:t>Professor of </a:t>
            </a:r>
            <a:r>
              <a:rPr lang="en-US" sz="1400" b="1" dirty="0" smtClean="0">
                <a:solidFill>
                  <a:schemeClr val="lt1"/>
                </a:solidFill>
                <a:latin typeface="Century Gothic"/>
                <a:ea typeface="Century Gothic"/>
                <a:cs typeface="Century Gothic"/>
                <a:sym typeface="Century Gothic"/>
              </a:rPr>
              <a:t>Communication </a:t>
            </a:r>
            <a:r>
              <a:rPr lang="en-US" sz="1400" b="1" dirty="0">
                <a:solidFill>
                  <a:schemeClr val="lt1"/>
                </a:solidFill>
                <a:latin typeface="Century Gothic"/>
                <a:ea typeface="Century Gothic"/>
                <a:cs typeface="Century Gothic"/>
                <a:sym typeface="Century Gothic"/>
              </a:rPr>
              <a:t>Studies </a:t>
            </a:r>
            <a:endParaRPr dirty="0"/>
          </a:p>
          <a:p>
            <a:pPr marL="0" marR="0" lvl="0" indent="0" algn="l" rtl="0">
              <a:lnSpc>
                <a:spcPct val="90000"/>
              </a:lnSpc>
              <a:spcBef>
                <a:spcPts val="0"/>
              </a:spcBef>
              <a:spcAft>
                <a:spcPts val="0"/>
              </a:spcAft>
              <a:buClr>
                <a:schemeClr val="lt1"/>
              </a:buClr>
              <a:buSzPts val="1400"/>
              <a:buFont typeface="Arial"/>
              <a:buNone/>
            </a:pPr>
            <a:r>
              <a:rPr lang="en-US" sz="1400" b="1" dirty="0">
                <a:solidFill>
                  <a:schemeClr val="lt1"/>
                </a:solidFill>
                <a:latin typeface="Century Gothic"/>
                <a:ea typeface="Century Gothic"/>
                <a:cs typeface="Century Gothic"/>
                <a:sym typeface="Century Gothic"/>
              </a:rPr>
              <a:t>Canada Research Chair for Games Studies &amp; Design</a:t>
            </a:r>
            <a:endParaRPr dirty="0"/>
          </a:p>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entury Gothic"/>
                <a:ea typeface="Century Gothic"/>
                <a:cs typeface="Century Gothic"/>
                <a:sym typeface="Century Gothic"/>
              </a:rPr>
              <a:t>Founding Director, </a:t>
            </a:r>
            <a:r>
              <a:rPr lang="en-US" sz="1400" dirty="0" err="1">
                <a:solidFill>
                  <a:schemeClr val="lt1"/>
                </a:solidFill>
                <a:latin typeface="Century Gothic"/>
                <a:ea typeface="Century Gothic"/>
                <a:cs typeface="Century Gothic"/>
                <a:sym typeface="Century Gothic"/>
              </a:rPr>
              <a:t>mLab</a:t>
            </a:r>
            <a:endParaRPr sz="1400" dirty="0">
              <a:solidFill>
                <a:schemeClr val="lt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entury Gothic"/>
                <a:ea typeface="Century Gothic"/>
                <a:cs typeface="Century Gothic"/>
                <a:sym typeface="Century Gothic"/>
              </a:rPr>
              <a:t>Centre for </a:t>
            </a:r>
            <a:r>
              <a:rPr lang="en-US" sz="1400" dirty="0" err="1">
                <a:solidFill>
                  <a:schemeClr val="lt1"/>
                </a:solidFill>
                <a:latin typeface="Century Gothic"/>
                <a:ea typeface="Century Gothic"/>
                <a:cs typeface="Century Gothic"/>
                <a:sym typeface="Century Gothic"/>
              </a:rPr>
              <a:t>Technoculture</a:t>
            </a:r>
            <a:r>
              <a:rPr lang="en-US" sz="1400" dirty="0">
                <a:solidFill>
                  <a:schemeClr val="lt1"/>
                </a:solidFill>
                <a:latin typeface="Century Gothic"/>
                <a:ea typeface="Century Gothic"/>
                <a:cs typeface="Century Gothic"/>
                <a:sym typeface="Century Gothic"/>
              </a:rPr>
              <a:t>, Art &amp; Games (TAG)</a:t>
            </a:r>
            <a:endParaRPr dirty="0"/>
          </a:p>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entury Gothic"/>
                <a:ea typeface="Century Gothic"/>
                <a:cs typeface="Century Gothic"/>
                <a:sym typeface="Century Gothic"/>
              </a:rPr>
              <a:t>Concordia University</a:t>
            </a:r>
            <a:endParaRPr dirty="0"/>
          </a:p>
          <a:p>
            <a:pPr marL="0" marR="0" lvl="0" indent="0" algn="l" rtl="0">
              <a:lnSpc>
                <a:spcPct val="90000"/>
              </a:lnSpc>
              <a:spcBef>
                <a:spcPts val="1000"/>
              </a:spcBef>
              <a:spcAft>
                <a:spcPts val="0"/>
              </a:spcAft>
              <a:buClr>
                <a:schemeClr val="dk1"/>
              </a:buClr>
              <a:buSzPts val="1600"/>
              <a:buFont typeface="Arial"/>
              <a:buNone/>
            </a:pPr>
            <a:endParaRPr sz="1600" dirty="0">
              <a:solidFill>
                <a:schemeClr val="lt1"/>
              </a:solidFill>
              <a:latin typeface="Century Gothic"/>
              <a:ea typeface="Century Gothic"/>
              <a:cs typeface="Century Gothic"/>
              <a:sym typeface="Century Gothic"/>
            </a:endParaRPr>
          </a:p>
        </p:txBody>
      </p:sp>
      <p:sp>
        <p:nvSpPr>
          <p:cNvPr id="143" name="Google Shape;143;p19"/>
          <p:cNvSpPr txBox="1"/>
          <p:nvPr/>
        </p:nvSpPr>
        <p:spPr>
          <a:xfrm>
            <a:off x="1762415" y="3353491"/>
            <a:ext cx="9067800" cy="159950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dirty="0">
                <a:solidFill>
                  <a:schemeClr val="lt1"/>
                </a:solidFill>
                <a:latin typeface="Century Gothic"/>
                <a:ea typeface="Century Gothic"/>
                <a:cs typeface="Century Gothic"/>
                <a:sym typeface="Century Gothic"/>
              </a:rPr>
              <a:t>Andrew Phelps</a:t>
            </a:r>
            <a:endParaRPr dirty="0"/>
          </a:p>
          <a:p>
            <a:pPr marL="0" marR="0" lvl="0" indent="0" algn="l" rtl="0">
              <a:lnSpc>
                <a:spcPct val="90000"/>
              </a:lnSpc>
              <a:spcBef>
                <a:spcPts val="0"/>
              </a:spcBef>
              <a:spcAft>
                <a:spcPts val="0"/>
              </a:spcAft>
              <a:buClr>
                <a:schemeClr val="lt1"/>
              </a:buClr>
              <a:buSzPts val="1400"/>
              <a:buFont typeface="Arial"/>
              <a:buNone/>
            </a:pPr>
            <a:r>
              <a:rPr lang="en-US" sz="1400" b="1" dirty="0">
                <a:solidFill>
                  <a:schemeClr val="lt1"/>
                </a:solidFill>
                <a:latin typeface="Century Gothic"/>
                <a:ea typeface="Century Gothic"/>
                <a:cs typeface="Century Gothic"/>
                <a:sym typeface="Century Gothic"/>
              </a:rPr>
              <a:t>Professor of Art &amp; Design</a:t>
            </a:r>
            <a:endParaRPr dirty="0"/>
          </a:p>
          <a:p>
            <a:pPr marL="0" marR="0" lvl="0" indent="0" algn="l" rtl="0">
              <a:lnSpc>
                <a:spcPct val="90000"/>
              </a:lnSpc>
              <a:spcBef>
                <a:spcPts val="0"/>
              </a:spcBef>
              <a:spcAft>
                <a:spcPts val="0"/>
              </a:spcAft>
              <a:buClr>
                <a:schemeClr val="lt1"/>
              </a:buClr>
              <a:buSzPts val="1400"/>
              <a:buFont typeface="Arial"/>
              <a:buNone/>
            </a:pPr>
            <a:r>
              <a:rPr lang="en-US" sz="1400" b="1" dirty="0">
                <a:solidFill>
                  <a:schemeClr val="lt1"/>
                </a:solidFill>
                <a:latin typeface="Century Gothic"/>
                <a:ea typeface="Century Gothic"/>
                <a:cs typeface="Century Gothic"/>
                <a:sym typeface="Century Gothic"/>
              </a:rPr>
              <a:t>President, Higher Education Video Game Alliance</a:t>
            </a:r>
            <a:endParaRPr dirty="0"/>
          </a:p>
          <a:p>
            <a:pPr marL="0" marR="0" lvl="0" indent="0" algn="l" rtl="0">
              <a:lnSpc>
                <a:spcPct val="90000"/>
              </a:lnSpc>
              <a:spcBef>
                <a:spcPts val="0"/>
              </a:spcBef>
              <a:spcAft>
                <a:spcPts val="0"/>
              </a:spcAft>
              <a:buClr>
                <a:schemeClr val="lt1"/>
              </a:buClr>
              <a:buSzPts val="1400"/>
              <a:buFont typeface="Arial"/>
              <a:buNone/>
            </a:pPr>
            <a:r>
              <a:rPr lang="en-US" sz="1400" b="1" dirty="0">
                <a:solidFill>
                  <a:schemeClr val="lt1"/>
                </a:solidFill>
                <a:latin typeface="Century Gothic"/>
                <a:ea typeface="Century Gothic"/>
                <a:cs typeface="Century Gothic"/>
                <a:sym typeface="Century Gothic"/>
              </a:rPr>
              <a:t>2019 Games Scholar in Residence, American University</a:t>
            </a:r>
            <a:endParaRPr dirty="0"/>
          </a:p>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entury Gothic"/>
                <a:ea typeface="Century Gothic"/>
                <a:cs typeface="Century Gothic"/>
                <a:sym typeface="Century Gothic"/>
              </a:rPr>
              <a:t>Founder, RIT MAGIC Center &amp; MAGIC Spell Studios</a:t>
            </a:r>
            <a:endParaRPr dirty="0"/>
          </a:p>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entury Gothic"/>
                <a:ea typeface="Century Gothic"/>
                <a:cs typeface="Century Gothic"/>
                <a:sym typeface="Century Gothic"/>
              </a:rPr>
              <a:t>Founder, RIT School of Interactive Games &amp; Media</a:t>
            </a:r>
            <a:endParaRPr dirty="0"/>
          </a:p>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entury Gothic"/>
                <a:ea typeface="Century Gothic"/>
                <a:cs typeface="Century Gothic"/>
                <a:sym typeface="Century Gothic"/>
              </a:rPr>
              <a:t>Rochester Institute of Technology</a:t>
            </a:r>
            <a:endParaRPr dirty="0"/>
          </a:p>
          <a:p>
            <a:pPr marL="0" marR="0" lvl="0" indent="0" algn="l" rtl="0">
              <a:lnSpc>
                <a:spcPct val="90000"/>
              </a:lnSpc>
              <a:spcBef>
                <a:spcPts val="1000"/>
              </a:spcBef>
              <a:spcAft>
                <a:spcPts val="0"/>
              </a:spcAft>
              <a:buClr>
                <a:schemeClr val="dk1"/>
              </a:buClr>
              <a:buSzPts val="1600"/>
              <a:buFont typeface="Arial"/>
              <a:buNone/>
            </a:pPr>
            <a:endParaRPr sz="1600" dirty="0">
              <a:solidFill>
                <a:schemeClr val="lt1"/>
              </a:solidFill>
              <a:latin typeface="Century Gothic"/>
              <a:ea typeface="Century Gothic"/>
              <a:cs typeface="Century Gothic"/>
              <a:sym typeface="Century Gothic"/>
            </a:endParaRPr>
          </a:p>
        </p:txBody>
      </p:sp>
      <p:pic>
        <p:nvPicPr>
          <p:cNvPr id="144" name="Google Shape;144;p19"/>
          <p:cNvPicPr preferRelativeResize="0"/>
          <p:nvPr/>
        </p:nvPicPr>
        <p:blipFill rotWithShape="1">
          <a:blip r:embed="rId4">
            <a:alphaModFix/>
          </a:blip>
          <a:srcRect/>
          <a:stretch/>
        </p:blipFill>
        <p:spPr>
          <a:xfrm>
            <a:off x="316346" y="1821321"/>
            <a:ext cx="1371600" cy="1371600"/>
          </a:xfrm>
          <a:prstGeom prst="rect">
            <a:avLst/>
          </a:prstGeom>
          <a:noFill/>
          <a:ln w="25400" cap="flat" cmpd="sng">
            <a:solidFill>
              <a:schemeClr val="lt1"/>
            </a:solidFill>
            <a:prstDash val="solid"/>
            <a:round/>
            <a:headEnd type="none" w="sm" len="sm"/>
            <a:tailEnd type="none" w="sm" len="sm"/>
          </a:ln>
        </p:spPr>
      </p:pic>
      <p:pic>
        <p:nvPicPr>
          <p:cNvPr id="145" name="Google Shape;145;p19"/>
          <p:cNvPicPr preferRelativeResize="0"/>
          <p:nvPr/>
        </p:nvPicPr>
        <p:blipFill rotWithShape="1">
          <a:blip r:embed="rId5">
            <a:alphaModFix/>
          </a:blip>
          <a:srcRect/>
          <a:stretch/>
        </p:blipFill>
        <p:spPr>
          <a:xfrm>
            <a:off x="304800" y="3443702"/>
            <a:ext cx="1371600" cy="1371600"/>
          </a:xfrm>
          <a:prstGeom prst="rect">
            <a:avLst/>
          </a:prstGeom>
          <a:noFill/>
          <a:ln w="25400" cap="flat" cmpd="sng">
            <a:solidFill>
              <a:schemeClr val="lt1"/>
            </a:solidFill>
            <a:prstDash val="solid"/>
            <a:round/>
            <a:headEnd type="none" w="sm" len="sm"/>
            <a:tailEnd type="none" w="sm" len="sm"/>
          </a:ln>
        </p:spPr>
      </p:pic>
      <p:sp>
        <p:nvSpPr>
          <p:cNvPr id="146" name="Google Shape;146;p19"/>
          <p:cNvSpPr/>
          <p:nvPr/>
        </p:nvSpPr>
        <p:spPr>
          <a:xfrm>
            <a:off x="0" y="382383"/>
            <a:ext cx="12189257" cy="10848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Century Gothic"/>
                <a:ea typeface="Century Gothic"/>
                <a:cs typeface="Century Gothic"/>
                <a:sym typeface="Century Gothic"/>
              </a:rPr>
              <a:t>Performing Game Development Live on Twitch</a:t>
            </a:r>
            <a:endParaRPr sz="5400" b="1">
              <a:solidFill>
                <a:schemeClr val="lt1"/>
              </a:solidFill>
              <a:latin typeface="Century Gothic"/>
              <a:ea typeface="Century Gothic"/>
              <a:cs typeface="Century Gothic"/>
              <a:sym typeface="Century Gothic"/>
            </a:endParaRPr>
          </a:p>
        </p:txBody>
      </p:sp>
      <p:sp>
        <p:nvSpPr>
          <p:cNvPr id="147" name="Google Shape;147;p19"/>
          <p:cNvSpPr/>
          <p:nvPr/>
        </p:nvSpPr>
        <p:spPr>
          <a:xfrm>
            <a:off x="0" y="1459971"/>
            <a:ext cx="12212643" cy="1402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48" name="Google Shape;148;p19"/>
          <p:cNvPicPr preferRelativeResize="0"/>
          <p:nvPr/>
        </p:nvPicPr>
        <p:blipFill rotWithShape="1">
          <a:blip r:embed="rId6">
            <a:alphaModFix/>
          </a:blip>
          <a:srcRect/>
          <a:stretch/>
        </p:blipFill>
        <p:spPr>
          <a:xfrm>
            <a:off x="8382000" y="3784354"/>
            <a:ext cx="3581400" cy="1473446"/>
          </a:xfrm>
          <a:prstGeom prst="rect">
            <a:avLst/>
          </a:prstGeom>
          <a:noFill/>
          <a:ln>
            <a:noFill/>
          </a:ln>
        </p:spPr>
      </p:pic>
      <p:sp>
        <p:nvSpPr>
          <p:cNvPr id="149" name="Google Shape;149;p19"/>
          <p:cNvSpPr/>
          <p:nvPr/>
        </p:nvSpPr>
        <p:spPr>
          <a:xfrm>
            <a:off x="8153400" y="5206428"/>
            <a:ext cx="4038601" cy="7434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1008E"/>
                </a:solidFill>
                <a:latin typeface="Century Gothic"/>
                <a:ea typeface="Century Gothic"/>
                <a:cs typeface="Century Gothic"/>
                <a:sym typeface="Century Gothic"/>
              </a:rPr>
              <a:t>Hawaii International Conference on Systems Science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29"/>
          <p:cNvPicPr preferRelativeResize="0"/>
          <p:nvPr/>
        </p:nvPicPr>
        <p:blipFill rotWithShape="1">
          <a:blip r:embed="rId3">
            <a:alphaModFix/>
          </a:blip>
          <a:srcRect/>
          <a:stretch/>
        </p:blipFill>
        <p:spPr>
          <a:xfrm>
            <a:off x="0" y="13063"/>
            <a:ext cx="12192000" cy="6093627"/>
          </a:xfrm>
          <a:prstGeom prst="rect">
            <a:avLst/>
          </a:prstGeom>
          <a:noFill/>
          <a:ln>
            <a:noFill/>
          </a:ln>
        </p:spPr>
      </p:pic>
      <p:sp>
        <p:nvSpPr>
          <p:cNvPr id="236" name="Google Shape;236;p29"/>
          <p:cNvSpPr/>
          <p:nvPr/>
        </p:nvSpPr>
        <p:spPr>
          <a:xfrm>
            <a:off x="0" y="381000"/>
            <a:ext cx="12192000" cy="5725690"/>
          </a:xfrm>
          <a:prstGeom prst="rect">
            <a:avLst/>
          </a:prstGeom>
          <a:gradFill>
            <a:gsLst>
              <a:gs pos="0">
                <a:srgbClr val="000000">
                  <a:alpha val="34901"/>
                </a:srgbClr>
              </a:gs>
              <a:gs pos="100000">
                <a:srgbClr val="000000">
                  <a:alpha val="6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37" name="Google Shape;237;p29"/>
          <p:cNvSpPr txBox="1">
            <a:spLocks noGrp="1"/>
          </p:cNvSpPr>
          <p:nvPr>
            <p:ph type="title"/>
          </p:nvPr>
        </p:nvSpPr>
        <p:spPr>
          <a:xfrm>
            <a:off x="457200" y="609600"/>
            <a:ext cx="9067800" cy="12930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Font typeface="Century Gothic"/>
              <a:buNone/>
            </a:pPr>
            <a:r>
              <a:rPr lang="en-US"/>
              <a:t>ADDITIONAL POTENTIAL CRITERION FOR EVALUATING STREAMS</a:t>
            </a:r>
            <a:endParaRPr/>
          </a:p>
        </p:txBody>
      </p:sp>
      <p:sp>
        <p:nvSpPr>
          <p:cNvPr id="238" name="Google Shape;238;p29"/>
          <p:cNvSpPr txBox="1">
            <a:spLocks noGrp="1"/>
          </p:cNvSpPr>
          <p:nvPr>
            <p:ph type="body" idx="1"/>
          </p:nvPr>
        </p:nvSpPr>
        <p:spPr>
          <a:xfrm>
            <a:off x="457200" y="1917102"/>
            <a:ext cx="9067800" cy="4024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00"/>
              <a:buNone/>
            </a:pPr>
            <a:r>
              <a:rPr lang="en-US" b="1"/>
              <a:t>1) </a:t>
            </a:r>
            <a:r>
              <a:rPr lang="en-US"/>
              <a:t>the degree to which formal and informal design processes and principles are discussed and presented to the audience </a:t>
            </a:r>
            <a:endParaRPr/>
          </a:p>
          <a:p>
            <a:pPr marL="0" lvl="0" indent="0" algn="l" rtl="0">
              <a:lnSpc>
                <a:spcPct val="90000"/>
              </a:lnSpc>
              <a:spcBef>
                <a:spcPts val="1000"/>
              </a:spcBef>
              <a:spcAft>
                <a:spcPts val="0"/>
              </a:spcAft>
              <a:buClr>
                <a:schemeClr val="lt1"/>
              </a:buClr>
              <a:buSzPts val="2200"/>
              <a:buNone/>
            </a:pPr>
            <a:r>
              <a:rPr lang="en-US" b="1"/>
              <a:t>2) </a:t>
            </a:r>
            <a:r>
              <a:rPr lang="en-US"/>
              <a:t>the type of design vocabulary employed in the stream sessions </a:t>
            </a:r>
            <a:endParaRPr/>
          </a:p>
          <a:p>
            <a:pPr marL="0" lvl="0" indent="0" algn="l" rtl="0">
              <a:lnSpc>
                <a:spcPct val="90000"/>
              </a:lnSpc>
              <a:spcBef>
                <a:spcPts val="1000"/>
              </a:spcBef>
              <a:spcAft>
                <a:spcPts val="0"/>
              </a:spcAft>
              <a:buClr>
                <a:schemeClr val="lt1"/>
              </a:buClr>
              <a:buSzPts val="2200"/>
              <a:buNone/>
            </a:pPr>
            <a:r>
              <a:rPr lang="en-US" b="1"/>
              <a:t>3) </a:t>
            </a:r>
            <a:r>
              <a:rPr lang="en-US"/>
              <a:t>how streaming as an activity forces (or fails to enforce) a type of reflexive self-study of the role of a game designer, developer and/or artist </a:t>
            </a:r>
            <a:endParaRPr/>
          </a:p>
          <a:p>
            <a:pPr marL="0" lvl="0" indent="0" algn="l" rtl="0">
              <a:lnSpc>
                <a:spcPct val="90000"/>
              </a:lnSpc>
              <a:spcBef>
                <a:spcPts val="1000"/>
              </a:spcBef>
              <a:spcAft>
                <a:spcPts val="0"/>
              </a:spcAft>
              <a:buClr>
                <a:schemeClr val="lt1"/>
              </a:buClr>
              <a:buSzPts val="2200"/>
              <a:buNone/>
            </a:pPr>
            <a:r>
              <a:rPr lang="en-US" b="1"/>
              <a:t>4) </a:t>
            </a:r>
            <a:r>
              <a:rPr lang="en-US"/>
              <a:t>the role of the stream audience during the live session as an interactive influence on the design of the game itself</a:t>
            </a:r>
            <a:endParaRPr/>
          </a:p>
          <a:p>
            <a:pPr marL="0" lvl="0" indent="0" algn="l" rtl="0">
              <a:lnSpc>
                <a:spcPct val="90000"/>
              </a:lnSpc>
              <a:spcBef>
                <a:spcPts val="1000"/>
              </a:spcBef>
              <a:spcAft>
                <a:spcPts val="0"/>
              </a:spcAft>
              <a:buClr>
                <a:schemeClr val="lt1"/>
              </a:buClr>
              <a:buSzPts val="2200"/>
              <a:buNone/>
            </a:pPr>
            <a:r>
              <a:rPr lang="en-US" b="1"/>
              <a:t>5) </a:t>
            </a:r>
            <a:r>
              <a:rPr lang="en-US"/>
              <a:t>the potential of the stream in question to help inform novice- or non-developers about issues and paradigms in game design, development and production </a:t>
            </a:r>
            <a:endParaRPr/>
          </a:p>
        </p:txBody>
      </p:sp>
      <p:cxnSp>
        <p:nvCxnSpPr>
          <p:cNvPr id="239" name="Google Shape;239;p29"/>
          <p:cNvCxnSpPr/>
          <p:nvPr/>
        </p:nvCxnSpPr>
        <p:spPr>
          <a:xfrm>
            <a:off x="0" y="6096000"/>
            <a:ext cx="12192000" cy="0"/>
          </a:xfrm>
          <a:prstGeom prst="straightConnector1">
            <a:avLst/>
          </a:prstGeom>
          <a:noFill/>
          <a:ln w="15875" cap="flat" cmpd="sng">
            <a:solidFill>
              <a:schemeClr val="lt1"/>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30"/>
          <p:cNvPicPr preferRelativeResize="0"/>
          <p:nvPr/>
        </p:nvPicPr>
        <p:blipFill rotWithShape="1">
          <a:blip r:embed="rId3">
            <a:alphaModFix amt="35000"/>
          </a:blip>
          <a:srcRect/>
          <a:stretch/>
        </p:blipFill>
        <p:spPr>
          <a:xfrm>
            <a:off x="0" y="13063"/>
            <a:ext cx="12192000" cy="6093627"/>
          </a:xfrm>
          <a:prstGeom prst="rect">
            <a:avLst/>
          </a:prstGeom>
          <a:noFill/>
          <a:ln>
            <a:noFill/>
          </a:ln>
        </p:spPr>
      </p:pic>
      <p:sp>
        <p:nvSpPr>
          <p:cNvPr id="245" name="Google Shape;245;p30"/>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RESEARCH QUESTIONS</a:t>
            </a:r>
            <a:endParaRPr/>
          </a:p>
        </p:txBody>
      </p:sp>
      <p:sp>
        <p:nvSpPr>
          <p:cNvPr id="246" name="Google Shape;246;p30"/>
          <p:cNvSpPr txBox="1">
            <a:spLocks noGrp="1"/>
          </p:cNvSpPr>
          <p:nvPr>
            <p:ph type="body" idx="1"/>
          </p:nvPr>
        </p:nvSpPr>
        <p:spPr>
          <a:xfrm>
            <a:off x="2362200" y="1752600"/>
            <a:ext cx="9448800" cy="40241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3200"/>
              <a:buChar char="•"/>
            </a:pPr>
            <a:r>
              <a:rPr lang="en-US" sz="3200"/>
              <a:t>How/in what ways do game developers </a:t>
            </a:r>
            <a:r>
              <a:rPr lang="en-US" sz="4000" b="1"/>
              <a:t>engage in co-creative practices </a:t>
            </a:r>
            <a:r>
              <a:rPr lang="en-US" sz="3200"/>
              <a:t>with audiences while live streaming their game development work?</a:t>
            </a:r>
            <a:endParaRPr/>
          </a:p>
          <a:p>
            <a:pPr marL="0" lvl="0" indent="0" algn="l" rtl="0">
              <a:lnSpc>
                <a:spcPct val="90000"/>
              </a:lnSpc>
              <a:spcBef>
                <a:spcPts val="1000"/>
              </a:spcBef>
              <a:spcAft>
                <a:spcPts val="0"/>
              </a:spcAft>
              <a:buClr>
                <a:schemeClr val="lt1"/>
              </a:buClr>
              <a:buSzPts val="2200"/>
              <a:buNone/>
            </a:pPr>
            <a:endParaRPr/>
          </a:p>
          <a:p>
            <a:pPr marL="228600" lvl="0" indent="-228600" algn="l" rtl="0">
              <a:lnSpc>
                <a:spcPct val="90000"/>
              </a:lnSpc>
              <a:spcBef>
                <a:spcPts val="1000"/>
              </a:spcBef>
              <a:spcAft>
                <a:spcPts val="0"/>
              </a:spcAft>
              <a:buClr>
                <a:schemeClr val="lt1"/>
              </a:buClr>
              <a:buSzPts val="3200"/>
              <a:buChar char="•"/>
            </a:pPr>
            <a:r>
              <a:rPr lang="en-US" sz="3200"/>
              <a:t>How/in what ways do game developers </a:t>
            </a:r>
            <a:r>
              <a:rPr lang="en-US" sz="4000" b="1"/>
              <a:t>engage in game talk </a:t>
            </a:r>
            <a:r>
              <a:rPr lang="en-US" sz="3200"/>
              <a:t>with audiences while live streaming their game development work?</a:t>
            </a:r>
            <a:endParaRPr/>
          </a:p>
          <a:p>
            <a:pPr marL="228600" lvl="0" indent="-88900" algn="l" rtl="0">
              <a:lnSpc>
                <a:spcPct val="90000"/>
              </a:lnSpc>
              <a:spcBef>
                <a:spcPts val="1000"/>
              </a:spcBef>
              <a:spcAft>
                <a:spcPts val="0"/>
              </a:spcAft>
              <a:buClr>
                <a:schemeClr val="lt1"/>
              </a:buClr>
              <a:buSzPts val="2200"/>
              <a:buNone/>
            </a:pPr>
            <a:endParaRPr/>
          </a:p>
        </p:txBody>
      </p:sp>
      <p:cxnSp>
        <p:nvCxnSpPr>
          <p:cNvPr id="247" name="Google Shape;247;p30"/>
          <p:cNvCxnSpPr/>
          <p:nvPr/>
        </p:nvCxnSpPr>
        <p:spPr>
          <a:xfrm>
            <a:off x="0" y="6096000"/>
            <a:ext cx="12192000" cy="0"/>
          </a:xfrm>
          <a:prstGeom prst="straightConnector1">
            <a:avLst/>
          </a:prstGeom>
          <a:noFill/>
          <a:ln w="15875" cap="flat" cmpd="sng">
            <a:solidFill>
              <a:schemeClr val="l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GENERAL DISCOURSE ON LIVE STREAMING &amp; ASSOCIATED ISSUES</a:t>
            </a:r>
            <a:endParaRPr/>
          </a:p>
        </p:txBody>
      </p:sp>
      <p:sp>
        <p:nvSpPr>
          <p:cNvPr id="253" name="Google Shape;253;p31"/>
          <p:cNvSpPr txBox="1">
            <a:spLocks noGrp="1"/>
          </p:cNvSpPr>
          <p:nvPr>
            <p:ph type="body" idx="1"/>
          </p:nvPr>
        </p:nvSpPr>
        <p:spPr>
          <a:xfrm>
            <a:off x="762000" y="2057401"/>
            <a:ext cx="10744200" cy="40241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200"/>
              <a:buChar char="•"/>
            </a:pPr>
            <a:r>
              <a:rPr lang="en-US"/>
              <a:t>Most working developers make the case for a </a:t>
            </a:r>
            <a:r>
              <a:rPr lang="en-US" sz="2800" b="1"/>
              <a:t>grass roots approach that will “build up a community”</a:t>
            </a:r>
            <a:r>
              <a:rPr lang="en-US"/>
              <a:t> around the game being created…</a:t>
            </a:r>
            <a:endParaRPr/>
          </a:p>
          <a:p>
            <a:pPr marL="228600" lvl="0" indent="-228600" algn="l" rtl="0">
              <a:lnSpc>
                <a:spcPct val="90000"/>
              </a:lnSpc>
              <a:spcBef>
                <a:spcPts val="1000"/>
              </a:spcBef>
              <a:spcAft>
                <a:spcPts val="0"/>
              </a:spcAft>
              <a:buClr>
                <a:schemeClr val="lt1"/>
              </a:buClr>
              <a:buSzPts val="2200"/>
              <a:buChar char="•"/>
            </a:pPr>
            <a:r>
              <a:rPr lang="en-US"/>
              <a:t>A second goal for developers to live </a:t>
            </a:r>
            <a:r>
              <a:rPr lang="en-US" sz="2800" b="1"/>
              <a:t>stream is [daily] accountability</a:t>
            </a:r>
            <a:r>
              <a:rPr lang="en-US"/>
              <a:t>.</a:t>
            </a:r>
            <a:endParaRPr/>
          </a:p>
          <a:p>
            <a:pPr marL="228600" lvl="0" indent="-228600" algn="l" rtl="0">
              <a:lnSpc>
                <a:spcPct val="90000"/>
              </a:lnSpc>
              <a:spcBef>
                <a:spcPts val="1000"/>
              </a:spcBef>
              <a:spcAft>
                <a:spcPts val="0"/>
              </a:spcAft>
              <a:buClr>
                <a:schemeClr val="lt1"/>
              </a:buClr>
              <a:buSzPts val="2200"/>
              <a:buChar char="•"/>
            </a:pPr>
            <a:r>
              <a:rPr lang="en-US"/>
              <a:t>Additional goal to </a:t>
            </a:r>
            <a:r>
              <a:rPr lang="en-US" sz="2800" b="1"/>
              <a:t>prevent cloning of the game by other developers  </a:t>
            </a:r>
            <a:endParaRPr/>
          </a:p>
          <a:p>
            <a:pPr marL="228600" lvl="0" indent="-228600" algn="l" rtl="0">
              <a:lnSpc>
                <a:spcPct val="90000"/>
              </a:lnSpc>
              <a:spcBef>
                <a:spcPts val="1000"/>
              </a:spcBef>
              <a:spcAft>
                <a:spcPts val="0"/>
              </a:spcAft>
              <a:buClr>
                <a:schemeClr val="lt1"/>
              </a:buClr>
              <a:buSzPts val="2200"/>
              <a:buChar char="•"/>
            </a:pPr>
            <a:r>
              <a:rPr lang="en-US"/>
              <a:t>One of the most remarked on outcomes for streamers </a:t>
            </a:r>
            <a:r>
              <a:rPr lang="en-US" sz="2800" b="1"/>
              <a:t>is feedback and/or help: both in terms of offering instructional help to others </a:t>
            </a:r>
            <a:r>
              <a:rPr lang="en-US" sz="2400"/>
              <a:t>or</a:t>
            </a:r>
            <a:r>
              <a:rPr lang="en-US" sz="2800" b="1"/>
              <a:t> gaining help or feedback from viewers</a:t>
            </a:r>
            <a:endParaRPr b="1"/>
          </a:p>
        </p:txBody>
      </p:sp>
      <p:pic>
        <p:nvPicPr>
          <p:cNvPr id="254" name="Google Shape;254;p31"/>
          <p:cNvPicPr preferRelativeResize="0"/>
          <p:nvPr/>
        </p:nvPicPr>
        <p:blipFill rotWithShape="1">
          <a:blip r:embed="rId3">
            <a:alphaModFix amt="35000"/>
          </a:blip>
          <a:srcRect/>
          <a:stretch/>
        </p:blipFill>
        <p:spPr>
          <a:xfrm>
            <a:off x="0" y="0"/>
            <a:ext cx="12192000" cy="6093627"/>
          </a:xfrm>
          <a:prstGeom prst="rect">
            <a:avLst/>
          </a:prstGeom>
          <a:noFill/>
          <a:ln>
            <a:noFill/>
          </a:ln>
        </p:spPr>
      </p:pic>
      <p:cxnSp>
        <p:nvCxnSpPr>
          <p:cNvPr id="255" name="Google Shape;255;p31"/>
          <p:cNvCxnSpPr/>
          <p:nvPr/>
        </p:nvCxnSpPr>
        <p:spPr>
          <a:xfrm>
            <a:off x="0" y="6096000"/>
            <a:ext cx="12192000" cy="0"/>
          </a:xfrm>
          <a:prstGeom prst="straightConnector1">
            <a:avLst/>
          </a:prstGeom>
          <a:noFill/>
          <a:ln w="15875" cap="flat" cmpd="sng">
            <a:solidFill>
              <a:schemeClr val="lt1"/>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32"/>
          <p:cNvPicPr preferRelativeResize="0"/>
          <p:nvPr/>
        </p:nvPicPr>
        <p:blipFill rotWithShape="1">
          <a:blip r:embed="rId3">
            <a:alphaModFix amt="35000"/>
          </a:blip>
          <a:srcRect/>
          <a:stretch/>
        </p:blipFill>
        <p:spPr>
          <a:xfrm>
            <a:off x="0" y="13063"/>
            <a:ext cx="12192000" cy="6093627"/>
          </a:xfrm>
          <a:prstGeom prst="rect">
            <a:avLst/>
          </a:prstGeom>
          <a:noFill/>
          <a:ln>
            <a:noFill/>
          </a:ln>
        </p:spPr>
      </p:pic>
      <p:sp>
        <p:nvSpPr>
          <p:cNvPr id="261" name="Google Shape;261;p32"/>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NOTIONS OF “AUTHENTICITY”</a:t>
            </a:r>
            <a:endParaRPr/>
          </a:p>
        </p:txBody>
      </p:sp>
      <p:sp>
        <p:nvSpPr>
          <p:cNvPr id="262" name="Google Shape;262;p32"/>
          <p:cNvSpPr txBox="1">
            <a:spLocks noGrp="1"/>
          </p:cNvSpPr>
          <p:nvPr>
            <p:ph type="body" idx="1"/>
          </p:nvPr>
        </p:nvSpPr>
        <p:spPr>
          <a:xfrm>
            <a:off x="685800" y="1828800"/>
            <a:ext cx="8153400" cy="40241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200"/>
              <a:buChar char="•"/>
            </a:pPr>
            <a:r>
              <a:rPr lang="en-US"/>
              <a:t>Nearly all developers cited streaming as a way to “hear straight from players about what they think of the concept, art, gameplay and </a:t>
            </a:r>
            <a:r>
              <a:rPr lang="en-US" sz="2800" b="1"/>
              <a:t>what they want to see in the game” before it’s complete</a:t>
            </a:r>
            <a:r>
              <a:rPr lang="en-US"/>
              <a:t>. </a:t>
            </a:r>
            <a:endParaRPr/>
          </a:p>
          <a:p>
            <a:pPr marL="228600" lvl="0" indent="-228600" algn="l" rtl="0">
              <a:lnSpc>
                <a:spcPct val="90000"/>
              </a:lnSpc>
              <a:spcBef>
                <a:spcPts val="1000"/>
              </a:spcBef>
              <a:spcAft>
                <a:spcPts val="0"/>
              </a:spcAft>
              <a:buClr>
                <a:schemeClr val="lt1"/>
              </a:buClr>
              <a:buSzPts val="2200"/>
              <a:buChar char="•"/>
            </a:pPr>
            <a:r>
              <a:rPr lang="en-US"/>
              <a:t>This echoes John Banks’ findings about Auran and the ways that some developers </a:t>
            </a:r>
            <a:r>
              <a:rPr lang="en-US" sz="2800" b="1"/>
              <a:t>strive to work with players to shape how their games get made</a:t>
            </a:r>
            <a:r>
              <a:rPr lang="en-US"/>
              <a:t>.</a:t>
            </a:r>
            <a:endParaRPr/>
          </a:p>
          <a:p>
            <a:pPr marL="228600" lvl="0" indent="-228600" algn="l" rtl="0">
              <a:lnSpc>
                <a:spcPct val="90000"/>
              </a:lnSpc>
              <a:spcBef>
                <a:spcPts val="1000"/>
              </a:spcBef>
              <a:spcAft>
                <a:spcPts val="0"/>
              </a:spcAft>
              <a:buClr>
                <a:schemeClr val="lt1"/>
              </a:buClr>
              <a:buSzPts val="2200"/>
              <a:buChar char="•"/>
            </a:pPr>
            <a:r>
              <a:rPr lang="en-US"/>
              <a:t>Most developers have </a:t>
            </a:r>
            <a:r>
              <a:rPr lang="en-US" sz="2800" b="1"/>
              <a:t>largely been positive, or fairly vague, </a:t>
            </a:r>
            <a:r>
              <a:rPr lang="en-US"/>
              <a:t>on how useful such feedback can be however. </a:t>
            </a:r>
            <a:endParaRPr/>
          </a:p>
        </p:txBody>
      </p:sp>
      <p:cxnSp>
        <p:nvCxnSpPr>
          <p:cNvPr id="263" name="Google Shape;263;p32"/>
          <p:cNvCxnSpPr/>
          <p:nvPr/>
        </p:nvCxnSpPr>
        <p:spPr>
          <a:xfrm>
            <a:off x="0" y="6096000"/>
            <a:ext cx="12192000" cy="0"/>
          </a:xfrm>
          <a:prstGeom prst="straightConnector1">
            <a:avLst/>
          </a:prstGeom>
          <a:noFill/>
          <a:ln w="15875" cap="flat" cmpd="sng">
            <a:solidFill>
              <a:schemeClr val="lt1"/>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33"/>
          <p:cNvPicPr preferRelativeResize="0"/>
          <p:nvPr/>
        </p:nvPicPr>
        <p:blipFill rotWithShape="1">
          <a:blip r:embed="rId3">
            <a:alphaModFix amt="35000"/>
          </a:blip>
          <a:srcRect/>
          <a:stretch/>
        </p:blipFill>
        <p:spPr>
          <a:xfrm>
            <a:off x="0" y="13063"/>
            <a:ext cx="12192000" cy="6093627"/>
          </a:xfrm>
          <a:prstGeom prst="rect">
            <a:avLst/>
          </a:prstGeom>
          <a:noFill/>
          <a:ln>
            <a:noFill/>
          </a:ln>
        </p:spPr>
      </p:pic>
      <p:sp>
        <p:nvSpPr>
          <p:cNvPr id="269" name="Google Shape;269;p33"/>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METHODOLOGY</a:t>
            </a:r>
            <a:endParaRPr/>
          </a:p>
        </p:txBody>
      </p:sp>
      <p:sp>
        <p:nvSpPr>
          <p:cNvPr id="270" name="Google Shape;270;p33"/>
          <p:cNvSpPr txBox="1">
            <a:spLocks noGrp="1"/>
          </p:cNvSpPr>
          <p:nvPr>
            <p:ph type="body" idx="1"/>
          </p:nvPr>
        </p:nvSpPr>
        <p:spPr>
          <a:xfrm>
            <a:off x="685800" y="1775190"/>
            <a:ext cx="10820400" cy="40241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sz="2800" dirty="0"/>
              <a:t>We picked an </a:t>
            </a:r>
            <a:r>
              <a:rPr lang="en-US" sz="3600" b="1" dirty="0"/>
              <a:t>art streamer </a:t>
            </a:r>
            <a:r>
              <a:rPr lang="en-US" sz="2800" dirty="0"/>
              <a:t>and a </a:t>
            </a:r>
            <a:r>
              <a:rPr lang="en-US" sz="3600" b="1" dirty="0" err="1"/>
              <a:t>dev</a:t>
            </a:r>
            <a:r>
              <a:rPr lang="en-US" sz="3600" b="1" dirty="0"/>
              <a:t> </a:t>
            </a:r>
            <a:r>
              <a:rPr lang="en-US" sz="3600" b="1" dirty="0" smtClean="0"/>
              <a:t>streamer</a:t>
            </a:r>
          </a:p>
          <a:p>
            <a:pPr marL="685800" lvl="1" indent="-228600">
              <a:spcBef>
                <a:spcPts val="0"/>
              </a:spcBef>
              <a:buSzPts val="2800"/>
            </a:pPr>
            <a:r>
              <a:rPr lang="en-US" sz="3400" dirty="0"/>
              <a:t>H</a:t>
            </a:r>
            <a:r>
              <a:rPr lang="en-US" sz="3400" dirty="0" smtClean="0"/>
              <a:t>ad been streaming for at least a year</a:t>
            </a:r>
          </a:p>
          <a:p>
            <a:pPr marL="685800" lvl="1" indent="-228600">
              <a:spcBef>
                <a:spcPts val="0"/>
              </a:spcBef>
              <a:buSzPts val="2800"/>
            </a:pPr>
            <a:r>
              <a:rPr lang="en-US" sz="3400" dirty="0" smtClean="0"/>
              <a:t>Regular schedule</a:t>
            </a:r>
          </a:p>
          <a:p>
            <a:pPr marL="685800" lvl="1" indent="-228600">
              <a:spcBef>
                <a:spcPts val="0"/>
              </a:spcBef>
              <a:buSzPts val="2800"/>
            </a:pPr>
            <a:r>
              <a:rPr lang="en-US" sz="3400" dirty="0" smtClean="0"/>
              <a:t>Had viewership</a:t>
            </a:r>
          </a:p>
          <a:p>
            <a:pPr marL="228600" lvl="0" indent="-228600" algn="l" rtl="0">
              <a:lnSpc>
                <a:spcPct val="90000"/>
              </a:lnSpc>
              <a:spcBef>
                <a:spcPts val="0"/>
              </a:spcBef>
              <a:spcAft>
                <a:spcPts val="0"/>
              </a:spcAft>
              <a:buClr>
                <a:schemeClr val="lt1"/>
              </a:buClr>
              <a:buSzPts val="2800"/>
              <a:buChar char="•"/>
            </a:pPr>
            <a:r>
              <a:rPr lang="en-US" sz="2800" dirty="0" smtClean="0"/>
              <a:t>For </a:t>
            </a:r>
            <a:r>
              <a:rPr lang="en-US" sz="2800" dirty="0"/>
              <a:t>each streamer we </a:t>
            </a:r>
            <a:r>
              <a:rPr lang="en-US" sz="3600" b="1" dirty="0" smtClean="0"/>
              <a:t>viewed </a:t>
            </a:r>
            <a:r>
              <a:rPr lang="en-US" sz="3600" b="1" dirty="0"/>
              <a:t>a randomly selected archived stream</a:t>
            </a:r>
            <a:r>
              <a:rPr lang="en-US" sz="2800" dirty="0"/>
              <a:t>, rather than watching a live stream, so that we could pause or rewind when necessary to make notes and take screenshots without missing any relevant data. </a:t>
            </a:r>
            <a:endParaRPr dirty="0"/>
          </a:p>
          <a:p>
            <a:pPr marL="228600" lvl="0" indent="-88900" algn="l" rtl="0">
              <a:lnSpc>
                <a:spcPct val="90000"/>
              </a:lnSpc>
              <a:spcBef>
                <a:spcPts val="1000"/>
              </a:spcBef>
              <a:spcAft>
                <a:spcPts val="0"/>
              </a:spcAft>
              <a:buClr>
                <a:schemeClr val="lt1"/>
              </a:buClr>
              <a:buSzPts val="2200"/>
              <a:buNone/>
            </a:pPr>
            <a:endParaRPr dirty="0"/>
          </a:p>
        </p:txBody>
      </p:sp>
      <p:cxnSp>
        <p:nvCxnSpPr>
          <p:cNvPr id="271" name="Google Shape;271;p33"/>
          <p:cNvCxnSpPr/>
          <p:nvPr/>
        </p:nvCxnSpPr>
        <p:spPr>
          <a:xfrm>
            <a:off x="0" y="6096000"/>
            <a:ext cx="12192000" cy="0"/>
          </a:xfrm>
          <a:prstGeom prst="straightConnector1">
            <a:avLst/>
          </a:prstGeom>
          <a:noFill/>
          <a:ln w="15875" cap="flat" cmpd="sng">
            <a:solidFill>
              <a:schemeClr val="lt1"/>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34"/>
          <p:cNvPicPr preferRelativeResize="0"/>
          <p:nvPr/>
        </p:nvPicPr>
        <p:blipFill rotWithShape="1">
          <a:blip r:embed="rId3">
            <a:alphaModFix/>
          </a:blip>
          <a:srcRect/>
          <a:stretch/>
        </p:blipFill>
        <p:spPr>
          <a:xfrm>
            <a:off x="0" y="-1"/>
            <a:ext cx="12187254" cy="6093627"/>
          </a:xfrm>
          <a:prstGeom prst="rect">
            <a:avLst/>
          </a:prstGeom>
          <a:noFill/>
          <a:ln>
            <a:noFill/>
          </a:ln>
        </p:spPr>
      </p:pic>
      <p:sp>
        <p:nvSpPr>
          <p:cNvPr id="278" name="Google Shape;278;p34"/>
          <p:cNvSpPr/>
          <p:nvPr/>
        </p:nvSpPr>
        <p:spPr>
          <a:xfrm>
            <a:off x="0" y="0"/>
            <a:ext cx="12192000" cy="6106690"/>
          </a:xfrm>
          <a:prstGeom prst="rect">
            <a:avLst/>
          </a:prstGeom>
          <a:gradFill>
            <a:gsLst>
              <a:gs pos="0">
                <a:srgbClr val="000000">
                  <a:alpha val="34901"/>
                </a:srgbClr>
              </a:gs>
              <a:gs pos="100000">
                <a:srgbClr val="000000">
                  <a:alpha val="69803"/>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79" name="Google Shape;279;p34" descr="Screen Shot 2018-06-11 at 2.15.36 PM.png"/>
          <p:cNvPicPr preferRelativeResize="0">
            <a:picLocks noGrp="1"/>
          </p:cNvPicPr>
          <p:nvPr>
            <p:ph type="body" idx="2"/>
          </p:nvPr>
        </p:nvPicPr>
        <p:blipFill rotWithShape="1">
          <a:blip r:embed="rId4">
            <a:alphaModFix/>
          </a:blip>
          <a:srcRect/>
          <a:stretch/>
        </p:blipFill>
        <p:spPr>
          <a:xfrm>
            <a:off x="5371106" y="384204"/>
            <a:ext cx="6363694" cy="5347674"/>
          </a:xfrm>
          <a:prstGeom prst="rect">
            <a:avLst/>
          </a:prstGeom>
          <a:noFill/>
          <a:ln w="25400" cap="flat" cmpd="sng">
            <a:solidFill>
              <a:schemeClr val="lt1"/>
            </a:solidFill>
            <a:prstDash val="solid"/>
            <a:round/>
            <a:headEnd type="none" w="sm" len="sm"/>
            <a:tailEnd type="none" w="sm" len="sm"/>
          </a:ln>
        </p:spPr>
      </p:pic>
      <p:sp>
        <p:nvSpPr>
          <p:cNvPr id="280" name="Google Shape;280;p34"/>
          <p:cNvSpPr txBox="1">
            <a:spLocks noGrp="1"/>
          </p:cNvSpPr>
          <p:nvPr>
            <p:ph type="title"/>
          </p:nvPr>
        </p:nvSpPr>
        <p:spPr>
          <a:xfrm>
            <a:off x="0" y="764373"/>
            <a:ext cx="50292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A TALE OF </a:t>
            </a:r>
            <a:br>
              <a:rPr lang="en-US"/>
            </a:br>
            <a:r>
              <a:rPr lang="en-US"/>
              <a:t>TWO ADAMS</a:t>
            </a:r>
            <a:endParaRPr/>
          </a:p>
        </p:txBody>
      </p:sp>
      <p:sp>
        <p:nvSpPr>
          <p:cNvPr id="281" name="Google Shape;281;p34"/>
          <p:cNvSpPr txBox="1">
            <a:spLocks noGrp="1"/>
          </p:cNvSpPr>
          <p:nvPr>
            <p:ph type="body" idx="1"/>
          </p:nvPr>
        </p:nvSpPr>
        <p:spPr>
          <a:xfrm>
            <a:off x="685800" y="3352800"/>
            <a:ext cx="4343400" cy="2865883"/>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2200"/>
              <a:buNone/>
            </a:pPr>
            <a:r>
              <a:rPr lang="en-US"/>
              <a:t>Adam (1) (programmer making </a:t>
            </a:r>
            <a:r>
              <a:rPr lang="en-US" i="1"/>
              <a:t>Bot Land</a:t>
            </a:r>
            <a:r>
              <a:rPr lang="en-US"/>
              <a:t>)</a:t>
            </a:r>
            <a:endParaRPr/>
          </a:p>
          <a:p>
            <a:pPr marL="0" lvl="0" indent="0" algn="r" rtl="0">
              <a:lnSpc>
                <a:spcPct val="90000"/>
              </a:lnSpc>
              <a:spcBef>
                <a:spcPts val="1000"/>
              </a:spcBef>
              <a:spcAft>
                <a:spcPts val="0"/>
              </a:spcAft>
              <a:buClr>
                <a:schemeClr val="lt1"/>
              </a:buClr>
              <a:buSzPts val="2200"/>
              <a:buNone/>
            </a:pPr>
            <a:endParaRPr/>
          </a:p>
          <a:p>
            <a:pPr marL="0" lvl="0" indent="0" algn="r" rtl="0">
              <a:lnSpc>
                <a:spcPct val="90000"/>
              </a:lnSpc>
              <a:spcBef>
                <a:spcPts val="1000"/>
              </a:spcBef>
              <a:spcAft>
                <a:spcPts val="0"/>
              </a:spcAft>
              <a:buClr>
                <a:schemeClr val="lt1"/>
              </a:buClr>
              <a:buSzPts val="2200"/>
              <a:buNone/>
            </a:pPr>
            <a:r>
              <a:rPr lang="en-US"/>
              <a:t>Chluaid (artist on </a:t>
            </a:r>
            <a:r>
              <a:rPr lang="en-US" i="1"/>
              <a:t>BrackenSack: A Dashkin Game</a:t>
            </a:r>
            <a:r>
              <a:rPr lang="en-US"/>
              <a:t>) (and also named Adam (2) IRL)</a:t>
            </a:r>
            <a:endParaRPr/>
          </a:p>
        </p:txBody>
      </p:sp>
      <p:cxnSp>
        <p:nvCxnSpPr>
          <p:cNvPr id="282" name="Google Shape;282;p34"/>
          <p:cNvCxnSpPr/>
          <p:nvPr/>
        </p:nvCxnSpPr>
        <p:spPr>
          <a:xfrm>
            <a:off x="0" y="6096000"/>
            <a:ext cx="12192000" cy="0"/>
          </a:xfrm>
          <a:prstGeom prst="straightConnector1">
            <a:avLst/>
          </a:prstGeom>
          <a:noFill/>
          <a:ln w="15875" cap="flat" cmpd="sng">
            <a:solidFill>
              <a:schemeClr val="lt1"/>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p:nvPr/>
        </p:nvSpPr>
        <p:spPr>
          <a:xfrm>
            <a:off x="0" y="0"/>
            <a:ext cx="12192000" cy="1676400"/>
          </a:xfrm>
          <a:prstGeom prst="rect">
            <a:avLst/>
          </a:prstGeom>
          <a:gradFill>
            <a:gsLst>
              <a:gs pos="0">
                <a:srgbClr val="00B0F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88" name="Google Shape;288;p35"/>
          <p:cNvSpPr/>
          <p:nvPr/>
        </p:nvSpPr>
        <p:spPr>
          <a:xfrm>
            <a:off x="0" y="1676400"/>
            <a:ext cx="12192000" cy="6096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89" name="Google Shape;289;p35"/>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A TALE OF TWO ADAMS</a:t>
            </a:r>
            <a:endParaRPr/>
          </a:p>
        </p:txBody>
      </p:sp>
      <p:sp>
        <p:nvSpPr>
          <p:cNvPr id="290" name="Google Shape;290;p35"/>
          <p:cNvSpPr txBox="1">
            <a:spLocks noGrp="1"/>
          </p:cNvSpPr>
          <p:nvPr>
            <p:ph type="body" idx="1"/>
          </p:nvPr>
        </p:nvSpPr>
        <p:spPr>
          <a:xfrm>
            <a:off x="762000" y="1828800"/>
            <a:ext cx="4343400" cy="37490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en-US" sz="3200" b="1"/>
              <a:t>“coder adam” (1)</a:t>
            </a:r>
            <a:endParaRPr/>
          </a:p>
          <a:p>
            <a:pPr marL="228600" lvl="0" indent="-228600" algn="l" rtl="0">
              <a:lnSpc>
                <a:spcPct val="90000"/>
              </a:lnSpc>
              <a:spcBef>
                <a:spcPts val="1000"/>
              </a:spcBef>
              <a:spcAft>
                <a:spcPts val="0"/>
              </a:spcAft>
              <a:buClr>
                <a:schemeClr val="lt1"/>
              </a:buClr>
              <a:buSzPts val="2200"/>
              <a:buChar char="•"/>
            </a:pPr>
            <a:r>
              <a:rPr lang="en-US" b="1"/>
              <a:t>Talk aloud protocol</a:t>
            </a:r>
            <a:endParaRPr/>
          </a:p>
          <a:p>
            <a:pPr marL="228600" lvl="0" indent="-228600" algn="l" rtl="0">
              <a:lnSpc>
                <a:spcPct val="90000"/>
              </a:lnSpc>
              <a:spcBef>
                <a:spcPts val="1000"/>
              </a:spcBef>
              <a:spcAft>
                <a:spcPts val="0"/>
              </a:spcAft>
              <a:buClr>
                <a:schemeClr val="lt1"/>
              </a:buClr>
              <a:buSzPts val="2200"/>
              <a:buChar char="•"/>
            </a:pPr>
            <a:r>
              <a:rPr lang="en-US" b="1"/>
              <a:t>Careful attention to chat</a:t>
            </a:r>
            <a:endParaRPr/>
          </a:p>
          <a:p>
            <a:pPr marL="228600" lvl="0" indent="-228600" algn="l" rtl="0">
              <a:lnSpc>
                <a:spcPct val="90000"/>
              </a:lnSpc>
              <a:spcBef>
                <a:spcPts val="1000"/>
              </a:spcBef>
              <a:spcAft>
                <a:spcPts val="0"/>
              </a:spcAft>
              <a:buClr>
                <a:schemeClr val="lt1"/>
              </a:buClr>
              <a:buSzPts val="2200"/>
              <a:buChar char="•"/>
            </a:pPr>
            <a:r>
              <a:rPr lang="en-US" b="1"/>
              <a:t>Lots of questions &amp; advice to/from other developers</a:t>
            </a:r>
            <a:endParaRPr/>
          </a:p>
          <a:p>
            <a:pPr marL="228600" lvl="0" indent="-228600" algn="l" rtl="0">
              <a:lnSpc>
                <a:spcPct val="90000"/>
              </a:lnSpc>
              <a:spcBef>
                <a:spcPts val="1000"/>
              </a:spcBef>
              <a:spcAft>
                <a:spcPts val="0"/>
              </a:spcAft>
              <a:buClr>
                <a:schemeClr val="lt1"/>
              </a:buClr>
              <a:buSzPts val="2200"/>
              <a:buChar char="•"/>
            </a:pPr>
            <a:r>
              <a:rPr lang="en-US" b="1"/>
              <a:t>Streams as a commitment to practice</a:t>
            </a:r>
            <a:endParaRPr/>
          </a:p>
          <a:p>
            <a:pPr marL="228600" lvl="0" indent="-228600" algn="l" rtl="0">
              <a:lnSpc>
                <a:spcPct val="90000"/>
              </a:lnSpc>
              <a:spcBef>
                <a:spcPts val="1000"/>
              </a:spcBef>
              <a:spcAft>
                <a:spcPts val="0"/>
              </a:spcAft>
              <a:buClr>
                <a:schemeClr val="lt1"/>
              </a:buClr>
              <a:buSzPts val="2200"/>
              <a:buChar char="•"/>
            </a:pPr>
            <a:r>
              <a:rPr lang="en-US" b="1"/>
              <a:t>Small community, not about audience per se</a:t>
            </a:r>
            <a:endParaRPr/>
          </a:p>
          <a:p>
            <a:pPr marL="228600" lvl="0" indent="-88900" algn="l" rtl="0">
              <a:lnSpc>
                <a:spcPct val="90000"/>
              </a:lnSpc>
              <a:spcBef>
                <a:spcPts val="1000"/>
              </a:spcBef>
              <a:spcAft>
                <a:spcPts val="0"/>
              </a:spcAft>
              <a:buClr>
                <a:schemeClr val="lt1"/>
              </a:buClr>
              <a:buSzPts val="2200"/>
              <a:buNone/>
            </a:pPr>
            <a:endParaRPr/>
          </a:p>
        </p:txBody>
      </p:sp>
      <p:sp>
        <p:nvSpPr>
          <p:cNvPr id="291" name="Google Shape;291;p35"/>
          <p:cNvSpPr txBox="1"/>
          <p:nvPr/>
        </p:nvSpPr>
        <p:spPr>
          <a:xfrm>
            <a:off x="5715000" y="1828800"/>
            <a:ext cx="5486400" cy="374904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Arial"/>
              <a:buNone/>
            </a:pPr>
            <a:r>
              <a:rPr lang="en-US" sz="3200" b="1">
                <a:solidFill>
                  <a:schemeClr val="lt1"/>
                </a:solidFill>
                <a:latin typeface="Century Gothic"/>
                <a:ea typeface="Century Gothic"/>
                <a:cs typeface="Century Gothic"/>
                <a:sym typeface="Century Gothic"/>
              </a:rPr>
              <a:t>“artist adam” (2)</a:t>
            </a:r>
            <a:endParaRPr/>
          </a:p>
          <a:p>
            <a:pPr marL="228600" marR="0" lvl="0" indent="-228600" algn="l" rtl="0">
              <a:lnSpc>
                <a:spcPct val="90000"/>
              </a:lnSpc>
              <a:spcBef>
                <a:spcPts val="1000"/>
              </a:spcBef>
              <a:spcAft>
                <a:spcPts val="0"/>
              </a:spcAft>
              <a:buClr>
                <a:schemeClr val="lt1"/>
              </a:buClr>
              <a:buSzPts val="2200"/>
              <a:buFont typeface="Arial"/>
              <a:buChar char="•"/>
            </a:pPr>
            <a:r>
              <a:rPr lang="en-US" sz="2200" b="1">
                <a:solidFill>
                  <a:schemeClr val="lt1"/>
                </a:solidFill>
                <a:latin typeface="Century Gothic"/>
                <a:ea typeface="Century Gothic"/>
                <a:cs typeface="Century Gothic"/>
                <a:sym typeface="Century Gothic"/>
              </a:rPr>
              <a:t>A kind of ‘visual stepwise process’</a:t>
            </a:r>
            <a:endParaRPr/>
          </a:p>
          <a:p>
            <a:pPr marL="228600" marR="0" lvl="0" indent="-228600" algn="l" rtl="0">
              <a:lnSpc>
                <a:spcPct val="90000"/>
              </a:lnSpc>
              <a:spcBef>
                <a:spcPts val="1000"/>
              </a:spcBef>
              <a:spcAft>
                <a:spcPts val="0"/>
              </a:spcAft>
              <a:buClr>
                <a:schemeClr val="lt1"/>
              </a:buClr>
              <a:buSzPts val="2200"/>
              <a:buFont typeface="Arial"/>
              <a:buChar char="•"/>
            </a:pPr>
            <a:r>
              <a:rPr lang="en-US" sz="2200" b="1">
                <a:solidFill>
                  <a:schemeClr val="lt1"/>
                </a:solidFill>
                <a:latin typeface="Century Gothic"/>
                <a:ea typeface="Century Gothic"/>
                <a:cs typeface="Century Gothic"/>
                <a:sym typeface="Century Gothic"/>
              </a:rPr>
              <a:t>Specifically wanted less feedback</a:t>
            </a:r>
            <a:endParaRPr/>
          </a:p>
          <a:p>
            <a:pPr marL="228600" marR="0" lvl="0" indent="-228600" algn="l" rtl="0">
              <a:lnSpc>
                <a:spcPct val="90000"/>
              </a:lnSpc>
              <a:spcBef>
                <a:spcPts val="1000"/>
              </a:spcBef>
              <a:spcAft>
                <a:spcPts val="0"/>
              </a:spcAft>
              <a:buClr>
                <a:schemeClr val="lt1"/>
              </a:buClr>
              <a:buSzPts val="2200"/>
              <a:buFont typeface="Arial"/>
              <a:buChar char="•"/>
            </a:pPr>
            <a:r>
              <a:rPr lang="en-US" sz="2200" b="1">
                <a:solidFill>
                  <a:schemeClr val="lt1"/>
                </a:solidFill>
                <a:latin typeface="Century Gothic"/>
                <a:ea typeface="Century Gothic"/>
                <a:cs typeface="Century Gothic"/>
                <a:sym typeface="Century Gothic"/>
              </a:rPr>
              <a:t>Streams as a commitment to practice</a:t>
            </a:r>
            <a:endParaRPr/>
          </a:p>
          <a:p>
            <a:pPr marL="228600" marR="0" lvl="0" indent="-228600" algn="l" rtl="0">
              <a:lnSpc>
                <a:spcPct val="90000"/>
              </a:lnSpc>
              <a:spcBef>
                <a:spcPts val="1000"/>
              </a:spcBef>
              <a:spcAft>
                <a:spcPts val="0"/>
              </a:spcAft>
              <a:buClr>
                <a:schemeClr val="lt1"/>
              </a:buClr>
              <a:buSzPts val="2200"/>
              <a:buFont typeface="Arial"/>
              <a:buChar char="•"/>
            </a:pPr>
            <a:r>
              <a:rPr lang="en-US" sz="2200" b="1">
                <a:solidFill>
                  <a:schemeClr val="lt1"/>
                </a:solidFill>
                <a:latin typeface="Century Gothic"/>
                <a:ea typeface="Century Gothic"/>
                <a:cs typeface="Century Gothic"/>
                <a:sym typeface="Century Gothic"/>
              </a:rPr>
              <a:t>Small community, not about audience per se</a:t>
            </a:r>
            <a:endParaRPr/>
          </a:p>
          <a:p>
            <a:pPr marL="228600" marR="0" lvl="0" indent="-228600" algn="l" rtl="0">
              <a:lnSpc>
                <a:spcPct val="90000"/>
              </a:lnSpc>
              <a:spcBef>
                <a:spcPts val="1000"/>
              </a:spcBef>
              <a:spcAft>
                <a:spcPts val="0"/>
              </a:spcAft>
              <a:buClr>
                <a:schemeClr val="lt1"/>
              </a:buClr>
              <a:buSzPts val="2200"/>
              <a:buFont typeface="Arial"/>
              <a:buChar char="•"/>
            </a:pPr>
            <a:r>
              <a:rPr lang="en-US" sz="2200" b="1">
                <a:solidFill>
                  <a:schemeClr val="lt1"/>
                </a:solidFill>
                <a:latin typeface="Century Gothic"/>
                <a:ea typeface="Century Gothic"/>
                <a:cs typeface="Century Gothic"/>
                <a:sym typeface="Century Gothic"/>
              </a:rPr>
              <a:t>Cultivation of community for visibility / connections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36"/>
          <p:cNvPicPr preferRelativeResize="0"/>
          <p:nvPr/>
        </p:nvPicPr>
        <p:blipFill rotWithShape="1">
          <a:blip r:embed="rId3">
            <a:alphaModFix amt="35000"/>
          </a:blip>
          <a:srcRect/>
          <a:stretch/>
        </p:blipFill>
        <p:spPr>
          <a:xfrm>
            <a:off x="0" y="13063"/>
            <a:ext cx="12192000" cy="6093627"/>
          </a:xfrm>
          <a:prstGeom prst="rect">
            <a:avLst/>
          </a:prstGeom>
          <a:noFill/>
          <a:ln>
            <a:noFill/>
          </a:ln>
        </p:spPr>
      </p:pic>
      <p:sp>
        <p:nvSpPr>
          <p:cNvPr id="297" name="Google Shape;297;p36"/>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RESULTS: CO-CREATIVE PRACTICE</a:t>
            </a:r>
            <a:endParaRPr/>
          </a:p>
        </p:txBody>
      </p:sp>
      <p:sp>
        <p:nvSpPr>
          <p:cNvPr id="298" name="Google Shape;298;p36"/>
          <p:cNvSpPr txBox="1">
            <a:spLocks noGrp="1"/>
          </p:cNvSpPr>
          <p:nvPr>
            <p:ph type="body" idx="1"/>
          </p:nvPr>
        </p:nvSpPr>
        <p:spPr>
          <a:xfrm>
            <a:off x="3406140" y="1676400"/>
            <a:ext cx="8763000" cy="4024125"/>
          </a:xfrm>
          <a:prstGeom prst="rect">
            <a:avLst/>
          </a:prstGeom>
          <a:noFill/>
          <a:ln>
            <a:noFill/>
          </a:ln>
        </p:spPr>
        <p:txBody>
          <a:bodyPr spcFirstLastPara="1" wrap="square" lIns="91425" tIns="45700" rIns="91425" bIns="45700" anchor="t" anchorCtr="0">
            <a:noAutofit/>
          </a:bodyPr>
          <a:lstStyle/>
          <a:p>
            <a:pPr marL="228600" lvl="0" indent="-254000" algn="l" rtl="0">
              <a:lnSpc>
                <a:spcPct val="90000"/>
              </a:lnSpc>
              <a:spcBef>
                <a:spcPts val="0"/>
              </a:spcBef>
              <a:spcAft>
                <a:spcPts val="0"/>
              </a:spcAft>
              <a:buClr>
                <a:schemeClr val="lt1"/>
              </a:buClr>
              <a:buSzPts val="4000"/>
              <a:buChar char="•"/>
            </a:pPr>
            <a:r>
              <a:rPr lang="en-US" sz="4000"/>
              <a:t>Adam [1]’s straw poll</a:t>
            </a:r>
            <a:endParaRPr/>
          </a:p>
          <a:p>
            <a:pPr marL="228600" lvl="0" indent="-254000" algn="l" rtl="0">
              <a:lnSpc>
                <a:spcPct val="90000"/>
              </a:lnSpc>
              <a:spcBef>
                <a:spcPts val="1000"/>
              </a:spcBef>
              <a:spcAft>
                <a:spcPts val="0"/>
              </a:spcAft>
              <a:buClr>
                <a:schemeClr val="lt1"/>
              </a:buClr>
              <a:buSzPts val="4000"/>
              <a:buChar char="•"/>
            </a:pPr>
            <a:r>
              <a:rPr lang="en-US" sz="4000"/>
              <a:t>deployment of informal knowledge sharing</a:t>
            </a:r>
            <a:endParaRPr/>
          </a:p>
          <a:p>
            <a:pPr marL="228600" lvl="0" indent="-254000" algn="l" rtl="0">
              <a:lnSpc>
                <a:spcPct val="90000"/>
              </a:lnSpc>
              <a:spcBef>
                <a:spcPts val="1000"/>
              </a:spcBef>
              <a:spcAft>
                <a:spcPts val="0"/>
              </a:spcAft>
              <a:buClr>
                <a:schemeClr val="lt1"/>
              </a:buClr>
              <a:buSzPts val="4000"/>
              <a:buChar char="•"/>
            </a:pPr>
            <a:r>
              <a:rPr lang="en-US" sz="4000"/>
              <a:t>general sociability</a:t>
            </a:r>
            <a:endParaRPr/>
          </a:p>
          <a:p>
            <a:pPr marL="228600" lvl="0" indent="-254000" algn="l" rtl="0">
              <a:lnSpc>
                <a:spcPct val="90000"/>
              </a:lnSpc>
              <a:spcBef>
                <a:spcPts val="1000"/>
              </a:spcBef>
              <a:spcAft>
                <a:spcPts val="0"/>
              </a:spcAft>
              <a:buClr>
                <a:schemeClr val="lt1"/>
              </a:buClr>
              <a:buSzPts val="4000"/>
              <a:buChar char="•"/>
            </a:pPr>
            <a:r>
              <a:rPr lang="en-US" sz="4000"/>
              <a:t>soliciting and/or accepting help from their respective communities… </a:t>
            </a:r>
            <a:endParaRPr/>
          </a:p>
        </p:txBody>
      </p:sp>
      <p:cxnSp>
        <p:nvCxnSpPr>
          <p:cNvPr id="299" name="Google Shape;299;p36"/>
          <p:cNvCxnSpPr/>
          <p:nvPr/>
        </p:nvCxnSpPr>
        <p:spPr>
          <a:xfrm>
            <a:off x="0" y="6096000"/>
            <a:ext cx="12192000" cy="0"/>
          </a:xfrm>
          <a:prstGeom prst="straightConnector1">
            <a:avLst/>
          </a:prstGeom>
          <a:noFill/>
          <a:ln w="15875" cap="flat" cmpd="sng">
            <a:solidFill>
              <a:schemeClr val="lt1"/>
            </a:solidFill>
            <a:prstDash val="solid"/>
            <a:round/>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37"/>
          <p:cNvPicPr preferRelativeResize="0"/>
          <p:nvPr/>
        </p:nvPicPr>
        <p:blipFill rotWithShape="1">
          <a:blip r:embed="rId3">
            <a:alphaModFix amt="35000"/>
          </a:blip>
          <a:srcRect/>
          <a:stretch/>
        </p:blipFill>
        <p:spPr>
          <a:xfrm>
            <a:off x="0" y="13063"/>
            <a:ext cx="12192000" cy="6093627"/>
          </a:xfrm>
          <a:prstGeom prst="rect">
            <a:avLst/>
          </a:prstGeom>
          <a:noFill/>
          <a:ln>
            <a:noFill/>
          </a:ln>
        </p:spPr>
      </p:pic>
      <p:sp>
        <p:nvSpPr>
          <p:cNvPr id="305" name="Google Shape;305;p37"/>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  RESULTS: “GAME TALK”</a:t>
            </a:r>
            <a:endParaRPr/>
          </a:p>
        </p:txBody>
      </p:sp>
      <p:sp>
        <p:nvSpPr>
          <p:cNvPr id="306" name="Google Shape;306;p37"/>
          <p:cNvSpPr txBox="1">
            <a:spLocks noGrp="1"/>
          </p:cNvSpPr>
          <p:nvPr>
            <p:ph type="body" idx="1"/>
          </p:nvPr>
        </p:nvSpPr>
        <p:spPr>
          <a:xfrm>
            <a:off x="685800" y="2194560"/>
            <a:ext cx="10820400" cy="40241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400"/>
              <a:buChar char="•"/>
            </a:pPr>
            <a:r>
              <a:rPr lang="en-US" sz="2400"/>
              <a:t>We found very few instances of game talk in our sample streams!</a:t>
            </a:r>
            <a:endParaRPr/>
          </a:p>
          <a:p>
            <a:pPr marL="228600" lvl="0" indent="-228600" algn="l" rtl="0">
              <a:lnSpc>
                <a:spcPct val="90000"/>
              </a:lnSpc>
              <a:spcBef>
                <a:spcPts val="1000"/>
              </a:spcBef>
              <a:spcAft>
                <a:spcPts val="0"/>
              </a:spcAft>
              <a:buClr>
                <a:schemeClr val="lt1"/>
              </a:buClr>
              <a:buSzPts val="2400"/>
              <a:buChar char="•"/>
            </a:pPr>
            <a:r>
              <a:rPr lang="en-US" sz="2400"/>
              <a:t>Lack of shared vocabulary (“Speedball” example)</a:t>
            </a:r>
            <a:endParaRPr/>
          </a:p>
          <a:p>
            <a:pPr marL="228600" lvl="0" indent="-228600" algn="l" rtl="0">
              <a:lnSpc>
                <a:spcPct val="90000"/>
              </a:lnSpc>
              <a:spcBef>
                <a:spcPts val="1000"/>
              </a:spcBef>
              <a:spcAft>
                <a:spcPts val="0"/>
              </a:spcAft>
              <a:buClr>
                <a:schemeClr val="lt1"/>
              </a:buClr>
              <a:buSzPts val="2400"/>
              <a:buChar char="•"/>
            </a:pPr>
            <a:r>
              <a:rPr lang="en-US" sz="2400"/>
              <a:t>Further research should investigate how frequently game talk occurs in other developer streams. </a:t>
            </a:r>
            <a:endParaRPr/>
          </a:p>
          <a:p>
            <a:pPr marL="685800" lvl="1" indent="-228600" algn="l" rtl="0">
              <a:lnSpc>
                <a:spcPct val="90000"/>
              </a:lnSpc>
              <a:spcBef>
                <a:spcPts val="500"/>
              </a:spcBef>
              <a:spcAft>
                <a:spcPts val="0"/>
              </a:spcAft>
              <a:buClr>
                <a:schemeClr val="lt1"/>
              </a:buClr>
              <a:buSzPts val="2400"/>
              <a:buChar char="•"/>
            </a:pPr>
            <a:r>
              <a:rPr lang="en-US" sz="2400"/>
              <a:t>It’s possible more such talk happened after our initial analysis period. </a:t>
            </a:r>
            <a:endParaRPr/>
          </a:p>
          <a:p>
            <a:pPr marL="685800" lvl="1" indent="-228600" algn="l" rtl="0">
              <a:lnSpc>
                <a:spcPct val="90000"/>
              </a:lnSpc>
              <a:spcBef>
                <a:spcPts val="500"/>
              </a:spcBef>
              <a:spcAft>
                <a:spcPts val="0"/>
              </a:spcAft>
              <a:buClr>
                <a:schemeClr val="lt1"/>
              </a:buClr>
              <a:buSzPts val="2400"/>
              <a:buChar char="•"/>
            </a:pPr>
            <a:r>
              <a:rPr lang="en-US" sz="2400"/>
              <a:t>It could also be the case that these games were already fairly well conceptualized by their respective developers, and so references to other games or game mechanics were not needed.</a:t>
            </a:r>
            <a:endParaRPr/>
          </a:p>
          <a:p>
            <a:pPr marL="0" lvl="0" indent="0" algn="l" rtl="0">
              <a:lnSpc>
                <a:spcPct val="90000"/>
              </a:lnSpc>
              <a:spcBef>
                <a:spcPts val="1000"/>
              </a:spcBef>
              <a:spcAft>
                <a:spcPts val="0"/>
              </a:spcAft>
              <a:buClr>
                <a:schemeClr val="lt1"/>
              </a:buClr>
              <a:buSzPts val="2200"/>
              <a:buNone/>
            </a:pPr>
            <a:endParaRPr/>
          </a:p>
        </p:txBody>
      </p:sp>
      <p:cxnSp>
        <p:nvCxnSpPr>
          <p:cNvPr id="307" name="Google Shape;307;p37"/>
          <p:cNvCxnSpPr/>
          <p:nvPr/>
        </p:nvCxnSpPr>
        <p:spPr>
          <a:xfrm>
            <a:off x="0" y="6096000"/>
            <a:ext cx="12192000" cy="0"/>
          </a:xfrm>
          <a:prstGeom prst="straightConnector1">
            <a:avLst/>
          </a:prstGeom>
          <a:noFill/>
          <a:ln w="15875" cap="flat" cmpd="sng">
            <a:solidFill>
              <a:schemeClr val="lt1"/>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38"/>
          <p:cNvPicPr preferRelativeResize="0"/>
          <p:nvPr/>
        </p:nvPicPr>
        <p:blipFill rotWithShape="1">
          <a:blip r:embed="rId3">
            <a:alphaModFix/>
          </a:blip>
          <a:srcRect/>
          <a:stretch/>
        </p:blipFill>
        <p:spPr>
          <a:xfrm>
            <a:off x="2971800" y="0"/>
            <a:ext cx="9220200" cy="5623193"/>
          </a:xfrm>
          <a:prstGeom prst="rect">
            <a:avLst/>
          </a:prstGeom>
          <a:noFill/>
          <a:ln>
            <a:noFill/>
          </a:ln>
        </p:spPr>
      </p:pic>
      <p:sp>
        <p:nvSpPr>
          <p:cNvPr id="313" name="Google Shape;313;p38"/>
          <p:cNvSpPr/>
          <p:nvPr/>
        </p:nvSpPr>
        <p:spPr>
          <a:xfrm flipH="1">
            <a:off x="2971800" y="0"/>
            <a:ext cx="6553200" cy="5623193"/>
          </a:xfrm>
          <a:prstGeom prst="rect">
            <a:avLst/>
          </a:prstGeom>
          <a:gradFill>
            <a:gsLst>
              <a:gs pos="0">
                <a:srgbClr val="000000">
                  <a:alpha val="0"/>
                </a:srgbClr>
              </a:gs>
              <a:gs pos="885">
                <a:srgbClr val="000000">
                  <a:alpha val="0"/>
                </a:srgbClr>
              </a:gs>
              <a:gs pos="34000">
                <a:srgbClr val="000000">
                  <a:alpha val="63921"/>
                </a:srgbClr>
              </a:gs>
              <a:gs pos="100000">
                <a:schemeClr val="dk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14" name="Google Shape;314;p38"/>
          <p:cNvSpPr txBox="1">
            <a:spLocks noGrp="1"/>
          </p:cNvSpPr>
          <p:nvPr>
            <p:ph type="title"/>
          </p:nvPr>
        </p:nvSpPr>
        <p:spPr>
          <a:xfrm>
            <a:off x="670560" y="711034"/>
            <a:ext cx="8915400" cy="12930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Font typeface="Century Gothic"/>
              <a:buNone/>
            </a:pPr>
            <a:r>
              <a:rPr lang="en-US" dirty="0" smtClean="0"/>
              <a:t>POTENTIAL FUTURE(S) FOR DEVELOPMENT </a:t>
            </a:r>
            <a:r>
              <a:rPr lang="en-US" dirty="0"/>
              <a:t>STREAMING</a:t>
            </a:r>
            <a:endParaRPr dirty="0"/>
          </a:p>
        </p:txBody>
      </p:sp>
      <p:sp>
        <p:nvSpPr>
          <p:cNvPr id="315" name="Google Shape;315;p38"/>
          <p:cNvSpPr txBox="1">
            <a:spLocks noGrp="1"/>
          </p:cNvSpPr>
          <p:nvPr>
            <p:ph type="body" idx="1"/>
          </p:nvPr>
        </p:nvSpPr>
        <p:spPr>
          <a:xfrm>
            <a:off x="685800" y="2194561"/>
            <a:ext cx="10820400" cy="30632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200"/>
              <a:buChar char="•"/>
            </a:pPr>
            <a:r>
              <a:rPr lang="en-US" dirty="0"/>
              <a:t>A commitment to practice and function?</a:t>
            </a:r>
            <a:endParaRPr dirty="0"/>
          </a:p>
          <a:p>
            <a:pPr marL="228600" lvl="0" indent="-228600" algn="l" rtl="0">
              <a:lnSpc>
                <a:spcPct val="90000"/>
              </a:lnSpc>
              <a:spcBef>
                <a:spcPts val="1000"/>
              </a:spcBef>
              <a:spcAft>
                <a:spcPts val="0"/>
              </a:spcAft>
              <a:buClr>
                <a:schemeClr val="lt1"/>
              </a:buClr>
              <a:buSzPts val="2200"/>
              <a:buChar char="•"/>
            </a:pPr>
            <a:r>
              <a:rPr lang="en-US" dirty="0"/>
              <a:t>Less about audience, more about community (maybe?) </a:t>
            </a:r>
            <a:endParaRPr dirty="0"/>
          </a:p>
          <a:p>
            <a:pPr marL="228600" lvl="0" indent="-228600" algn="l" rtl="0">
              <a:lnSpc>
                <a:spcPct val="90000"/>
              </a:lnSpc>
              <a:spcBef>
                <a:spcPts val="1000"/>
              </a:spcBef>
              <a:spcAft>
                <a:spcPts val="0"/>
              </a:spcAft>
              <a:buClr>
                <a:schemeClr val="lt1"/>
              </a:buClr>
              <a:buSzPts val="2200"/>
              <a:buChar char="•"/>
            </a:pPr>
            <a:r>
              <a:rPr lang="en-US" dirty="0"/>
              <a:t>A scalable platform for observation, practice and critique?</a:t>
            </a:r>
            <a:endParaRPr dirty="0"/>
          </a:p>
          <a:p>
            <a:pPr marL="228600" lvl="0" indent="-228600" algn="l" rtl="0">
              <a:lnSpc>
                <a:spcPct val="90000"/>
              </a:lnSpc>
              <a:spcBef>
                <a:spcPts val="1000"/>
              </a:spcBef>
              <a:spcAft>
                <a:spcPts val="0"/>
              </a:spcAft>
              <a:buClr>
                <a:schemeClr val="lt1"/>
              </a:buClr>
              <a:buSzPts val="2200"/>
              <a:buChar char="•"/>
            </a:pPr>
            <a:r>
              <a:rPr lang="en-US" dirty="0"/>
              <a:t>A form of bi-directional apprenticeship?</a:t>
            </a:r>
            <a:endParaRPr dirty="0"/>
          </a:p>
          <a:p>
            <a:pPr marL="228600" lvl="0" indent="-228600" algn="l" rtl="0">
              <a:lnSpc>
                <a:spcPct val="90000"/>
              </a:lnSpc>
              <a:spcBef>
                <a:spcPts val="1000"/>
              </a:spcBef>
              <a:spcAft>
                <a:spcPts val="0"/>
              </a:spcAft>
              <a:buClr>
                <a:schemeClr val="lt1"/>
              </a:buClr>
              <a:buSzPts val="2200"/>
              <a:buChar char="•"/>
            </a:pPr>
            <a:r>
              <a:rPr lang="en-US" dirty="0"/>
              <a:t>A dialog platform for learning communities?</a:t>
            </a:r>
            <a:endParaRPr dirty="0"/>
          </a:p>
          <a:p>
            <a:pPr marL="228600" lvl="0" indent="-228600" algn="l" rtl="0">
              <a:lnSpc>
                <a:spcPct val="90000"/>
              </a:lnSpc>
              <a:spcBef>
                <a:spcPts val="1000"/>
              </a:spcBef>
              <a:spcAft>
                <a:spcPts val="0"/>
              </a:spcAft>
              <a:buClr>
                <a:schemeClr val="lt1"/>
              </a:buClr>
              <a:buSzPts val="2200"/>
              <a:buChar char="•"/>
            </a:pPr>
            <a:r>
              <a:rPr lang="en-US" dirty="0"/>
              <a:t>A potentially </a:t>
            </a:r>
            <a:r>
              <a:rPr lang="en-US" dirty="0" err="1"/>
              <a:t>scaffolded</a:t>
            </a:r>
            <a:r>
              <a:rPr lang="en-US" dirty="0"/>
              <a:t> environment? </a:t>
            </a:r>
            <a:endParaRPr dirty="0"/>
          </a:p>
          <a:p>
            <a:pPr marL="228600" lvl="0" indent="-228600" algn="l" rtl="0">
              <a:lnSpc>
                <a:spcPct val="90000"/>
              </a:lnSpc>
              <a:spcBef>
                <a:spcPts val="1000"/>
              </a:spcBef>
              <a:spcAft>
                <a:spcPts val="0"/>
              </a:spcAft>
              <a:buClr>
                <a:schemeClr val="lt1"/>
              </a:buClr>
              <a:buSzPts val="2200"/>
              <a:buChar char="•"/>
            </a:pPr>
            <a:r>
              <a:rPr lang="en-US" dirty="0"/>
              <a:t>A quest for authenticity and role models?</a:t>
            </a:r>
            <a:endParaRPr dirty="0"/>
          </a:p>
          <a:p>
            <a:pPr marL="228600" lvl="0" indent="-88900" algn="l" rtl="0">
              <a:lnSpc>
                <a:spcPct val="90000"/>
              </a:lnSpc>
              <a:spcBef>
                <a:spcPts val="1000"/>
              </a:spcBef>
              <a:spcAft>
                <a:spcPts val="0"/>
              </a:spcAft>
              <a:buClr>
                <a:schemeClr val="lt1"/>
              </a:buClr>
              <a:buSzPts val="2200"/>
              <a:buNone/>
            </a:pPr>
            <a:endParaRPr dirty="0"/>
          </a:p>
          <a:p>
            <a:pPr marL="228600" lvl="0" indent="-88900" algn="l" rtl="0">
              <a:lnSpc>
                <a:spcPct val="90000"/>
              </a:lnSpc>
              <a:spcBef>
                <a:spcPts val="1000"/>
              </a:spcBef>
              <a:spcAft>
                <a:spcPts val="0"/>
              </a:spcAft>
              <a:buClr>
                <a:schemeClr val="lt1"/>
              </a:buClr>
              <a:buSzPts val="2200"/>
              <a:buNone/>
            </a:pPr>
            <a:endParaRPr dirty="0"/>
          </a:p>
        </p:txBody>
      </p:sp>
      <p:cxnSp>
        <p:nvCxnSpPr>
          <p:cNvPr id="316" name="Google Shape;316;p38"/>
          <p:cNvCxnSpPr/>
          <p:nvPr/>
        </p:nvCxnSpPr>
        <p:spPr>
          <a:xfrm>
            <a:off x="0" y="5638800"/>
            <a:ext cx="12192000" cy="0"/>
          </a:xfrm>
          <a:prstGeom prst="straightConnector1">
            <a:avLst/>
          </a:prstGeom>
          <a:noFill/>
          <a:ln w="15875" cap="flat" cmpd="sng">
            <a:solidFill>
              <a:schemeClr val="lt1"/>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1"/>
          <p:cNvPicPr preferRelativeResize="0"/>
          <p:nvPr/>
        </p:nvPicPr>
        <p:blipFill rotWithShape="1">
          <a:blip r:embed="rId3">
            <a:alphaModFix/>
          </a:blip>
          <a:srcRect r="-125"/>
          <a:stretch/>
        </p:blipFill>
        <p:spPr>
          <a:xfrm>
            <a:off x="0" y="1"/>
            <a:ext cx="12192000" cy="5943600"/>
          </a:xfrm>
          <a:prstGeom prst="rect">
            <a:avLst/>
          </a:prstGeom>
          <a:noFill/>
          <a:ln>
            <a:noFill/>
          </a:ln>
        </p:spPr>
      </p:pic>
      <p:sp>
        <p:nvSpPr>
          <p:cNvPr id="163" name="Google Shape;163;p21"/>
          <p:cNvSpPr/>
          <p:nvPr/>
        </p:nvSpPr>
        <p:spPr>
          <a:xfrm>
            <a:off x="0" y="0"/>
            <a:ext cx="12192000" cy="5943589"/>
          </a:xfrm>
          <a:prstGeom prst="rect">
            <a:avLst/>
          </a:prstGeom>
          <a:gradFill>
            <a:gsLst>
              <a:gs pos="0">
                <a:schemeClr val="dk1"/>
              </a:gs>
              <a:gs pos="100000">
                <a:srgbClr val="000000">
                  <a:alpha val="40784"/>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64" name="Google Shape;164;p21"/>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BACKGROUND LITERATURE</a:t>
            </a:r>
            <a:endParaRPr/>
          </a:p>
        </p:txBody>
      </p:sp>
      <p:cxnSp>
        <p:nvCxnSpPr>
          <p:cNvPr id="165" name="Google Shape;165;p21"/>
          <p:cNvCxnSpPr/>
          <p:nvPr/>
        </p:nvCxnSpPr>
        <p:spPr>
          <a:xfrm>
            <a:off x="0" y="5943600"/>
            <a:ext cx="12192000" cy="0"/>
          </a:xfrm>
          <a:prstGeom prst="straightConnector1">
            <a:avLst/>
          </a:prstGeom>
          <a:noFill/>
          <a:ln w="15875" cap="flat" cmpd="sng">
            <a:solidFill>
              <a:schemeClr val="lt1"/>
            </a:solidFill>
            <a:prstDash val="solid"/>
            <a:round/>
            <a:headEnd type="none" w="sm" len="sm"/>
            <a:tailEnd type="none" w="sm" len="sm"/>
          </a:ln>
        </p:spPr>
      </p:cxnSp>
      <p:sp>
        <p:nvSpPr>
          <p:cNvPr id="166" name="Google Shape;166;p21"/>
          <p:cNvSpPr txBox="1">
            <a:spLocks noGrp="1"/>
          </p:cNvSpPr>
          <p:nvPr>
            <p:ph type="body" idx="1"/>
          </p:nvPr>
        </p:nvSpPr>
        <p:spPr>
          <a:xfrm>
            <a:off x="381000" y="1524000"/>
            <a:ext cx="10820400" cy="40241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200"/>
              <a:buChar char="•"/>
            </a:pPr>
            <a:r>
              <a:rPr lang="en-US"/>
              <a:t>Game industry studies</a:t>
            </a:r>
            <a:endParaRPr/>
          </a:p>
          <a:p>
            <a:pPr marL="685800" lvl="1" indent="-228600" algn="l" rtl="0">
              <a:lnSpc>
                <a:spcPct val="90000"/>
              </a:lnSpc>
              <a:spcBef>
                <a:spcPts val="500"/>
              </a:spcBef>
              <a:spcAft>
                <a:spcPts val="0"/>
              </a:spcAft>
              <a:buClr>
                <a:schemeClr val="lt1"/>
              </a:buClr>
              <a:buSzPts val="2000"/>
              <a:buChar char="•"/>
            </a:pPr>
            <a:r>
              <a:rPr lang="en-US"/>
              <a:t>Co-creativity (John Banks)</a:t>
            </a:r>
            <a:endParaRPr/>
          </a:p>
          <a:p>
            <a:pPr marL="685800" lvl="1" indent="-228600" algn="l" rtl="0">
              <a:lnSpc>
                <a:spcPct val="90000"/>
              </a:lnSpc>
              <a:spcBef>
                <a:spcPts val="500"/>
              </a:spcBef>
              <a:spcAft>
                <a:spcPts val="0"/>
              </a:spcAft>
              <a:buClr>
                <a:schemeClr val="lt1"/>
              </a:buClr>
              <a:buSzPts val="2000"/>
              <a:buChar char="•"/>
            </a:pPr>
            <a:r>
              <a:rPr lang="en-US"/>
              <a:t>Game talk (Casey O’Donnell)</a:t>
            </a:r>
            <a:endParaRPr/>
          </a:p>
          <a:p>
            <a:pPr marL="228600" lvl="0" indent="-228600" algn="l" rtl="0">
              <a:lnSpc>
                <a:spcPct val="90000"/>
              </a:lnSpc>
              <a:spcBef>
                <a:spcPts val="1000"/>
              </a:spcBef>
              <a:spcAft>
                <a:spcPts val="0"/>
              </a:spcAft>
              <a:buClr>
                <a:schemeClr val="lt1"/>
              </a:buClr>
              <a:buSzPts val="2200"/>
              <a:buChar char="•"/>
            </a:pPr>
            <a:r>
              <a:rPr lang="en-US"/>
              <a:t>Live streaming gameplay</a:t>
            </a:r>
            <a:endParaRPr/>
          </a:p>
          <a:p>
            <a:pPr marL="685800" lvl="1" indent="-228600" algn="l" rtl="0">
              <a:lnSpc>
                <a:spcPct val="90000"/>
              </a:lnSpc>
              <a:spcBef>
                <a:spcPts val="500"/>
              </a:spcBef>
              <a:spcAft>
                <a:spcPts val="0"/>
              </a:spcAft>
              <a:buClr>
                <a:schemeClr val="lt1"/>
              </a:buClr>
              <a:buSzPts val="2000"/>
              <a:buChar char="•"/>
            </a:pPr>
            <a:r>
              <a:rPr lang="en-US"/>
              <a:t>Broadcasting play (TL Taylor)</a:t>
            </a:r>
            <a:endParaRPr/>
          </a:p>
          <a:p>
            <a:pPr marL="685800" lvl="1" indent="-228600" algn="l" rtl="0">
              <a:lnSpc>
                <a:spcPct val="90000"/>
              </a:lnSpc>
              <a:spcBef>
                <a:spcPts val="500"/>
              </a:spcBef>
              <a:spcAft>
                <a:spcPts val="0"/>
              </a:spcAft>
              <a:buClr>
                <a:schemeClr val="lt1"/>
              </a:buClr>
              <a:buSzPts val="2000"/>
              <a:buChar char="•"/>
            </a:pPr>
            <a:r>
              <a:rPr lang="en-US"/>
              <a:t>Hamilton W. A., Garretson O., &amp; Kerne A. (2014, April 26–May 1). </a:t>
            </a:r>
            <a:r>
              <a:rPr lang="en-US" i="1"/>
              <a:t>Streaming on Twitch: Fostering Participatory Communities of Play within Live Mixed Media</a:t>
            </a:r>
            <a:r>
              <a:rPr lang="en-US"/>
              <a:t>. In Proceedings of the SIGCHI Conference on Human Factors in Computing Systems (CHI ’14). New York, NY, USA.</a:t>
            </a:r>
            <a:endParaRPr/>
          </a:p>
          <a:p>
            <a:pPr marL="228600" lvl="0" indent="-88900" algn="l" rtl="0">
              <a:lnSpc>
                <a:spcPct val="90000"/>
              </a:lnSpc>
              <a:spcBef>
                <a:spcPts val="1000"/>
              </a:spcBef>
              <a:spcAft>
                <a:spcPts val="0"/>
              </a:spcAft>
              <a:buClr>
                <a:schemeClr val="lt1"/>
              </a:buClr>
              <a:buSzPts val="2200"/>
              <a:buNone/>
            </a:pPr>
            <a:endParaRPr/>
          </a:p>
          <a:p>
            <a:pPr marL="0" lvl="0" indent="0" algn="l" rtl="0">
              <a:lnSpc>
                <a:spcPct val="90000"/>
              </a:lnSpc>
              <a:spcBef>
                <a:spcPts val="1000"/>
              </a:spcBef>
              <a:spcAft>
                <a:spcPts val="0"/>
              </a:spcAft>
              <a:buClr>
                <a:schemeClr val="lt1"/>
              </a:buClr>
              <a:buSzPts val="22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40"/>
          <p:cNvPicPr preferRelativeResize="0"/>
          <p:nvPr/>
        </p:nvPicPr>
        <p:blipFill rotWithShape="1">
          <a:blip r:embed="rId3">
            <a:alphaModFix amt="35000"/>
          </a:blip>
          <a:srcRect/>
          <a:stretch/>
        </p:blipFill>
        <p:spPr>
          <a:xfrm>
            <a:off x="0" y="13063"/>
            <a:ext cx="12192000" cy="6093627"/>
          </a:xfrm>
          <a:prstGeom prst="rect">
            <a:avLst/>
          </a:prstGeom>
          <a:noFill/>
          <a:ln>
            <a:noFill/>
          </a:ln>
        </p:spPr>
      </p:pic>
      <p:sp>
        <p:nvSpPr>
          <p:cNvPr id="332" name="Google Shape;332;p40"/>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CONCLUSIONS</a:t>
            </a:r>
            <a:endParaRPr/>
          </a:p>
        </p:txBody>
      </p:sp>
      <p:sp>
        <p:nvSpPr>
          <p:cNvPr id="333" name="Google Shape;333;p40"/>
          <p:cNvSpPr txBox="1">
            <a:spLocks noGrp="1"/>
          </p:cNvSpPr>
          <p:nvPr>
            <p:ph type="body" idx="1"/>
          </p:nvPr>
        </p:nvSpPr>
        <p:spPr>
          <a:xfrm>
            <a:off x="685800" y="1600200"/>
            <a:ext cx="10820400" cy="40241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200"/>
              <a:buChar char="•"/>
            </a:pPr>
            <a:r>
              <a:rPr lang="en-US" dirty="0"/>
              <a:t>only a first step into investigating and better understanding how game developers are using Twitch to stream their creation process. </a:t>
            </a:r>
            <a:endParaRPr dirty="0"/>
          </a:p>
          <a:p>
            <a:pPr marL="228600" lvl="0" indent="-228600" algn="l" rtl="0">
              <a:lnSpc>
                <a:spcPct val="90000"/>
              </a:lnSpc>
              <a:spcBef>
                <a:spcPts val="1000"/>
              </a:spcBef>
              <a:spcAft>
                <a:spcPts val="0"/>
              </a:spcAft>
              <a:buClr>
                <a:schemeClr val="lt1"/>
              </a:buClr>
              <a:buSzPts val="2200"/>
              <a:buChar char="•"/>
            </a:pPr>
            <a:r>
              <a:rPr lang="en-US" dirty="0" smtClean="0"/>
              <a:t>participatory </a:t>
            </a:r>
            <a:r>
              <a:rPr lang="en-US" dirty="0"/>
              <a:t>communities are not only the province of game streamers</a:t>
            </a:r>
            <a:endParaRPr dirty="0"/>
          </a:p>
          <a:p>
            <a:pPr marL="228600" lvl="0" indent="-228600" algn="l" rtl="0">
              <a:lnSpc>
                <a:spcPct val="90000"/>
              </a:lnSpc>
              <a:spcBef>
                <a:spcPts val="1000"/>
              </a:spcBef>
              <a:spcAft>
                <a:spcPts val="0"/>
              </a:spcAft>
              <a:buClr>
                <a:schemeClr val="lt1"/>
              </a:buClr>
              <a:buSzPts val="2200"/>
              <a:buChar char="•"/>
            </a:pPr>
            <a:r>
              <a:rPr lang="en-US" dirty="0"/>
              <a:t>Exploration of variability in scale, scope and purpose of </a:t>
            </a:r>
            <a:r>
              <a:rPr lang="en-US" dirty="0" smtClean="0"/>
              <a:t>audience </a:t>
            </a:r>
          </a:p>
          <a:p>
            <a:pPr marL="685800" lvl="1" indent="-228600">
              <a:spcBef>
                <a:spcPts val="1000"/>
              </a:spcBef>
              <a:buSzPts val="2200"/>
            </a:pPr>
            <a:r>
              <a:rPr lang="en-US" dirty="0" smtClean="0"/>
              <a:t>Playing “with” versus playing “for” an audience/community</a:t>
            </a:r>
            <a:endParaRPr dirty="0"/>
          </a:p>
          <a:p>
            <a:pPr marL="228600" lvl="0" indent="-228600" algn="l" rtl="0">
              <a:lnSpc>
                <a:spcPct val="90000"/>
              </a:lnSpc>
              <a:spcBef>
                <a:spcPts val="1000"/>
              </a:spcBef>
              <a:spcAft>
                <a:spcPts val="0"/>
              </a:spcAft>
              <a:buClr>
                <a:schemeClr val="lt1"/>
              </a:buClr>
              <a:buSzPts val="2200"/>
              <a:buChar char="•"/>
            </a:pPr>
            <a:r>
              <a:rPr lang="en-US" dirty="0"/>
              <a:t>A window into the processes that game developers employ in their creative work. </a:t>
            </a:r>
            <a:endParaRPr lang="en-US" dirty="0"/>
          </a:p>
          <a:p>
            <a:pPr marL="685800" lvl="1" indent="-228600">
              <a:spcBef>
                <a:spcPts val="1000"/>
              </a:spcBef>
              <a:buSzPts val="2200"/>
            </a:pPr>
            <a:r>
              <a:rPr lang="en-US" dirty="0" smtClean="0"/>
              <a:t>Through </a:t>
            </a:r>
            <a:r>
              <a:rPr lang="en-US" dirty="0"/>
              <a:t>both through their written accounts as well as their streams, developers are offering a (perhaps not unfiltered) view of what they are doing, and another angle for understanding the complex work of game development.</a:t>
            </a:r>
            <a:endParaRPr dirty="0"/>
          </a:p>
          <a:p>
            <a:pPr marL="228600" lvl="0" indent="-228600" algn="l" rtl="0">
              <a:lnSpc>
                <a:spcPct val="90000"/>
              </a:lnSpc>
              <a:spcBef>
                <a:spcPts val="1000"/>
              </a:spcBef>
              <a:spcAft>
                <a:spcPts val="0"/>
              </a:spcAft>
              <a:buClr>
                <a:schemeClr val="lt1"/>
              </a:buClr>
              <a:buSzPts val="2200"/>
              <a:buChar char="•"/>
            </a:pPr>
            <a:r>
              <a:rPr lang="en-US" dirty="0"/>
              <a:t>Broad potential impacts in media, communications, culture, education and more – Twitch starts with games and expands outwards…</a:t>
            </a:r>
            <a:endParaRPr dirty="0"/>
          </a:p>
          <a:p>
            <a:pPr marL="228600" lvl="0" indent="-88900" algn="l" rtl="0">
              <a:lnSpc>
                <a:spcPct val="90000"/>
              </a:lnSpc>
              <a:spcBef>
                <a:spcPts val="1000"/>
              </a:spcBef>
              <a:spcAft>
                <a:spcPts val="0"/>
              </a:spcAft>
              <a:buClr>
                <a:schemeClr val="lt1"/>
              </a:buClr>
              <a:buSzPts val="22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43"/>
          <p:cNvPicPr preferRelativeResize="0"/>
          <p:nvPr/>
        </p:nvPicPr>
        <p:blipFill rotWithShape="1">
          <a:blip r:embed="rId3">
            <a:alphaModFix/>
          </a:blip>
          <a:srcRect/>
          <a:stretch/>
        </p:blipFill>
        <p:spPr>
          <a:xfrm>
            <a:off x="0" y="-2"/>
            <a:ext cx="12207718" cy="5962293"/>
          </a:xfrm>
          <a:prstGeom prst="rect">
            <a:avLst/>
          </a:prstGeom>
          <a:noFill/>
          <a:ln>
            <a:noFill/>
          </a:ln>
        </p:spPr>
      </p:pic>
      <p:sp>
        <p:nvSpPr>
          <p:cNvPr id="353" name="Google Shape;353;p43"/>
          <p:cNvSpPr/>
          <p:nvPr/>
        </p:nvSpPr>
        <p:spPr>
          <a:xfrm>
            <a:off x="-14184" y="4974990"/>
            <a:ext cx="12199091" cy="457199"/>
          </a:xfrm>
          <a:prstGeom prst="rect">
            <a:avLst/>
          </a:prstGeom>
          <a:solidFill>
            <a:srgbClr val="59595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EFEFE"/>
                </a:solidFill>
                <a:latin typeface="Century Gothic"/>
                <a:ea typeface="Century Gothic"/>
                <a:cs typeface="Century Gothic"/>
                <a:sym typeface="Century Gothic"/>
              </a:rPr>
              <a:t>mconsalvo@gmail.com|about.me/mconsalvo|@miac</a:t>
            </a:r>
            <a:endParaRPr sz="2800">
              <a:solidFill>
                <a:srgbClr val="FEFEFE"/>
              </a:solidFill>
              <a:latin typeface="Century Gothic"/>
              <a:ea typeface="Century Gothic"/>
              <a:cs typeface="Century Gothic"/>
              <a:sym typeface="Century Gothic"/>
            </a:endParaRPr>
          </a:p>
        </p:txBody>
      </p:sp>
      <p:sp>
        <p:nvSpPr>
          <p:cNvPr id="354" name="Google Shape;354;p43"/>
          <p:cNvSpPr/>
          <p:nvPr/>
        </p:nvSpPr>
        <p:spPr>
          <a:xfrm>
            <a:off x="-7092" y="5482856"/>
            <a:ext cx="12199091" cy="464288"/>
          </a:xfrm>
          <a:prstGeom prst="rect">
            <a:avLst/>
          </a:prstGeom>
          <a:solidFill>
            <a:srgbClr val="595959">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EFEFE"/>
                </a:solidFill>
                <a:latin typeface="Century Gothic"/>
                <a:ea typeface="Century Gothic"/>
                <a:cs typeface="Century Gothic"/>
                <a:sym typeface="Century Gothic"/>
              </a:rPr>
              <a:t>andy@mail.rit.edu|andyworld.io|@ritigm1</a:t>
            </a:r>
            <a:endParaRPr/>
          </a:p>
        </p:txBody>
      </p:sp>
      <p:sp>
        <p:nvSpPr>
          <p:cNvPr id="355" name="Google Shape;355;p43"/>
          <p:cNvSpPr/>
          <p:nvPr/>
        </p:nvSpPr>
        <p:spPr>
          <a:xfrm>
            <a:off x="14183" y="1066799"/>
            <a:ext cx="12199091" cy="609594"/>
          </a:xfrm>
          <a:prstGeom prst="rect">
            <a:avLst/>
          </a:prstGeom>
          <a:solidFill>
            <a:schemeClr val="dk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C4C4C4"/>
                </a:solidFill>
                <a:latin typeface="Century Gothic"/>
                <a:ea typeface="Century Gothic"/>
                <a:cs typeface="Century Gothic"/>
                <a:sym typeface="Century Gothic"/>
              </a:rPr>
              <a:t>Thanks &amp; Questions</a:t>
            </a:r>
            <a:endParaRPr/>
          </a:p>
        </p:txBody>
      </p:sp>
      <p:cxnSp>
        <p:nvCxnSpPr>
          <p:cNvPr id="356" name="Google Shape;356;p43"/>
          <p:cNvCxnSpPr/>
          <p:nvPr/>
        </p:nvCxnSpPr>
        <p:spPr>
          <a:xfrm>
            <a:off x="7859" y="4974990"/>
            <a:ext cx="12192000" cy="0"/>
          </a:xfrm>
          <a:prstGeom prst="straightConnector1">
            <a:avLst/>
          </a:prstGeom>
          <a:noFill/>
          <a:ln w="25400" cap="flat" cmpd="sng">
            <a:solidFill>
              <a:schemeClr val="lt1"/>
            </a:solidFill>
            <a:prstDash val="solid"/>
            <a:round/>
            <a:headEnd type="none" w="sm" len="sm"/>
            <a:tailEnd type="none" w="sm" len="sm"/>
          </a:ln>
        </p:spPr>
      </p:cxnSp>
      <p:cxnSp>
        <p:nvCxnSpPr>
          <p:cNvPr id="357" name="Google Shape;357;p43"/>
          <p:cNvCxnSpPr/>
          <p:nvPr/>
        </p:nvCxnSpPr>
        <p:spPr>
          <a:xfrm>
            <a:off x="-7092" y="5467709"/>
            <a:ext cx="12192000" cy="0"/>
          </a:xfrm>
          <a:prstGeom prst="straightConnector1">
            <a:avLst/>
          </a:prstGeom>
          <a:noFill/>
          <a:ln w="25400" cap="flat" cmpd="sng">
            <a:solidFill>
              <a:schemeClr val="lt1"/>
            </a:solidFill>
            <a:prstDash val="solid"/>
            <a:round/>
            <a:headEnd type="none" w="sm" len="sm"/>
            <a:tailEnd type="none" w="sm" len="sm"/>
          </a:ln>
        </p:spPr>
      </p:cxnSp>
      <p:cxnSp>
        <p:nvCxnSpPr>
          <p:cNvPr id="358" name="Google Shape;358;p43"/>
          <p:cNvCxnSpPr/>
          <p:nvPr/>
        </p:nvCxnSpPr>
        <p:spPr>
          <a:xfrm>
            <a:off x="14183" y="1066800"/>
            <a:ext cx="12192000" cy="0"/>
          </a:xfrm>
          <a:prstGeom prst="straightConnector1">
            <a:avLst/>
          </a:prstGeom>
          <a:noFill/>
          <a:ln w="25400" cap="flat" cmpd="sng">
            <a:solidFill>
              <a:schemeClr val="lt1"/>
            </a:solidFill>
            <a:prstDash val="solid"/>
            <a:round/>
            <a:headEnd type="none" w="sm" len="sm"/>
            <a:tailEnd type="none" w="sm" len="sm"/>
          </a:ln>
        </p:spPr>
      </p:cxnSp>
      <p:cxnSp>
        <p:nvCxnSpPr>
          <p:cNvPr id="359" name="Google Shape;359;p43"/>
          <p:cNvCxnSpPr/>
          <p:nvPr/>
        </p:nvCxnSpPr>
        <p:spPr>
          <a:xfrm>
            <a:off x="0" y="5943600"/>
            <a:ext cx="12192000" cy="0"/>
          </a:xfrm>
          <a:prstGeom prst="straightConnector1">
            <a:avLst/>
          </a:prstGeom>
          <a:noFill/>
          <a:ln w="25400" cap="flat" cmpd="sng">
            <a:solidFill>
              <a:schemeClr val="lt1"/>
            </a:solidFill>
            <a:prstDash val="solid"/>
            <a:round/>
            <a:headEnd type="none" w="sm" len="sm"/>
            <a:tailEnd type="none" w="sm" len="sm"/>
          </a:ln>
        </p:spPr>
      </p:cxnSp>
      <p:cxnSp>
        <p:nvCxnSpPr>
          <p:cNvPr id="360" name="Google Shape;360;p43"/>
          <p:cNvCxnSpPr/>
          <p:nvPr/>
        </p:nvCxnSpPr>
        <p:spPr>
          <a:xfrm>
            <a:off x="15718" y="1676393"/>
            <a:ext cx="12192000" cy="0"/>
          </a:xfrm>
          <a:prstGeom prst="straightConnector1">
            <a:avLst/>
          </a:prstGeom>
          <a:noFill/>
          <a:ln w="25400" cap="flat" cmpd="sng">
            <a:solidFill>
              <a:schemeClr val="lt1"/>
            </a:solidFill>
            <a:prstDash val="solid"/>
            <a:round/>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2"/>
          <p:cNvSpPr/>
          <p:nvPr/>
        </p:nvSpPr>
        <p:spPr>
          <a:xfrm>
            <a:off x="381000" y="1600200"/>
            <a:ext cx="11582400" cy="353943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CFCFCF"/>
              </a:buClr>
              <a:buSzPts val="1600"/>
              <a:buFont typeface="Verdana"/>
              <a:buNone/>
            </a:pPr>
            <a:r>
              <a:rPr lang="en-US" sz="1600">
                <a:solidFill>
                  <a:srgbClr val="CFCFCF"/>
                </a:solidFill>
                <a:latin typeface="Verdana"/>
                <a:ea typeface="Verdana"/>
                <a:cs typeface="Verdana"/>
                <a:sym typeface="Verdana"/>
              </a:rPr>
              <a:t>Consalvo, M., &amp; Phelps, A. (2019). Performing game development live on Twitch. Presented at the Hawaii 	International Conference on Systems Science, Maui, HI.</a:t>
            </a:r>
            <a:endParaRPr/>
          </a:p>
          <a:p>
            <a:pPr marL="0" marR="0" lvl="0" indent="0" algn="l" rtl="0">
              <a:lnSpc>
                <a:spcPct val="100000"/>
              </a:lnSpc>
              <a:spcBef>
                <a:spcPts val="0"/>
              </a:spcBef>
              <a:spcAft>
                <a:spcPts val="0"/>
              </a:spcAft>
              <a:buClr>
                <a:schemeClr val="lt1"/>
              </a:buClr>
              <a:buSzPts val="1600"/>
              <a:buFont typeface="Arial"/>
              <a:buNone/>
            </a:pPr>
            <a:endParaRPr sz="1600">
              <a:solidFill>
                <a:srgbClr val="CFCFCF"/>
              </a:solidFill>
              <a:latin typeface="Verdana"/>
              <a:ea typeface="Verdana"/>
              <a:cs typeface="Verdana"/>
              <a:sym typeface="Verdana"/>
            </a:endParaRPr>
          </a:p>
          <a:p>
            <a:pPr marL="0" marR="0" lvl="0" indent="0" algn="l" rtl="0">
              <a:spcBef>
                <a:spcPts val="0"/>
              </a:spcBef>
              <a:spcAft>
                <a:spcPts val="0"/>
              </a:spcAft>
              <a:buNone/>
            </a:pPr>
            <a:r>
              <a:rPr lang="en-US" sz="1600">
                <a:solidFill>
                  <a:srgbClr val="CFCFCF"/>
                </a:solidFill>
                <a:latin typeface="Verdana"/>
                <a:ea typeface="Verdana"/>
                <a:cs typeface="Verdana"/>
                <a:sym typeface="Verdana"/>
              </a:rPr>
              <a:t>Consalvo, M. (forthcoming). Kaceytron and transgressive play on Twitch.tv. In K. Jørgensen &amp; F. Karlsen 	(Eds.), Transgressions in games and play. Cambridge, MA: MIT Press. </a:t>
            </a:r>
            <a:endParaRPr sz="1600">
              <a:solidFill>
                <a:srgbClr val="CFCFCF"/>
              </a:solidFill>
              <a:latin typeface="Verdana"/>
              <a:ea typeface="Verdana"/>
              <a:cs typeface="Verdana"/>
              <a:sym typeface="Verdana"/>
            </a:endParaRPr>
          </a:p>
          <a:p>
            <a:pPr marL="0" marR="0" lvl="0" indent="0" algn="l" rtl="0">
              <a:lnSpc>
                <a:spcPct val="100000"/>
              </a:lnSpc>
              <a:spcBef>
                <a:spcPts val="0"/>
              </a:spcBef>
              <a:spcAft>
                <a:spcPts val="0"/>
              </a:spcAft>
              <a:buClr>
                <a:schemeClr val="lt1"/>
              </a:buClr>
              <a:buSzPts val="1600"/>
              <a:buFont typeface="Arial"/>
              <a:buNone/>
            </a:pPr>
            <a:endParaRPr sz="1600">
              <a:solidFill>
                <a:srgbClr val="CFCFCF"/>
              </a:solidFill>
              <a:latin typeface="Verdana"/>
              <a:ea typeface="Verdana"/>
              <a:cs typeface="Verdana"/>
              <a:sym typeface="Verdana"/>
            </a:endParaRPr>
          </a:p>
          <a:p>
            <a:pPr marL="0" marR="0" lvl="0" indent="0" algn="l" rtl="0">
              <a:spcBef>
                <a:spcPts val="0"/>
              </a:spcBef>
              <a:spcAft>
                <a:spcPts val="0"/>
              </a:spcAft>
              <a:buNone/>
            </a:pPr>
            <a:r>
              <a:rPr lang="en-US" sz="1600">
                <a:solidFill>
                  <a:srgbClr val="CFCFCF"/>
                </a:solidFill>
                <a:latin typeface="Verdana"/>
                <a:ea typeface="Verdana"/>
                <a:cs typeface="Verdana"/>
                <a:sym typeface="Verdana"/>
              </a:rPr>
              <a:t>Phelps, A., &amp; Consalvo, M.  (2018) “Live streaming game design &amp; development: A glimpse behind the mystic 	curtain with pedagogical possibilities” at The InterPLAY of Game Studies and Game Design, 2018 NCA 	Preconference, University of Utah.  S Orme, University of Suffolk.  National Communication 	Association 104th Annual Conference, Salt Lake City, Utah.</a:t>
            </a:r>
            <a:br>
              <a:rPr lang="en-US" sz="1600">
                <a:solidFill>
                  <a:srgbClr val="CFCFCF"/>
                </a:solidFill>
                <a:latin typeface="Verdana"/>
                <a:ea typeface="Verdana"/>
                <a:cs typeface="Verdana"/>
                <a:sym typeface="Verdana"/>
              </a:rPr>
            </a:br>
            <a:r>
              <a:rPr lang="en-US" sz="1600">
                <a:solidFill>
                  <a:srgbClr val="CFCFCF"/>
                </a:solidFill>
                <a:latin typeface="Verdana"/>
                <a:ea typeface="Verdana"/>
                <a:cs typeface="Verdana"/>
                <a:sym typeface="Verdana"/>
              </a:rPr>
              <a:t/>
            </a:r>
            <a:br>
              <a:rPr lang="en-US" sz="1600">
                <a:solidFill>
                  <a:srgbClr val="CFCFCF"/>
                </a:solidFill>
                <a:latin typeface="Verdana"/>
                <a:ea typeface="Verdana"/>
                <a:cs typeface="Verdana"/>
                <a:sym typeface="Verdana"/>
              </a:rPr>
            </a:br>
            <a:r>
              <a:rPr lang="en-US" sz="1600">
                <a:solidFill>
                  <a:srgbClr val="CFCFCF"/>
                </a:solidFill>
                <a:latin typeface="Verdana"/>
                <a:ea typeface="Verdana"/>
                <a:cs typeface="Verdana"/>
                <a:sym typeface="Verdana"/>
              </a:rPr>
              <a:t>Phelps, A., Consalvo, M., and Egert, C. (2018) Development Streaming as a Pedagogical and Community </a:t>
            </a:r>
            <a:endParaRPr/>
          </a:p>
          <a:p>
            <a:pPr marL="0" marR="0" lvl="0" indent="0" algn="l" rtl="0">
              <a:lnSpc>
                <a:spcPct val="100000"/>
              </a:lnSpc>
              <a:spcBef>
                <a:spcPts val="0"/>
              </a:spcBef>
              <a:spcAft>
                <a:spcPts val="0"/>
              </a:spcAft>
              <a:buClr>
                <a:srgbClr val="CFCFCF"/>
              </a:buClr>
              <a:buSzPts val="1600"/>
              <a:buFont typeface="Verdana"/>
              <a:buNone/>
            </a:pPr>
            <a:r>
              <a:rPr lang="en-US" sz="1600">
                <a:solidFill>
                  <a:srgbClr val="CFCFCF"/>
                </a:solidFill>
                <a:latin typeface="Verdana"/>
                <a:ea typeface="Verdana"/>
                <a:cs typeface="Verdana"/>
                <a:sym typeface="Verdana"/>
              </a:rPr>
              <a:t>	Strategy for Games Education. Workshop on New Research Perspectives on Game Design &amp; 	Development Education. CHI PLAY 2018, October 28, 2018, Melbourne, Australia.</a:t>
            </a:r>
            <a:endParaRPr/>
          </a:p>
        </p:txBody>
      </p:sp>
      <p:sp>
        <p:nvSpPr>
          <p:cNvPr id="347" name="Google Shape;347;p42"/>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MULTIPLE WORKS IN PROGRESS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1"/>
          <p:cNvSpPr txBox="1">
            <a:spLocks noGrp="1"/>
          </p:cNvSpPr>
          <p:nvPr>
            <p:ph type="body" idx="1"/>
          </p:nvPr>
        </p:nvSpPr>
        <p:spPr>
          <a:xfrm>
            <a:off x="4191000" y="152400"/>
            <a:ext cx="7848600" cy="49530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000"/>
              <a:buChar char="•"/>
            </a:pPr>
            <a:r>
              <a:rPr lang="en-US" sz="2000"/>
              <a:t>A </a:t>
            </a:r>
            <a:r>
              <a:rPr lang="en-US" sz="2000" b="1"/>
              <a:t>first</a:t>
            </a:r>
            <a:r>
              <a:rPr lang="en-US" sz="2000"/>
              <a:t> use of developer streams is for the instructor to use the technology to stream themselves performing various tasks and activities. </a:t>
            </a:r>
            <a:endParaRPr/>
          </a:p>
          <a:p>
            <a:pPr marL="228600" lvl="0" indent="-228600" algn="l" rtl="0">
              <a:lnSpc>
                <a:spcPct val="90000"/>
              </a:lnSpc>
              <a:spcBef>
                <a:spcPts val="1000"/>
              </a:spcBef>
              <a:spcAft>
                <a:spcPts val="0"/>
              </a:spcAft>
              <a:buClr>
                <a:schemeClr val="lt1"/>
              </a:buClr>
              <a:buSzPts val="2000"/>
              <a:buChar char="•"/>
            </a:pPr>
            <a:r>
              <a:rPr lang="en-US" sz="2000" b="1"/>
              <a:t>Second</a:t>
            </a:r>
            <a:r>
              <a:rPr lang="en-US" sz="2000"/>
              <a:t>, there may be significant value in having students stream their own creations either as a form of ‘well played’ exercise, or simply as a walkthrough and talk-aloud critique of the project they have delivered. </a:t>
            </a:r>
            <a:endParaRPr/>
          </a:p>
          <a:p>
            <a:pPr marL="228600" lvl="0" indent="-228600" algn="l" rtl="0">
              <a:lnSpc>
                <a:spcPct val="90000"/>
              </a:lnSpc>
              <a:spcBef>
                <a:spcPts val="1000"/>
              </a:spcBef>
              <a:spcAft>
                <a:spcPts val="0"/>
              </a:spcAft>
              <a:buClr>
                <a:schemeClr val="lt1"/>
              </a:buClr>
              <a:buSzPts val="2000"/>
              <a:buChar char="•"/>
            </a:pPr>
            <a:r>
              <a:rPr lang="en-US" sz="2000" b="1"/>
              <a:t>Third</a:t>
            </a:r>
            <a:r>
              <a:rPr lang="en-US" sz="2000"/>
              <a:t>, along with streaming final games and prototypes, having students stream their own development work to then examine and reflect on it could be incredibly valuable. </a:t>
            </a:r>
            <a:endParaRPr/>
          </a:p>
          <a:p>
            <a:pPr marL="228600" lvl="0" indent="-228600" algn="l" rtl="0">
              <a:lnSpc>
                <a:spcPct val="90000"/>
              </a:lnSpc>
              <a:spcBef>
                <a:spcPts val="1000"/>
              </a:spcBef>
              <a:spcAft>
                <a:spcPts val="0"/>
              </a:spcAft>
              <a:buClr>
                <a:schemeClr val="lt1"/>
              </a:buClr>
              <a:buSzPts val="2000"/>
              <a:buChar char="•"/>
            </a:pPr>
            <a:r>
              <a:rPr lang="en-US" sz="2000" b="1"/>
              <a:t>Fourth</a:t>
            </a:r>
            <a:r>
              <a:rPr lang="en-US" sz="2000"/>
              <a:t>, having students stream their own work and development process can surface such work across an entire student body. </a:t>
            </a:r>
            <a:endParaRPr/>
          </a:p>
          <a:p>
            <a:pPr marL="228600" lvl="0" indent="-228600" algn="l" rtl="0">
              <a:lnSpc>
                <a:spcPct val="90000"/>
              </a:lnSpc>
              <a:spcBef>
                <a:spcPts val="1000"/>
              </a:spcBef>
              <a:spcAft>
                <a:spcPts val="0"/>
              </a:spcAft>
              <a:buClr>
                <a:schemeClr val="lt1"/>
              </a:buClr>
              <a:buSzPts val="2000"/>
              <a:buChar char="•"/>
            </a:pPr>
            <a:r>
              <a:rPr lang="en-US" sz="2000" b="1"/>
              <a:t>Fifth</a:t>
            </a:r>
            <a:r>
              <a:rPr lang="en-US" sz="2000"/>
              <a:t>, development streaming has the potential to engage students in a wider community that extends substantially beyond the campus. </a:t>
            </a:r>
            <a:endParaRPr/>
          </a:p>
          <a:p>
            <a:pPr marL="228600" lvl="0" indent="-228600" algn="l" rtl="0">
              <a:lnSpc>
                <a:spcPct val="90000"/>
              </a:lnSpc>
              <a:spcBef>
                <a:spcPts val="1000"/>
              </a:spcBef>
              <a:spcAft>
                <a:spcPts val="0"/>
              </a:spcAft>
              <a:buClr>
                <a:schemeClr val="lt1"/>
              </a:buClr>
              <a:buSzPts val="2000"/>
              <a:buChar char="•"/>
            </a:pPr>
            <a:r>
              <a:rPr lang="en-US" sz="2000" b="1"/>
              <a:t>Finally</a:t>
            </a:r>
            <a:r>
              <a:rPr lang="en-US" sz="2000"/>
              <a:t>, it may be useful to explore having students essentially “cross the streams” to help acclimatize students in a given role with their counterparts in other majors or areas of a curriculum. </a:t>
            </a:r>
            <a:endParaRPr/>
          </a:p>
        </p:txBody>
      </p:sp>
      <p:pic>
        <p:nvPicPr>
          <p:cNvPr id="339" name="Google Shape;339;p41"/>
          <p:cNvPicPr preferRelativeResize="0"/>
          <p:nvPr/>
        </p:nvPicPr>
        <p:blipFill rotWithShape="1">
          <a:blip r:embed="rId3">
            <a:alphaModFix/>
          </a:blip>
          <a:srcRect/>
          <a:stretch/>
        </p:blipFill>
        <p:spPr>
          <a:xfrm>
            <a:off x="152400" y="169985"/>
            <a:ext cx="3962400" cy="3486680"/>
          </a:xfrm>
          <a:prstGeom prst="rect">
            <a:avLst/>
          </a:prstGeom>
          <a:noFill/>
          <a:ln>
            <a:noFill/>
          </a:ln>
        </p:spPr>
      </p:pic>
      <p:sp>
        <p:nvSpPr>
          <p:cNvPr id="340" name="Google Shape;340;p41"/>
          <p:cNvSpPr txBox="1">
            <a:spLocks noGrp="1"/>
          </p:cNvSpPr>
          <p:nvPr>
            <p:ph type="title"/>
          </p:nvPr>
        </p:nvSpPr>
        <p:spPr>
          <a:xfrm>
            <a:off x="150725" y="3798136"/>
            <a:ext cx="3964075" cy="24502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Font typeface="Century Gothic"/>
              <a:buNone/>
            </a:pPr>
            <a:r>
              <a:rPr lang="en-US"/>
              <a:t>FUTURE WORK: EDUCATIONAL POTENTIALITIES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0"/>
          <p:cNvPicPr preferRelativeResize="0"/>
          <p:nvPr/>
        </p:nvPicPr>
        <p:blipFill rotWithShape="1">
          <a:blip r:embed="rId3">
            <a:alphaModFix amt="35000"/>
          </a:blip>
          <a:srcRect/>
          <a:stretch/>
        </p:blipFill>
        <p:spPr>
          <a:xfrm>
            <a:off x="0" y="13063"/>
            <a:ext cx="12192000" cy="6093627"/>
          </a:xfrm>
          <a:prstGeom prst="rect">
            <a:avLst/>
          </a:prstGeom>
          <a:noFill/>
          <a:ln>
            <a:noFill/>
          </a:ln>
        </p:spPr>
      </p:pic>
      <p:sp>
        <p:nvSpPr>
          <p:cNvPr id="155" name="Google Shape;155;p20"/>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SOME GAME-DEV CULTURAL AND DEVELOPMENT BACKGROUND</a:t>
            </a:r>
            <a:endParaRPr/>
          </a:p>
        </p:txBody>
      </p:sp>
      <p:sp>
        <p:nvSpPr>
          <p:cNvPr id="156" name="Google Shape;156;p20"/>
          <p:cNvSpPr txBox="1">
            <a:spLocks noGrp="1"/>
          </p:cNvSpPr>
          <p:nvPr>
            <p:ph type="body" idx="1"/>
          </p:nvPr>
        </p:nvSpPr>
        <p:spPr>
          <a:xfrm>
            <a:off x="685800" y="2194560"/>
            <a:ext cx="10820400" cy="40241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200"/>
              <a:buChar char="•"/>
            </a:pPr>
            <a:r>
              <a:rPr lang="en-US" dirty="0"/>
              <a:t>“Cloud of Secrecy” regarding game development (</a:t>
            </a:r>
            <a:r>
              <a:rPr lang="en-US" dirty="0" smtClean="0"/>
              <a:t>O’Donnell </a:t>
            </a:r>
            <a:r>
              <a:rPr lang="en-US" dirty="0"/>
              <a:t>and others)</a:t>
            </a:r>
            <a:endParaRPr dirty="0"/>
          </a:p>
          <a:p>
            <a:pPr marL="228600" lvl="0" indent="-228600" algn="l" rtl="0">
              <a:lnSpc>
                <a:spcPct val="90000"/>
              </a:lnSpc>
              <a:spcBef>
                <a:spcPts val="1000"/>
              </a:spcBef>
              <a:spcAft>
                <a:spcPts val="0"/>
              </a:spcAft>
              <a:buClr>
                <a:schemeClr val="lt1"/>
              </a:buClr>
              <a:buSzPts val="2800"/>
              <a:buChar char="•"/>
            </a:pPr>
            <a:r>
              <a:rPr lang="en-US" sz="2800" b="1" dirty="0"/>
              <a:t>the work of game development is becoming more public facing</a:t>
            </a:r>
            <a:r>
              <a:rPr lang="en-US" dirty="0"/>
              <a:t>, as smaller (usually indie) developers are actively writing about their processes and challenges on blogs and streams</a:t>
            </a:r>
            <a:endParaRPr dirty="0"/>
          </a:p>
          <a:p>
            <a:pPr marL="228600" lvl="0" indent="-228600" algn="l" rtl="0">
              <a:lnSpc>
                <a:spcPct val="90000"/>
              </a:lnSpc>
              <a:spcBef>
                <a:spcPts val="1000"/>
              </a:spcBef>
              <a:spcAft>
                <a:spcPts val="0"/>
              </a:spcAft>
              <a:buClr>
                <a:schemeClr val="lt1"/>
              </a:buClr>
              <a:buSzPts val="2200"/>
              <a:buChar char="•"/>
            </a:pPr>
            <a:r>
              <a:rPr lang="en-US" dirty="0"/>
              <a:t>O’Donnell also writes about the importance of “game talk” – a shorthand for workers to use that abstracts from references to older games or game genres</a:t>
            </a:r>
            <a:endParaRPr dirty="0"/>
          </a:p>
          <a:p>
            <a:pPr marL="228600" lvl="0" indent="-228600" algn="l" rtl="0">
              <a:lnSpc>
                <a:spcPct val="90000"/>
              </a:lnSpc>
              <a:spcBef>
                <a:spcPts val="1000"/>
              </a:spcBef>
              <a:spcAft>
                <a:spcPts val="0"/>
              </a:spcAft>
              <a:buClr>
                <a:schemeClr val="lt1"/>
              </a:buClr>
              <a:buSzPts val="2200"/>
              <a:buChar char="•"/>
            </a:pPr>
            <a:r>
              <a:rPr lang="en-US" dirty="0"/>
              <a:t>Co-creative cultural production, which is a “bottom-up and peer-to-peer dynamic among amateurs,” that also requires “the craft skills and knowledge and commitment of professionals and experts” (Banks)</a:t>
            </a:r>
            <a:endParaRPr dirty="0"/>
          </a:p>
          <a:p>
            <a:pPr marL="228600" lvl="0" indent="-88900" algn="l" rtl="0">
              <a:lnSpc>
                <a:spcPct val="90000"/>
              </a:lnSpc>
              <a:spcBef>
                <a:spcPts val="1000"/>
              </a:spcBef>
              <a:spcAft>
                <a:spcPts val="0"/>
              </a:spcAft>
              <a:buClr>
                <a:schemeClr val="lt1"/>
              </a:buClr>
              <a:buSzPts val="2200"/>
              <a:buNone/>
            </a:pPr>
            <a:endParaRPr dirty="0"/>
          </a:p>
          <a:p>
            <a:pPr marL="0" lvl="0" indent="0" algn="l" rtl="0">
              <a:lnSpc>
                <a:spcPct val="90000"/>
              </a:lnSpc>
              <a:spcBef>
                <a:spcPts val="1000"/>
              </a:spcBef>
              <a:spcAft>
                <a:spcPts val="0"/>
              </a:spcAft>
              <a:buClr>
                <a:schemeClr val="lt1"/>
              </a:buClr>
              <a:buSzPts val="2200"/>
              <a:buNone/>
            </a:pPr>
            <a:endParaRPr dirty="0"/>
          </a:p>
        </p:txBody>
      </p:sp>
      <p:cxnSp>
        <p:nvCxnSpPr>
          <p:cNvPr id="157" name="Google Shape;157;p20"/>
          <p:cNvCxnSpPr/>
          <p:nvPr/>
        </p:nvCxnSpPr>
        <p:spPr>
          <a:xfrm>
            <a:off x="0" y="6019800"/>
            <a:ext cx="121920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2"/>
          <p:cNvPicPr preferRelativeResize="0"/>
          <p:nvPr/>
        </p:nvPicPr>
        <p:blipFill rotWithShape="1">
          <a:blip r:embed="rId3">
            <a:alphaModFix/>
          </a:blip>
          <a:srcRect/>
          <a:stretch/>
        </p:blipFill>
        <p:spPr>
          <a:xfrm>
            <a:off x="3124200" y="0"/>
            <a:ext cx="9067800" cy="6019800"/>
          </a:xfrm>
          <a:prstGeom prst="rect">
            <a:avLst/>
          </a:prstGeom>
          <a:noFill/>
          <a:ln>
            <a:noFill/>
          </a:ln>
        </p:spPr>
      </p:pic>
      <p:sp>
        <p:nvSpPr>
          <p:cNvPr id="173" name="Google Shape;173;p22"/>
          <p:cNvSpPr/>
          <p:nvPr/>
        </p:nvSpPr>
        <p:spPr>
          <a:xfrm>
            <a:off x="3124200" y="0"/>
            <a:ext cx="3733800" cy="6178108"/>
          </a:xfrm>
          <a:prstGeom prst="rect">
            <a:avLst/>
          </a:prstGeom>
          <a:gradFill>
            <a:gsLst>
              <a:gs pos="0">
                <a:schemeClr val="dk1"/>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74" name="Google Shape;174;p22"/>
          <p:cNvSpPr txBox="1">
            <a:spLocks noGrp="1"/>
          </p:cNvSpPr>
          <p:nvPr>
            <p:ph type="title"/>
          </p:nvPr>
        </p:nvSpPr>
        <p:spPr>
          <a:xfrm>
            <a:off x="0" y="3505201"/>
            <a:ext cx="12192000" cy="609600"/>
          </a:xfrm>
          <a:prstGeom prst="rect">
            <a:avLst/>
          </a:prstGeom>
          <a:solidFill>
            <a:schemeClr val="dk1">
              <a:alpha val="50980"/>
            </a:schemeClr>
          </a:solid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GAME DEVELOPMENT IS </a:t>
            </a:r>
            <a:r>
              <a:rPr lang="en-US" b="1"/>
              <a:t>NOT</a:t>
            </a:r>
            <a:r>
              <a:rPr lang="en-US"/>
              <a:t> WELL UNDERSTOOD</a:t>
            </a:r>
            <a:endParaRPr/>
          </a:p>
        </p:txBody>
      </p:sp>
      <p:cxnSp>
        <p:nvCxnSpPr>
          <p:cNvPr id="175" name="Google Shape;175;p22"/>
          <p:cNvCxnSpPr/>
          <p:nvPr/>
        </p:nvCxnSpPr>
        <p:spPr>
          <a:xfrm>
            <a:off x="0" y="3505200"/>
            <a:ext cx="12192000" cy="0"/>
          </a:xfrm>
          <a:prstGeom prst="straightConnector1">
            <a:avLst/>
          </a:prstGeom>
          <a:noFill/>
          <a:ln w="19050" cap="flat" cmpd="sng">
            <a:solidFill>
              <a:schemeClr val="lt1"/>
            </a:solidFill>
            <a:prstDash val="solid"/>
            <a:round/>
            <a:headEnd type="none" w="sm" len="sm"/>
            <a:tailEnd type="none" w="sm" len="sm"/>
          </a:ln>
        </p:spPr>
      </p:cxnSp>
      <p:cxnSp>
        <p:nvCxnSpPr>
          <p:cNvPr id="176" name="Google Shape;176;p22"/>
          <p:cNvCxnSpPr/>
          <p:nvPr/>
        </p:nvCxnSpPr>
        <p:spPr>
          <a:xfrm>
            <a:off x="0" y="4114800"/>
            <a:ext cx="12192000" cy="0"/>
          </a:xfrm>
          <a:prstGeom prst="straightConnector1">
            <a:avLst/>
          </a:prstGeom>
          <a:noFill/>
          <a:ln w="19050" cap="flat" cmpd="sng">
            <a:solidFill>
              <a:schemeClr val="lt1"/>
            </a:solidFill>
            <a:prstDash val="solid"/>
            <a:round/>
            <a:headEnd type="none" w="sm" len="sm"/>
            <a:tailEnd type="none" w="sm" len="sm"/>
          </a:ln>
        </p:spPr>
      </p:cxnSp>
      <p:cxnSp>
        <p:nvCxnSpPr>
          <p:cNvPr id="177" name="Google Shape;177;p22"/>
          <p:cNvCxnSpPr/>
          <p:nvPr/>
        </p:nvCxnSpPr>
        <p:spPr>
          <a:xfrm>
            <a:off x="0" y="6019800"/>
            <a:ext cx="121920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3"/>
          <p:cNvPicPr preferRelativeResize="0"/>
          <p:nvPr/>
        </p:nvPicPr>
        <p:blipFill rotWithShape="1">
          <a:blip r:embed="rId3">
            <a:alphaModFix/>
          </a:blip>
          <a:srcRect/>
          <a:stretch/>
        </p:blipFill>
        <p:spPr>
          <a:xfrm>
            <a:off x="0" y="0"/>
            <a:ext cx="6781800" cy="5926954"/>
          </a:xfrm>
          <a:prstGeom prst="rect">
            <a:avLst/>
          </a:prstGeom>
          <a:noFill/>
          <a:ln>
            <a:noFill/>
          </a:ln>
        </p:spPr>
      </p:pic>
      <p:sp>
        <p:nvSpPr>
          <p:cNvPr id="183" name="Google Shape;183;p23"/>
          <p:cNvSpPr/>
          <p:nvPr/>
        </p:nvSpPr>
        <p:spPr>
          <a:xfrm rot="5400000">
            <a:off x="427420" y="-427422"/>
            <a:ext cx="5926954" cy="6781800"/>
          </a:xfrm>
          <a:prstGeom prst="rect">
            <a:avLst/>
          </a:prstGeom>
          <a:gradFill>
            <a:gsLst>
              <a:gs pos="0">
                <a:schemeClr val="dk1"/>
              </a:gs>
              <a:gs pos="100000">
                <a:srgbClr val="000000">
                  <a:alpha val="40784"/>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84" name="Google Shape;184;p23"/>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BACKGROUND ON TWITCH</a:t>
            </a:r>
            <a:endParaRPr/>
          </a:p>
        </p:txBody>
      </p:sp>
      <p:sp>
        <p:nvSpPr>
          <p:cNvPr id="185" name="Google Shape;185;p23"/>
          <p:cNvSpPr txBox="1">
            <a:spLocks noGrp="1"/>
          </p:cNvSpPr>
          <p:nvPr>
            <p:ph type="body" idx="1"/>
          </p:nvPr>
        </p:nvSpPr>
        <p:spPr>
          <a:xfrm>
            <a:off x="3048000" y="1828800"/>
            <a:ext cx="8763000" cy="40241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200"/>
              <a:buChar char="•"/>
            </a:pPr>
            <a:r>
              <a:rPr lang="en-US"/>
              <a:t>Originally a spin-off of a general interest streaming platform - Justin.tv</a:t>
            </a:r>
            <a:endParaRPr/>
          </a:p>
          <a:p>
            <a:pPr marL="228600" lvl="0" indent="-228600" algn="l" rtl="0">
              <a:lnSpc>
                <a:spcPct val="90000"/>
              </a:lnSpc>
              <a:spcBef>
                <a:spcPts val="1000"/>
              </a:spcBef>
              <a:spcAft>
                <a:spcPts val="0"/>
              </a:spcAft>
              <a:buClr>
                <a:schemeClr val="lt1"/>
              </a:buClr>
              <a:buSzPts val="2200"/>
              <a:buChar char="•"/>
            </a:pPr>
            <a:r>
              <a:rPr lang="en-US"/>
              <a:t>Sold to Amazon in 2014 for $970M USD</a:t>
            </a:r>
            <a:endParaRPr/>
          </a:p>
          <a:p>
            <a:pPr marL="228600" lvl="0" indent="-228600" algn="l" rtl="0">
              <a:lnSpc>
                <a:spcPct val="90000"/>
              </a:lnSpc>
              <a:spcBef>
                <a:spcPts val="1000"/>
              </a:spcBef>
              <a:spcAft>
                <a:spcPts val="0"/>
              </a:spcAft>
              <a:buClr>
                <a:schemeClr val="lt1"/>
              </a:buClr>
              <a:buSzPts val="2200"/>
              <a:buChar char="•"/>
            </a:pPr>
            <a:r>
              <a:rPr lang="en-US"/>
              <a:t>In Feb 2014 it was the 4</a:t>
            </a:r>
            <a:r>
              <a:rPr lang="en-US" baseline="30000"/>
              <a:t>th</a:t>
            </a:r>
            <a:r>
              <a:rPr lang="en-US"/>
              <a:t> largest driver of internet traffic worldwide</a:t>
            </a:r>
            <a:endParaRPr/>
          </a:p>
          <a:p>
            <a:pPr marL="228600" lvl="0" indent="-228600" algn="l" rtl="0">
              <a:lnSpc>
                <a:spcPct val="90000"/>
              </a:lnSpc>
              <a:spcBef>
                <a:spcPts val="1000"/>
              </a:spcBef>
              <a:spcAft>
                <a:spcPts val="0"/>
              </a:spcAft>
              <a:buClr>
                <a:schemeClr val="lt1"/>
              </a:buClr>
              <a:buSzPts val="2200"/>
              <a:buChar char="•"/>
            </a:pPr>
            <a:r>
              <a:rPr lang="en-US"/>
              <a:t>Twitch in turn purchased game community company Curse</a:t>
            </a:r>
            <a:endParaRPr/>
          </a:p>
          <a:p>
            <a:pPr marL="228600" lvl="0" indent="-228600" algn="l" rtl="0">
              <a:lnSpc>
                <a:spcPct val="90000"/>
              </a:lnSpc>
              <a:spcBef>
                <a:spcPts val="1000"/>
              </a:spcBef>
              <a:spcAft>
                <a:spcPts val="0"/>
              </a:spcAft>
              <a:buClr>
                <a:schemeClr val="lt1"/>
              </a:buClr>
              <a:buSzPts val="2200"/>
              <a:buChar char="•"/>
            </a:pPr>
            <a:r>
              <a:rPr lang="en-US"/>
              <a:t>As of May 2018, it had 2.2 million broadcasters monthly and 15 million daily active users, with around a million average concurrent users</a:t>
            </a:r>
            <a:endParaRPr/>
          </a:p>
          <a:p>
            <a:pPr marL="228600" lvl="0" indent="-228600" algn="l" rtl="0">
              <a:lnSpc>
                <a:spcPct val="90000"/>
              </a:lnSpc>
              <a:spcBef>
                <a:spcPts val="1000"/>
              </a:spcBef>
              <a:spcAft>
                <a:spcPts val="0"/>
              </a:spcAft>
              <a:buClr>
                <a:schemeClr val="lt1"/>
              </a:buClr>
              <a:buSzPts val="2200"/>
              <a:buChar char="•"/>
            </a:pPr>
            <a:r>
              <a:rPr lang="en-US"/>
              <a:t>Also as of May 2018, it had over 27k partner channels</a:t>
            </a:r>
            <a:endParaRPr/>
          </a:p>
        </p:txBody>
      </p:sp>
      <p:cxnSp>
        <p:nvCxnSpPr>
          <p:cNvPr id="186" name="Google Shape;186;p23"/>
          <p:cNvCxnSpPr/>
          <p:nvPr/>
        </p:nvCxnSpPr>
        <p:spPr>
          <a:xfrm>
            <a:off x="0" y="5943600"/>
            <a:ext cx="121920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4"/>
          <p:cNvPicPr preferRelativeResize="0"/>
          <p:nvPr/>
        </p:nvPicPr>
        <p:blipFill rotWithShape="1">
          <a:blip r:embed="rId3">
            <a:alphaModFix amt="35000"/>
          </a:blip>
          <a:srcRect/>
          <a:stretch/>
        </p:blipFill>
        <p:spPr>
          <a:xfrm>
            <a:off x="0" y="13063"/>
            <a:ext cx="12192000" cy="6093627"/>
          </a:xfrm>
          <a:prstGeom prst="rect">
            <a:avLst/>
          </a:prstGeom>
          <a:noFill/>
          <a:ln>
            <a:noFill/>
          </a:ln>
        </p:spPr>
      </p:pic>
      <p:sp>
        <p:nvSpPr>
          <p:cNvPr id="192" name="Google Shape;192;p24"/>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A BIT ABOUT GAMES &amp; STREAMING</a:t>
            </a:r>
            <a:endParaRPr/>
          </a:p>
        </p:txBody>
      </p:sp>
      <p:sp>
        <p:nvSpPr>
          <p:cNvPr id="193" name="Google Shape;193;p24"/>
          <p:cNvSpPr txBox="1">
            <a:spLocks noGrp="1"/>
          </p:cNvSpPr>
          <p:nvPr>
            <p:ph type="body" idx="1"/>
          </p:nvPr>
        </p:nvSpPr>
        <p:spPr>
          <a:xfrm>
            <a:off x="381000" y="1524000"/>
            <a:ext cx="11658600" cy="40241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200"/>
              <a:buChar char="•"/>
            </a:pPr>
            <a:r>
              <a:rPr lang="en-US"/>
              <a:t>live streaming of gameplay has become enormously popular and research about those practices has exploded. Initially most scholarly attention was on practices surrounding eSports games</a:t>
            </a:r>
            <a:endParaRPr/>
          </a:p>
          <a:p>
            <a:pPr marL="228600" lvl="0" indent="-228600" algn="l" rtl="0">
              <a:lnSpc>
                <a:spcPct val="90000"/>
              </a:lnSpc>
              <a:spcBef>
                <a:spcPts val="1000"/>
              </a:spcBef>
              <a:spcAft>
                <a:spcPts val="0"/>
              </a:spcAft>
              <a:buClr>
                <a:schemeClr val="lt1"/>
              </a:buClr>
              <a:buSzPts val="2200"/>
              <a:buChar char="•"/>
            </a:pPr>
            <a:r>
              <a:rPr lang="en-US"/>
              <a:t>research has expanded to those who engage in “variety streaming,” with the draw being a streamer’s personality. Hamilton, Garretson &amp; Kerne argue that Twitch streams can act as “virtual third places, in which informal communities emerge, socialize, and participate”</a:t>
            </a:r>
            <a:endParaRPr/>
          </a:p>
          <a:p>
            <a:pPr marL="228600" lvl="0" indent="-228600" algn="l" rtl="0">
              <a:lnSpc>
                <a:spcPct val="90000"/>
              </a:lnSpc>
              <a:spcBef>
                <a:spcPts val="1000"/>
              </a:spcBef>
              <a:spcAft>
                <a:spcPts val="0"/>
              </a:spcAft>
              <a:buClr>
                <a:schemeClr val="lt1"/>
              </a:buClr>
              <a:buSzPts val="2200"/>
              <a:buChar char="•"/>
            </a:pPr>
            <a:r>
              <a:rPr lang="en-US"/>
              <a:t>Johnson &amp; Woodcock point to how live streaming can push players to “building an audience”</a:t>
            </a:r>
            <a:endParaRPr/>
          </a:p>
          <a:p>
            <a:pPr marL="228600" lvl="0" indent="-228600" algn="l" rtl="0">
              <a:lnSpc>
                <a:spcPct val="90000"/>
              </a:lnSpc>
              <a:spcBef>
                <a:spcPts val="1000"/>
              </a:spcBef>
              <a:spcAft>
                <a:spcPts val="0"/>
              </a:spcAft>
              <a:buClr>
                <a:schemeClr val="lt1"/>
              </a:buClr>
              <a:buSzPts val="3600"/>
              <a:buChar char="•"/>
            </a:pPr>
            <a:r>
              <a:rPr lang="en-US" sz="3600" b="1"/>
              <a:t>Yet so far, work on live streaming in relation to games has focused almost exclusively on </a:t>
            </a:r>
            <a:r>
              <a:rPr lang="en-US" sz="3600" b="1" i="1"/>
              <a:t>players. </a:t>
            </a:r>
            <a:endParaRPr sz="3600" b="1"/>
          </a:p>
        </p:txBody>
      </p:sp>
      <p:cxnSp>
        <p:nvCxnSpPr>
          <p:cNvPr id="194" name="Google Shape;194;p24"/>
          <p:cNvCxnSpPr/>
          <p:nvPr/>
        </p:nvCxnSpPr>
        <p:spPr>
          <a:xfrm>
            <a:off x="0" y="6019800"/>
            <a:ext cx="121920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6"/>
          <p:cNvPicPr preferRelativeResize="0"/>
          <p:nvPr/>
        </p:nvPicPr>
        <p:blipFill rotWithShape="1">
          <a:blip r:embed="rId3">
            <a:alphaModFix/>
          </a:blip>
          <a:srcRect/>
          <a:stretch/>
        </p:blipFill>
        <p:spPr>
          <a:xfrm>
            <a:off x="0" y="0"/>
            <a:ext cx="12192000" cy="6034778"/>
          </a:xfrm>
          <a:prstGeom prst="rect">
            <a:avLst/>
          </a:prstGeom>
          <a:noFill/>
          <a:ln>
            <a:noFill/>
          </a:ln>
        </p:spPr>
      </p:pic>
      <p:sp>
        <p:nvSpPr>
          <p:cNvPr id="210" name="Google Shape;210;p26"/>
          <p:cNvSpPr/>
          <p:nvPr/>
        </p:nvSpPr>
        <p:spPr>
          <a:xfrm>
            <a:off x="0" y="0"/>
            <a:ext cx="12192000" cy="3810000"/>
          </a:xfrm>
          <a:prstGeom prst="rect">
            <a:avLst/>
          </a:prstGeom>
          <a:gradFill>
            <a:gsLst>
              <a:gs pos="0">
                <a:schemeClr val="dk1"/>
              </a:gs>
              <a:gs pos="100000">
                <a:srgbClr val="000000">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11" name="Google Shape;211;p26"/>
          <p:cNvSpPr txBox="1">
            <a:spLocks noGrp="1"/>
          </p:cNvSpPr>
          <p:nvPr>
            <p:ph type="title"/>
          </p:nvPr>
        </p:nvSpPr>
        <p:spPr>
          <a:xfrm>
            <a:off x="0" y="764373"/>
            <a:ext cx="12192000" cy="129302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Font typeface="Century Gothic"/>
              <a:buNone/>
            </a:pPr>
            <a:r>
              <a:rPr lang="en-US" sz="3600"/>
              <a:t>IDEA: MAYBE DEVELOPMENT STREAMING CAN HELP</a:t>
            </a:r>
            <a:br>
              <a:rPr lang="en-US" sz="3600"/>
            </a:br>
            <a:r>
              <a:rPr lang="en-US" sz="3600"/>
              <a:t>PUBLIC UNDERSTANDING OF GAMEDEV?</a:t>
            </a:r>
            <a:endParaRPr/>
          </a:p>
        </p:txBody>
      </p:sp>
      <p:cxnSp>
        <p:nvCxnSpPr>
          <p:cNvPr id="212" name="Google Shape;212;p26"/>
          <p:cNvCxnSpPr/>
          <p:nvPr/>
        </p:nvCxnSpPr>
        <p:spPr>
          <a:xfrm>
            <a:off x="0" y="6019800"/>
            <a:ext cx="1219200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7"/>
          <p:cNvPicPr preferRelativeResize="0">
            <a:picLocks noGrp="1"/>
          </p:cNvPicPr>
          <p:nvPr>
            <p:ph type="body" idx="1"/>
          </p:nvPr>
        </p:nvPicPr>
        <p:blipFill rotWithShape="1">
          <a:blip r:embed="rId3">
            <a:alphaModFix/>
          </a:blip>
          <a:srcRect/>
          <a:stretch/>
        </p:blipFill>
        <p:spPr>
          <a:xfrm>
            <a:off x="1" y="1"/>
            <a:ext cx="12192000" cy="5105394"/>
          </a:xfrm>
          <a:prstGeom prst="rect">
            <a:avLst/>
          </a:prstGeom>
          <a:noFill/>
          <a:ln>
            <a:noFill/>
          </a:ln>
        </p:spPr>
      </p:pic>
      <p:sp>
        <p:nvSpPr>
          <p:cNvPr id="219" name="Google Shape;219;p27"/>
          <p:cNvSpPr/>
          <p:nvPr/>
        </p:nvSpPr>
        <p:spPr>
          <a:xfrm rot="-5400000">
            <a:off x="5067305" y="-2019306"/>
            <a:ext cx="2057391" cy="12192000"/>
          </a:xfrm>
          <a:prstGeom prst="rect">
            <a:avLst/>
          </a:prstGeom>
          <a:gradFill>
            <a:gsLst>
              <a:gs pos="0">
                <a:schemeClr val="dk1"/>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220" name="Google Shape;220;p27"/>
          <p:cNvCxnSpPr/>
          <p:nvPr/>
        </p:nvCxnSpPr>
        <p:spPr>
          <a:xfrm>
            <a:off x="-1" y="4953000"/>
            <a:ext cx="12192000" cy="0"/>
          </a:xfrm>
          <a:prstGeom prst="straightConnector1">
            <a:avLst/>
          </a:prstGeom>
          <a:noFill/>
          <a:ln w="15875" cap="flat" cmpd="sng">
            <a:solidFill>
              <a:schemeClr val="lt1"/>
            </a:solidFill>
            <a:prstDash val="solid"/>
            <a:round/>
            <a:headEnd type="none" w="sm" len="sm"/>
            <a:tailEnd type="none" w="sm" len="sm"/>
          </a:ln>
        </p:spPr>
      </p:cxnSp>
      <p:sp>
        <p:nvSpPr>
          <p:cNvPr id="221" name="Google Shape;221;p27"/>
          <p:cNvSpPr txBox="1">
            <a:spLocks noGrp="1"/>
          </p:cNvSpPr>
          <p:nvPr>
            <p:ph type="title"/>
          </p:nvPr>
        </p:nvSpPr>
        <p:spPr>
          <a:xfrm>
            <a:off x="114300" y="5029200"/>
            <a:ext cx="8610600" cy="12930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000"/>
              <a:buFont typeface="Century Gothic"/>
              <a:buNone/>
            </a:pPr>
            <a:r>
              <a:rPr lang="en-US"/>
              <a:t>RETHINKING APPRENTICESHIP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8"/>
          <p:cNvPicPr preferRelativeResize="0"/>
          <p:nvPr/>
        </p:nvPicPr>
        <p:blipFill rotWithShape="1">
          <a:blip r:embed="rId3">
            <a:alphaModFix amt="35000"/>
          </a:blip>
          <a:srcRect/>
          <a:stretch/>
        </p:blipFill>
        <p:spPr>
          <a:xfrm>
            <a:off x="0" y="13063"/>
            <a:ext cx="12192000" cy="6093627"/>
          </a:xfrm>
          <a:prstGeom prst="rect">
            <a:avLst/>
          </a:prstGeom>
          <a:noFill/>
          <a:ln>
            <a:noFill/>
          </a:ln>
        </p:spPr>
      </p:pic>
      <p:sp>
        <p:nvSpPr>
          <p:cNvPr id="227" name="Google Shape;227;p28"/>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4000"/>
              <a:buFont typeface="Century Gothic"/>
              <a:buNone/>
            </a:pPr>
            <a:r>
              <a:rPr lang="en-US"/>
              <a:t>METHODOLOGY</a:t>
            </a:r>
            <a:endParaRPr/>
          </a:p>
        </p:txBody>
      </p:sp>
      <p:sp>
        <p:nvSpPr>
          <p:cNvPr id="228" name="Google Shape;228;p28"/>
          <p:cNvSpPr txBox="1">
            <a:spLocks noGrp="1"/>
          </p:cNvSpPr>
          <p:nvPr>
            <p:ph type="body" idx="1"/>
          </p:nvPr>
        </p:nvSpPr>
        <p:spPr>
          <a:xfrm>
            <a:off x="685800" y="1524000"/>
            <a:ext cx="10896600" cy="4024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00"/>
              <a:buNone/>
            </a:pPr>
            <a:r>
              <a:rPr lang="en-US"/>
              <a:t>To investigate that activity and the discourse surrounding it, this project takes an exploratory approach, investigating how game developers utilize live streaming as part of their development process:</a:t>
            </a:r>
            <a:endParaRPr/>
          </a:p>
          <a:p>
            <a:pPr marL="0" lvl="0" indent="0" algn="l" rtl="0">
              <a:lnSpc>
                <a:spcPct val="90000"/>
              </a:lnSpc>
              <a:spcBef>
                <a:spcPts val="1000"/>
              </a:spcBef>
              <a:spcAft>
                <a:spcPts val="0"/>
              </a:spcAft>
              <a:buClr>
                <a:schemeClr val="lt1"/>
              </a:buClr>
              <a:buSzPts val="2200"/>
              <a:buNone/>
            </a:pPr>
            <a:endParaRPr/>
          </a:p>
          <a:p>
            <a:pPr marL="0" lvl="0" indent="0" algn="l" rtl="0">
              <a:lnSpc>
                <a:spcPct val="90000"/>
              </a:lnSpc>
              <a:spcBef>
                <a:spcPts val="1000"/>
              </a:spcBef>
              <a:spcAft>
                <a:spcPts val="0"/>
              </a:spcAft>
              <a:buClr>
                <a:schemeClr val="lt1"/>
              </a:buClr>
              <a:buSzPts val="2200"/>
              <a:buNone/>
            </a:pPr>
            <a:r>
              <a:rPr lang="en-US"/>
              <a:t>1) it investigates game developers’ public discussions of their streaming activities to see how they have talked about the process and its rewards as well as challenges (i.e. </a:t>
            </a:r>
            <a:r>
              <a:rPr lang="en-US" b="1"/>
              <a:t>EXAMINES and ANALYZES VOCABULARY</a:t>
            </a:r>
            <a:r>
              <a:rPr lang="en-US"/>
              <a:t>)</a:t>
            </a:r>
            <a:endParaRPr/>
          </a:p>
          <a:p>
            <a:pPr marL="0" lvl="0" indent="0" algn="l" rtl="0">
              <a:lnSpc>
                <a:spcPct val="90000"/>
              </a:lnSpc>
              <a:spcBef>
                <a:spcPts val="1000"/>
              </a:spcBef>
              <a:spcAft>
                <a:spcPts val="0"/>
              </a:spcAft>
              <a:buClr>
                <a:schemeClr val="lt1"/>
              </a:buClr>
              <a:buSzPts val="2200"/>
              <a:buNone/>
            </a:pPr>
            <a:endParaRPr/>
          </a:p>
          <a:p>
            <a:pPr marL="0" lvl="0" indent="0" algn="l" rtl="0">
              <a:lnSpc>
                <a:spcPct val="90000"/>
              </a:lnSpc>
              <a:spcBef>
                <a:spcPts val="1000"/>
              </a:spcBef>
              <a:spcAft>
                <a:spcPts val="0"/>
              </a:spcAft>
              <a:buClr>
                <a:schemeClr val="lt1"/>
              </a:buClr>
              <a:buSzPts val="2200"/>
              <a:buNone/>
            </a:pPr>
            <a:r>
              <a:rPr lang="en-US"/>
              <a:t>2) it engages in preliminary analysis of two game developer live streams (i.e. </a:t>
            </a:r>
            <a:r>
              <a:rPr lang="en-US" b="1"/>
              <a:t>DIRECT OBSERVATION &amp; RECORDING OF STREAM ACTIVITY</a:t>
            </a:r>
            <a:r>
              <a:rPr lang="en-US"/>
              <a:t>)</a:t>
            </a:r>
            <a:endParaRPr/>
          </a:p>
        </p:txBody>
      </p:sp>
      <p:cxnSp>
        <p:nvCxnSpPr>
          <p:cNvPr id="229" name="Google Shape;229;p28"/>
          <p:cNvCxnSpPr/>
          <p:nvPr/>
        </p:nvCxnSpPr>
        <p:spPr>
          <a:xfrm>
            <a:off x="0" y="6096000"/>
            <a:ext cx="12192000" cy="0"/>
          </a:xfrm>
          <a:prstGeom prst="straightConnector1">
            <a:avLst/>
          </a:prstGeom>
          <a:noFill/>
          <a:ln w="15875" cap="flat" cmpd="sng">
            <a:solidFill>
              <a:schemeClr val="lt1"/>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Vapor Trail">
  <a:themeElements>
    <a:clrScheme name="Vapor Trail">
      <a:dk1>
        <a:srgbClr val="000000"/>
      </a:dk1>
      <a:lt1>
        <a:srgbClr val="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2361</Words>
  <Application>Microsoft Macintosh PowerPoint</Application>
  <PresentationFormat>Custom</PresentationFormat>
  <Paragraphs>150</Paragraphs>
  <Slides>23</Slides>
  <Notes>23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Century Gothic</vt:lpstr>
      <vt:lpstr>Vapor Trail</vt:lpstr>
      <vt:lpstr>PowerPoint Presentation</vt:lpstr>
      <vt:lpstr>BACKGROUND LITERATURE</vt:lpstr>
      <vt:lpstr>SOME GAME-DEV CULTURAL AND DEVELOPMENT BACKGROUND</vt:lpstr>
      <vt:lpstr>GAME DEVELOPMENT IS NOT WELL UNDERSTOOD</vt:lpstr>
      <vt:lpstr>BACKGROUND ON TWITCH</vt:lpstr>
      <vt:lpstr>A BIT ABOUT GAMES &amp; STREAMING</vt:lpstr>
      <vt:lpstr>IDEA: MAYBE DEVELOPMENT STREAMING CAN HELP PUBLIC UNDERSTANDING OF GAMEDEV?</vt:lpstr>
      <vt:lpstr>RETHINKING APPRENTICESHIP ?</vt:lpstr>
      <vt:lpstr>METHODOLOGY</vt:lpstr>
      <vt:lpstr>ADDITIONAL POTENTIAL CRITERION FOR EVALUATING STREAMS</vt:lpstr>
      <vt:lpstr>RESEARCH QUESTIONS</vt:lpstr>
      <vt:lpstr>GENERAL DISCOURSE ON LIVE STREAMING &amp; ASSOCIATED ISSUES</vt:lpstr>
      <vt:lpstr>NOTIONS OF “AUTHENTICITY”</vt:lpstr>
      <vt:lpstr>METHODOLOGY</vt:lpstr>
      <vt:lpstr>A TALE OF  TWO ADAMS</vt:lpstr>
      <vt:lpstr>A TALE OF TWO ADAMS</vt:lpstr>
      <vt:lpstr>RESULTS: CO-CREATIVE PRACTICE</vt:lpstr>
      <vt:lpstr>  RESULTS: “GAME TALK”</vt:lpstr>
      <vt:lpstr>POTENTIAL FUTURE(S) FOR DEVELOPMENT STREAMING</vt:lpstr>
      <vt:lpstr>CONCLUSIONS</vt:lpstr>
      <vt:lpstr>PowerPoint Presentation</vt:lpstr>
      <vt:lpstr>MULTIPLE WORKS IN PROGRESS</vt:lpstr>
      <vt:lpstr>FUTURE WORK: EDUCATIONAL POTENTIALITIES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Mia Consalvo</cp:lastModifiedBy>
  <cp:revision>1</cp:revision>
  <dcterms:modified xsi:type="dcterms:W3CDTF">2019-01-09T18:57:27Z</dcterms:modified>
</cp:coreProperties>
</file>