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5" r:id="rId3"/>
    <p:sldId id="258" r:id="rId4"/>
    <p:sldId id="309" r:id="rId5"/>
    <p:sldId id="306" r:id="rId6"/>
    <p:sldId id="307" r:id="rId7"/>
    <p:sldId id="310" r:id="rId8"/>
    <p:sldId id="259" r:id="rId9"/>
    <p:sldId id="298" r:id="rId10"/>
    <p:sldId id="304" r:id="rId11"/>
    <p:sldId id="264" r:id="rId12"/>
    <p:sldId id="282" r:id="rId13"/>
    <p:sldId id="265" r:id="rId14"/>
    <p:sldId id="311" r:id="rId15"/>
    <p:sldId id="260" r:id="rId16"/>
    <p:sldId id="261" r:id="rId17"/>
    <p:sldId id="308" r:id="rId18"/>
    <p:sldId id="262" r:id="rId19"/>
    <p:sldId id="263" r:id="rId20"/>
    <p:sldId id="299" r:id="rId21"/>
    <p:sldId id="266" r:id="rId22"/>
    <p:sldId id="267" r:id="rId23"/>
    <p:sldId id="286" r:id="rId24"/>
    <p:sldId id="268" r:id="rId25"/>
    <p:sldId id="257" r:id="rId26"/>
    <p:sldId id="285" r:id="rId27"/>
    <p:sldId id="287" r:id="rId28"/>
    <p:sldId id="270" r:id="rId29"/>
    <p:sldId id="269" r:id="rId30"/>
    <p:sldId id="300" r:id="rId31"/>
    <p:sldId id="274" r:id="rId32"/>
    <p:sldId id="283" r:id="rId33"/>
    <p:sldId id="289" r:id="rId34"/>
    <p:sldId id="290" r:id="rId35"/>
    <p:sldId id="275" r:id="rId36"/>
    <p:sldId id="278" r:id="rId37"/>
    <p:sldId id="312" r:id="rId38"/>
    <p:sldId id="276" r:id="rId39"/>
    <p:sldId id="302" r:id="rId40"/>
    <p:sldId id="305" r:id="rId41"/>
    <p:sldId id="277" r:id="rId42"/>
    <p:sldId id="271" r:id="rId43"/>
    <p:sldId id="288" r:id="rId44"/>
    <p:sldId id="303" r:id="rId45"/>
    <p:sldId id="292" r:id="rId46"/>
    <p:sldId id="293" r:id="rId47"/>
    <p:sldId id="273" r:id="rId48"/>
    <p:sldId id="280" r:id="rId49"/>
    <p:sldId id="297" r:id="rId50"/>
    <p:sldId id="281" r:id="rId51"/>
    <p:sldId id="294" r:id="rId52"/>
    <p:sldId id="301" r:id="rId53"/>
    <p:sldId id="279" r:id="rId54"/>
    <p:sldId id="296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FFF"/>
    <a:srgbClr val="FFCCFF"/>
    <a:srgbClr val="FF99FF"/>
    <a:srgbClr val="FF66FF"/>
    <a:srgbClr val="FF00FF"/>
    <a:srgbClr val="002060"/>
    <a:srgbClr val="003399"/>
    <a:srgbClr val="EE2E2E"/>
    <a:srgbClr val="3FCDFF"/>
    <a:srgbClr val="FCE9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5" autoAdjust="0"/>
    <p:restoredTop sz="94660"/>
  </p:normalViewPr>
  <p:slideViewPr>
    <p:cSldViewPr snapToGrid="0">
      <p:cViewPr varScale="1">
        <p:scale>
          <a:sx n="95" d="100"/>
          <a:sy n="95" d="100"/>
        </p:scale>
        <p:origin x="9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C867A-7D1F-49EF-9663-A40A00D0ACA1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7F415-85F9-49CB-BA1B-981D10CDE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9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C867A-7D1F-49EF-9663-A40A00D0ACA1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7F415-85F9-49CB-BA1B-981D10CDE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09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C867A-7D1F-49EF-9663-A40A00D0ACA1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7F415-85F9-49CB-BA1B-981D10CDE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95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C867A-7D1F-49EF-9663-A40A00D0ACA1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7F415-85F9-49CB-BA1B-981D10CDE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131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C867A-7D1F-49EF-9663-A40A00D0ACA1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7F415-85F9-49CB-BA1B-981D10CDE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469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C867A-7D1F-49EF-9663-A40A00D0ACA1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7F415-85F9-49CB-BA1B-981D10CDE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62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C867A-7D1F-49EF-9663-A40A00D0ACA1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7F415-85F9-49CB-BA1B-981D10CDE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86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C867A-7D1F-49EF-9663-A40A00D0ACA1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7F415-85F9-49CB-BA1B-981D10CDE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56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C867A-7D1F-49EF-9663-A40A00D0ACA1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7F415-85F9-49CB-BA1B-981D10CDE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39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C867A-7D1F-49EF-9663-A40A00D0ACA1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7F415-85F9-49CB-BA1B-981D10CDE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966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C867A-7D1F-49EF-9663-A40A00D0ACA1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7F415-85F9-49CB-BA1B-981D10CDE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77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C867A-7D1F-49EF-9663-A40A00D0ACA1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7F415-85F9-49CB-BA1B-981D10CDE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656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9"/>
          <a:stretch/>
        </p:blipFill>
        <p:spPr>
          <a:xfrm>
            <a:off x="-1" y="-1"/>
            <a:ext cx="12192001" cy="51903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71203" y="4825776"/>
            <a:ext cx="8728364" cy="13330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/>
              <a:t>Andrew Phelps</a:t>
            </a:r>
          </a:p>
          <a:p>
            <a:r>
              <a:rPr lang="en-US" dirty="0">
                <a:solidFill>
                  <a:srgbClr val="FF00FF"/>
                </a:solidFill>
              </a:rPr>
              <a:t>Founding Director, RIT Center for Media, Arts, Games, Interaction &amp; Creativity</a:t>
            </a:r>
          </a:p>
          <a:p>
            <a:r>
              <a:rPr lang="en-US" dirty="0">
                <a:solidFill>
                  <a:srgbClr val="FF66FF"/>
                </a:solidFill>
              </a:rPr>
              <a:t>Professor &amp; Founder, School of Interactive Games &amp; Media</a:t>
            </a:r>
          </a:p>
          <a:p>
            <a:r>
              <a:rPr lang="en-US" dirty="0">
                <a:solidFill>
                  <a:srgbClr val="FF99FF"/>
                </a:solidFill>
              </a:rPr>
              <a:t>CEO, MAGIC Spell Studios, </a:t>
            </a:r>
            <a:r>
              <a:rPr lang="en-US" dirty="0" smtClean="0">
                <a:solidFill>
                  <a:srgbClr val="FF99FF"/>
                </a:solidFill>
              </a:rPr>
              <a:t>LLC</a:t>
            </a:r>
          </a:p>
          <a:p>
            <a:r>
              <a:rPr lang="en-US" dirty="0" smtClean="0">
                <a:solidFill>
                  <a:srgbClr val="FFCCFF"/>
                </a:solidFill>
              </a:rPr>
              <a:t>Fellow, RIT School of Individualized Studies</a:t>
            </a:r>
            <a:endParaRPr lang="en-US" dirty="0">
              <a:solidFill>
                <a:srgbClr val="FFCCFF"/>
              </a:solidFill>
            </a:endParaRPr>
          </a:p>
          <a:p>
            <a:r>
              <a:rPr lang="en-US" dirty="0">
                <a:solidFill>
                  <a:srgbClr val="FFEFFF"/>
                </a:solidFill>
              </a:rPr>
              <a:t>Rochester Institute of Technology</a:t>
            </a:r>
          </a:p>
        </p:txBody>
      </p:sp>
      <p:sp>
        <p:nvSpPr>
          <p:cNvPr id="8" name="Freeform: Shape 7"/>
          <p:cNvSpPr/>
          <p:nvPr/>
        </p:nvSpPr>
        <p:spPr>
          <a:xfrm>
            <a:off x="9945189" y="3474720"/>
            <a:ext cx="2246811" cy="1985554"/>
          </a:xfrm>
          <a:custGeom>
            <a:avLst/>
            <a:gdLst>
              <a:gd name="connsiteX0" fmla="*/ 2116182 w 2255520"/>
              <a:gd name="connsiteY0" fmla="*/ 113211 h 1985554"/>
              <a:gd name="connsiteX1" fmla="*/ 2116182 w 2255520"/>
              <a:gd name="connsiteY1" fmla="*/ 0 h 1985554"/>
              <a:gd name="connsiteX2" fmla="*/ 1201782 w 2255520"/>
              <a:gd name="connsiteY2" fmla="*/ 487680 h 1985554"/>
              <a:gd name="connsiteX3" fmla="*/ 226422 w 2255520"/>
              <a:gd name="connsiteY3" fmla="*/ 792480 h 1985554"/>
              <a:gd name="connsiteX4" fmla="*/ 0 w 2255520"/>
              <a:gd name="connsiteY4" fmla="*/ 1288869 h 1985554"/>
              <a:gd name="connsiteX5" fmla="*/ 696685 w 2255520"/>
              <a:gd name="connsiteY5" fmla="*/ 1889760 h 1985554"/>
              <a:gd name="connsiteX6" fmla="*/ 2255520 w 2255520"/>
              <a:gd name="connsiteY6" fmla="*/ 1985554 h 1985554"/>
              <a:gd name="connsiteX7" fmla="*/ 2238102 w 2255520"/>
              <a:gd name="connsiteY7" fmla="*/ 52251 h 1985554"/>
              <a:gd name="connsiteX8" fmla="*/ 2116182 w 2255520"/>
              <a:gd name="connsiteY8" fmla="*/ 52251 h 198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5520" h="1985554">
                <a:moveTo>
                  <a:pt x="2116182" y="113211"/>
                </a:moveTo>
                <a:lnTo>
                  <a:pt x="2116182" y="0"/>
                </a:lnTo>
                <a:lnTo>
                  <a:pt x="1201782" y="487680"/>
                </a:lnTo>
                <a:lnTo>
                  <a:pt x="226422" y="792480"/>
                </a:lnTo>
                <a:lnTo>
                  <a:pt x="0" y="1288869"/>
                </a:lnTo>
                <a:lnTo>
                  <a:pt x="696685" y="1889760"/>
                </a:lnTo>
                <a:lnTo>
                  <a:pt x="2255520" y="1985554"/>
                </a:lnTo>
                <a:lnTo>
                  <a:pt x="2238102" y="52251"/>
                </a:lnTo>
                <a:lnTo>
                  <a:pt x="2116182" y="52251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953" y="4788376"/>
            <a:ext cx="2050472" cy="115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8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3907"/>
            <a:ext cx="10515600" cy="1325563"/>
          </a:xfrm>
        </p:spPr>
        <p:txBody>
          <a:bodyPr/>
          <a:lstStyle/>
          <a:p>
            <a:r>
              <a:rPr lang="en-US" dirty="0"/>
              <a:t>PART I: Where </a:t>
            </a:r>
            <a:r>
              <a:rPr lang="en-US" dirty="0" smtClean="0"/>
              <a:t>Did This Come From</a:t>
            </a:r>
            <a:r>
              <a:rPr lang="en-US" dirty="0"/>
              <a:t>, and What </a:t>
            </a:r>
            <a:r>
              <a:rPr lang="en-US" dirty="0" smtClean="0"/>
              <a:t>Did We Actually Do</a:t>
            </a:r>
            <a:r>
              <a:rPr lang="en-US" dirty="0"/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7" r="10660" b="37714"/>
          <a:stretch/>
        </p:blipFill>
        <p:spPr>
          <a:xfrm>
            <a:off x="-13252" y="2537792"/>
            <a:ext cx="12205252" cy="256827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5106064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-13252" y="2537792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5377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Betrayal at </a:t>
            </a:r>
            <a:r>
              <a:rPr lang="en-US" smtClean="0"/>
              <a:t>Kronisano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45"/>
          <a:stretch/>
        </p:blipFill>
        <p:spPr>
          <a:xfrm>
            <a:off x="0" y="1519858"/>
            <a:ext cx="12192000" cy="5338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19" y="3556739"/>
            <a:ext cx="2551484" cy="14352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36" y="3621170"/>
            <a:ext cx="1321770" cy="11355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519858"/>
            <a:ext cx="12174513" cy="1721223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283394" y="6265628"/>
            <a:ext cx="4826441" cy="3578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IMAGE: ‘Game of Thrones’ promotional image season 4, © HBO.  Retrieved via Google 2016  </a:t>
            </a:r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27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2452" y="365125"/>
            <a:ext cx="10121347" cy="1325563"/>
          </a:xfrm>
        </p:spPr>
        <p:txBody>
          <a:bodyPr/>
          <a:lstStyle/>
          <a:p>
            <a:r>
              <a:rPr lang="en-US" dirty="0" smtClean="0"/>
              <a:t>So Andy did the one thing he always does: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37" y="1433222"/>
            <a:ext cx="3342197" cy="24887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38" y="4007457"/>
            <a:ext cx="3342198" cy="25066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394" y="1407379"/>
            <a:ext cx="3771900" cy="5106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19385" y="1063485"/>
            <a:ext cx="2488759" cy="32282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43007" y="3948954"/>
            <a:ext cx="2931600" cy="2198700"/>
          </a:xfrm>
          <a:prstGeom prst="rect">
            <a:avLst/>
          </a:prstGeom>
          <a:ln w="85725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" t="14808" r="11087" b="34873"/>
          <a:stretch/>
        </p:blipFill>
        <p:spPr>
          <a:xfrm>
            <a:off x="3661576" y="4012090"/>
            <a:ext cx="3216305" cy="250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0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0556" y="365125"/>
            <a:ext cx="4913243" cy="1325563"/>
          </a:xfrm>
        </p:spPr>
        <p:txBody>
          <a:bodyPr/>
          <a:lstStyle/>
          <a:p>
            <a:r>
              <a:rPr lang="en-US" dirty="0" smtClean="0"/>
              <a:t>A note about “Art Games”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1530" y="1825625"/>
            <a:ext cx="5072269" cy="474215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They are personal, by definition.</a:t>
            </a:r>
          </a:p>
          <a:p>
            <a:r>
              <a:rPr lang="en-US" dirty="0" smtClean="0">
                <a:solidFill>
                  <a:srgbClr val="FF66FF"/>
                </a:solidFill>
              </a:rPr>
              <a:t>They are resonant with others only if you can broaden the experience.</a:t>
            </a:r>
          </a:p>
          <a:p>
            <a:r>
              <a:rPr lang="en-US" dirty="0" smtClean="0">
                <a:solidFill>
                  <a:srgbClr val="FF99FF"/>
                </a:solidFill>
              </a:rPr>
              <a:t>At MAGIC, I have a particular interest in “experiential educational” games.</a:t>
            </a:r>
          </a:p>
          <a:p>
            <a:r>
              <a:rPr lang="en-US" dirty="0" smtClean="0">
                <a:solidFill>
                  <a:srgbClr val="FFCCFF"/>
                </a:solidFill>
              </a:rPr>
              <a:t>And with this game (HSB) I had something to say that wasn’t particularly kind, even if universally true</a:t>
            </a:r>
            <a:endParaRPr lang="en-US" dirty="0">
              <a:solidFill>
                <a:srgbClr val="FFCC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091840" cy="38166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3914"/>
            <a:ext cx="6091840" cy="303408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078886" y="0"/>
            <a:ext cx="0" cy="6858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44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6753" cy="685799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7521390" y="2951117"/>
            <a:ext cx="6400798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SUMMER: Pre-Production, Thinking, Planning, Sketching.  PITCH DAY 1 of FALL CLASS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9206752" y="0"/>
            <a:ext cx="0" cy="6858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604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"/>
            <a:ext cx="9144000" cy="685799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8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4452" y="365125"/>
            <a:ext cx="5549347" cy="1325563"/>
          </a:xfrm>
        </p:spPr>
        <p:txBody>
          <a:bodyPr/>
          <a:lstStyle/>
          <a:p>
            <a:r>
              <a:rPr lang="en-US" dirty="0" smtClean="0"/>
              <a:t>!(only) A Class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9280" y="1825624"/>
            <a:ext cx="5684520" cy="486937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Right on the heels of success and failure of </a:t>
            </a:r>
            <a:r>
              <a:rPr lang="en-US" dirty="0" err="1" smtClean="0">
                <a:solidFill>
                  <a:srgbClr val="FF00FF"/>
                </a:solidFill>
              </a:rPr>
              <a:t>Splattershmup</a:t>
            </a:r>
            <a:endParaRPr lang="en-US" dirty="0" smtClean="0">
              <a:solidFill>
                <a:srgbClr val="FF00FF"/>
              </a:solidFill>
            </a:endParaRPr>
          </a:p>
          <a:p>
            <a:r>
              <a:rPr lang="en-US" dirty="0" smtClean="0">
                <a:solidFill>
                  <a:srgbClr val="FF66FF"/>
                </a:solidFill>
              </a:rPr>
              <a:t>We wanted to do something AMAZING, right from the start</a:t>
            </a:r>
          </a:p>
          <a:p>
            <a:r>
              <a:rPr lang="en-US" dirty="0" smtClean="0">
                <a:solidFill>
                  <a:srgbClr val="FF99FF"/>
                </a:solidFill>
              </a:rPr>
              <a:t>Went and ‘background recruited’ some folks with not much success</a:t>
            </a:r>
          </a:p>
          <a:p>
            <a:r>
              <a:rPr lang="en-US" dirty="0" smtClean="0">
                <a:solidFill>
                  <a:srgbClr val="FFCCFF"/>
                </a:solidFill>
              </a:rPr>
              <a:t>Worked ‘the system’ as best as possible – custom time and lab</a:t>
            </a:r>
          </a:p>
          <a:p>
            <a:r>
              <a:rPr lang="en-US" dirty="0" smtClean="0"/>
              <a:t>Hired our first F/T production manager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70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7030" y="365125"/>
            <a:ext cx="6296769" cy="1325563"/>
          </a:xfrm>
        </p:spPr>
        <p:txBody>
          <a:bodyPr/>
          <a:lstStyle/>
          <a:p>
            <a:r>
              <a:rPr lang="en-US" dirty="0" smtClean="0"/>
              <a:t>In-Class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6197" y="1459865"/>
            <a:ext cx="6487602" cy="4351338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Challenge design early</a:t>
            </a:r>
          </a:p>
          <a:p>
            <a:r>
              <a:rPr lang="en-US" dirty="0" smtClean="0">
                <a:solidFill>
                  <a:srgbClr val="FF66FF"/>
                </a:solidFill>
              </a:rPr>
              <a:t>Pushed for playable ASAP – Week 2.  Week 3 was the first real one.</a:t>
            </a:r>
          </a:p>
          <a:p>
            <a:r>
              <a:rPr lang="en-US" dirty="0" smtClean="0">
                <a:solidFill>
                  <a:srgbClr val="FF99FF"/>
                </a:solidFill>
              </a:rPr>
              <a:t>Playable of core concept, mechanic &amp; “story”</a:t>
            </a:r>
          </a:p>
          <a:p>
            <a:r>
              <a:rPr lang="en-US" dirty="0" smtClean="0">
                <a:solidFill>
                  <a:srgbClr val="FFCCFF"/>
                </a:solidFill>
              </a:rPr>
              <a:t>At that point ‘oh hey, this is weird and fun’</a:t>
            </a:r>
          </a:p>
          <a:p>
            <a:pPr lvl="1"/>
            <a:r>
              <a:rPr lang="en-US" dirty="0" smtClean="0"/>
              <a:t>Continued ‘we should bounce back and forth in these modes repeatedly” which never really died, but never really made it in</a:t>
            </a:r>
          </a:p>
          <a:p>
            <a:pPr lvl="1"/>
            <a:r>
              <a:rPr lang="en-US" dirty="0" smtClean="0"/>
              <a:t>Strategically, it’s not to your advantage to throw people under the bus early, so WHEN becomes an interesting moment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03" y="1027906"/>
            <a:ext cx="4215076" cy="2370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" r="1355"/>
          <a:stretch/>
        </p:blipFill>
        <p:spPr>
          <a:xfrm>
            <a:off x="326884" y="3839326"/>
            <a:ext cx="4785805" cy="270846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1889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8"/>
          <a:stretch/>
        </p:blipFill>
        <p:spPr>
          <a:xfrm>
            <a:off x="294196" y="551512"/>
            <a:ext cx="4697068" cy="564542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374" y="3585928"/>
            <a:ext cx="3440266" cy="261101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373" y="551512"/>
            <a:ext cx="3440266" cy="264579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2"/>
          <a:stretch/>
        </p:blipFill>
        <p:spPr>
          <a:xfrm>
            <a:off x="9112194" y="551512"/>
            <a:ext cx="2772353" cy="264579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" t="6617" r="24058" b="2794"/>
          <a:stretch/>
        </p:blipFill>
        <p:spPr>
          <a:xfrm>
            <a:off x="9103750" y="3585928"/>
            <a:ext cx="2780797" cy="261101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32" y="4534120"/>
            <a:ext cx="1950722" cy="146304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03113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In-Class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8590" y="1825625"/>
            <a:ext cx="6225209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Mondays were wrap up and completion</a:t>
            </a:r>
          </a:p>
          <a:p>
            <a:r>
              <a:rPr lang="en-US" dirty="0" smtClean="0">
                <a:solidFill>
                  <a:srgbClr val="FF66FF"/>
                </a:solidFill>
              </a:rPr>
              <a:t>Tuesdays were merge and correct</a:t>
            </a:r>
          </a:p>
          <a:p>
            <a:r>
              <a:rPr lang="en-US" dirty="0" smtClean="0">
                <a:solidFill>
                  <a:srgbClr val="FF99FF"/>
                </a:solidFill>
              </a:rPr>
              <a:t>Wednesdays were present / </a:t>
            </a:r>
            <a:r>
              <a:rPr lang="en-US" dirty="0" err="1" smtClean="0">
                <a:solidFill>
                  <a:srgbClr val="FF99FF"/>
                </a:solidFill>
              </a:rPr>
              <a:t>crit</a:t>
            </a:r>
            <a:r>
              <a:rPr lang="en-US" dirty="0" smtClean="0">
                <a:solidFill>
                  <a:srgbClr val="FF99FF"/>
                </a:solidFill>
              </a:rPr>
              <a:t> / feedback / and sprint tasking</a:t>
            </a:r>
          </a:p>
          <a:p>
            <a:pPr lvl="1"/>
            <a:r>
              <a:rPr lang="en-US" dirty="0" smtClean="0">
                <a:solidFill>
                  <a:srgbClr val="FF99FF"/>
                </a:solidFill>
              </a:rPr>
              <a:t>Wednesdays after class were team lead meetings</a:t>
            </a:r>
          </a:p>
          <a:p>
            <a:r>
              <a:rPr lang="en-US" dirty="0" smtClean="0">
                <a:solidFill>
                  <a:srgbClr val="FFCCFF"/>
                </a:solidFill>
              </a:rPr>
              <a:t>Thursdays -&gt; Sundays were core production</a:t>
            </a:r>
          </a:p>
          <a:p>
            <a:r>
              <a:rPr lang="en-US" dirty="0" smtClean="0"/>
              <a:t>Fridays were work days with Q&amp;A, and sometimes playtest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FF"/>
                </a:solidFill>
              </a:rPr>
              <a:t>M/F were when Aaron and I had our hands on it most.  Every hour of every day was when Rob had his hands on it.</a:t>
            </a:r>
            <a:endParaRPr lang="en-US" dirty="0">
              <a:solidFill>
                <a:srgbClr val="FF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74" y="1825625"/>
            <a:ext cx="4500439" cy="3375329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0101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9844" y="365125"/>
            <a:ext cx="5623956" cy="1325563"/>
          </a:xfrm>
        </p:spPr>
        <p:txBody>
          <a:bodyPr/>
          <a:lstStyle/>
          <a:p>
            <a:r>
              <a:rPr lang="en-US" dirty="0" smtClean="0"/>
              <a:t>Structure &amp; Schedule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96000" y="1579369"/>
            <a:ext cx="5549348" cy="47496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en-US" sz="2800" dirty="0">
                <a:solidFill>
                  <a:srgbClr val="FF00FF"/>
                </a:solidFill>
              </a:rPr>
              <a:t>Art schedule was fixed at about week 4, for the bulk of the semester (character and </a:t>
            </a:r>
            <a:r>
              <a:rPr lang="en-US" sz="2800" dirty="0" err="1" smtClean="0">
                <a:solidFill>
                  <a:srgbClr val="FF00FF"/>
                </a:solidFill>
              </a:rPr>
              <a:t>anim</a:t>
            </a:r>
            <a:r>
              <a:rPr lang="en-US" sz="2800" dirty="0" smtClean="0">
                <a:solidFill>
                  <a:srgbClr val="FF00FF"/>
                </a:solidFill>
              </a:rPr>
              <a:t> </a:t>
            </a:r>
            <a:r>
              <a:rPr lang="en-US" sz="2800" dirty="0">
                <a:solidFill>
                  <a:srgbClr val="FF00FF"/>
                </a:solidFill>
              </a:rPr>
              <a:t>every 2 weeks)</a:t>
            </a:r>
          </a:p>
          <a:p>
            <a:pPr lvl="0" algn="r"/>
            <a:endParaRPr lang="en-US" sz="2800" dirty="0" smtClean="0"/>
          </a:p>
          <a:p>
            <a:pPr lvl="0" algn="r"/>
            <a:r>
              <a:rPr lang="en-US" sz="2800" dirty="0" smtClean="0">
                <a:solidFill>
                  <a:srgbClr val="FF66FF"/>
                </a:solidFill>
              </a:rPr>
              <a:t>Dev </a:t>
            </a:r>
            <a:r>
              <a:rPr lang="en-US" sz="2800" dirty="0">
                <a:solidFill>
                  <a:srgbClr val="FF66FF"/>
                </a:solidFill>
              </a:rPr>
              <a:t>was more fluid, need </a:t>
            </a:r>
            <a:r>
              <a:rPr lang="en-US" sz="2800" dirty="0" smtClean="0">
                <a:solidFill>
                  <a:srgbClr val="FF66FF"/>
                </a:solidFill>
              </a:rPr>
              <a:t>based, iterative for specific features &amp; systems... but still time-tasked  </a:t>
            </a:r>
          </a:p>
          <a:p>
            <a:pPr lvl="0" algn="r"/>
            <a:endParaRPr lang="en-US" sz="2800" dirty="0" smtClean="0"/>
          </a:p>
          <a:p>
            <a:pPr algn="r"/>
            <a:r>
              <a:rPr lang="en-US" sz="2800" dirty="0" smtClean="0">
                <a:solidFill>
                  <a:srgbClr val="FFCCFF"/>
                </a:solidFill>
              </a:rPr>
              <a:t>EVERY </a:t>
            </a:r>
            <a:r>
              <a:rPr lang="en-US" sz="2800" dirty="0">
                <a:solidFill>
                  <a:srgbClr val="FFCCFF"/>
                </a:solidFill>
              </a:rPr>
              <a:t>WEEK ELEVATOR </a:t>
            </a:r>
            <a:r>
              <a:rPr lang="en-US" sz="2800" dirty="0" smtClean="0">
                <a:solidFill>
                  <a:srgbClr val="FFCCFF"/>
                </a:solidFill>
              </a:rPr>
              <a:t>PITCH</a:t>
            </a:r>
          </a:p>
          <a:p>
            <a:pPr algn="r"/>
            <a:r>
              <a:rPr lang="en-US" sz="2800" dirty="0" smtClean="0">
                <a:solidFill>
                  <a:srgbClr val="FFCCFF"/>
                </a:solidFill>
              </a:rPr>
              <a:t> </a:t>
            </a:r>
            <a:r>
              <a:rPr lang="en-US" sz="2800" dirty="0">
                <a:solidFill>
                  <a:srgbClr val="FFCCFF"/>
                </a:solidFill>
              </a:rPr>
              <a:t>now we all understand </a:t>
            </a:r>
            <a:r>
              <a:rPr lang="en-US" sz="2800" dirty="0" smtClean="0">
                <a:solidFill>
                  <a:srgbClr val="FFCCFF"/>
                </a:solidFill>
              </a:rPr>
              <a:t>it better!</a:t>
            </a:r>
            <a:endParaRPr lang="en-US" sz="2800" dirty="0">
              <a:solidFill>
                <a:srgbClr val="FFCC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95004" y="805020"/>
            <a:ext cx="1687721" cy="667442"/>
          </a:xfrm>
          <a:prstGeom prst="rect">
            <a:avLst/>
          </a:prstGeom>
          <a:noFill/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ANDY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69055" y="2868094"/>
            <a:ext cx="1687721" cy="667442"/>
          </a:xfrm>
          <a:prstGeom prst="rect">
            <a:avLst/>
          </a:prstGeom>
          <a:noFill/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CREATIVE DIRECTOR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163435" y="3839542"/>
            <a:ext cx="1687721" cy="667442"/>
          </a:xfrm>
          <a:prstGeom prst="rect">
            <a:avLst/>
          </a:prstGeom>
          <a:noFill/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PROJECT MANAGER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46024" y="4810991"/>
            <a:ext cx="1687721" cy="667442"/>
          </a:xfrm>
          <a:prstGeom prst="rect">
            <a:avLst/>
          </a:prstGeom>
          <a:noFill/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ART TEAM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024" y="5733752"/>
            <a:ext cx="1687721" cy="667442"/>
          </a:xfrm>
          <a:prstGeom prst="rect">
            <a:avLst/>
          </a:prstGeom>
          <a:noFill/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DEV TEAM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780181" y="5707972"/>
            <a:ext cx="1687721" cy="667442"/>
          </a:xfrm>
          <a:prstGeom prst="rect">
            <a:avLst/>
          </a:prstGeom>
          <a:noFill/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UI/UX TEAM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392670" y="2868094"/>
            <a:ext cx="2198023" cy="667442"/>
          </a:xfrm>
          <a:prstGeom prst="rect">
            <a:avLst/>
          </a:prstGeom>
          <a:noFill/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COMMUNICATIONS</a:t>
            </a:r>
          </a:p>
          <a:p>
            <a:pPr algn="ctr"/>
            <a:r>
              <a:rPr lang="en-US" dirty="0" smtClean="0"/>
              <a:t>OFFICER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771235" y="4810991"/>
            <a:ext cx="1687721" cy="667442"/>
          </a:xfrm>
          <a:prstGeom prst="rect">
            <a:avLst/>
          </a:prstGeom>
          <a:noFill/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AUDIO TEAM</a:t>
            </a:r>
            <a:endParaRPr lang="en-US" dirty="0"/>
          </a:p>
        </p:txBody>
      </p:sp>
      <p:cxnSp>
        <p:nvCxnSpPr>
          <p:cNvPr id="14" name="Straight Connector 13"/>
          <p:cNvCxnSpPr>
            <a:stCxn id="8" idx="3"/>
          </p:cNvCxnSpPr>
          <p:nvPr/>
        </p:nvCxnSpPr>
        <p:spPr>
          <a:xfrm>
            <a:off x="2133745" y="5144712"/>
            <a:ext cx="523031" cy="0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248204" y="5127616"/>
            <a:ext cx="523031" cy="0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656776" y="4506984"/>
            <a:ext cx="0" cy="637728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236764" y="4501764"/>
            <a:ext cx="0" cy="637728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809176" y="4512427"/>
            <a:ext cx="0" cy="1627116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133744" y="6128385"/>
            <a:ext cx="675432" cy="0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095803" y="6121186"/>
            <a:ext cx="675432" cy="0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076446" y="4512427"/>
            <a:ext cx="0" cy="1627116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5" idx="2"/>
            <a:endCxn id="7" idx="0"/>
          </p:cNvCxnSpPr>
          <p:nvPr/>
        </p:nvCxnSpPr>
        <p:spPr>
          <a:xfrm flipH="1">
            <a:off x="3007296" y="1472462"/>
            <a:ext cx="0" cy="2367080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640404" y="3535536"/>
            <a:ext cx="0" cy="692080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4366820" y="3535536"/>
            <a:ext cx="7367" cy="656452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640404" y="4234988"/>
            <a:ext cx="523031" cy="0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851156" y="4173263"/>
            <a:ext cx="523031" cy="0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1633870" y="2660073"/>
            <a:ext cx="0" cy="225767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366820" y="2660073"/>
            <a:ext cx="0" cy="208021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195503" y="2660073"/>
            <a:ext cx="1171317" cy="0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633870" y="2660073"/>
            <a:ext cx="1175306" cy="0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714974" y="1737493"/>
            <a:ext cx="2198023" cy="667442"/>
          </a:xfrm>
          <a:prstGeom prst="rect">
            <a:avLst/>
          </a:prstGeom>
          <a:noFill/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OPERATIONS MANAGER</a:t>
            </a:r>
            <a:endParaRPr lang="en-US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2809176" y="1472462"/>
            <a:ext cx="0" cy="1197504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195503" y="1472462"/>
            <a:ext cx="0" cy="1197504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1225294" y="1725102"/>
            <a:ext cx="862632" cy="667442"/>
          </a:xfrm>
          <a:prstGeom prst="rect">
            <a:avLst/>
          </a:prstGeom>
          <a:noFill/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CTO</a:t>
            </a:r>
            <a:endParaRPr lang="en-US" dirty="0"/>
          </a:p>
        </p:txBody>
      </p:sp>
      <p:cxnSp>
        <p:nvCxnSpPr>
          <p:cNvPr id="51" name="Straight Connector 50"/>
          <p:cNvCxnSpPr/>
          <p:nvPr/>
        </p:nvCxnSpPr>
        <p:spPr>
          <a:xfrm flipH="1">
            <a:off x="2618510" y="1472462"/>
            <a:ext cx="0" cy="586361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3392670" y="1478915"/>
            <a:ext cx="0" cy="586361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endCxn id="40" idx="1"/>
          </p:cNvCxnSpPr>
          <p:nvPr/>
        </p:nvCxnSpPr>
        <p:spPr>
          <a:xfrm>
            <a:off x="3392670" y="2061802"/>
            <a:ext cx="322304" cy="0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087926" y="2052855"/>
            <a:ext cx="530584" cy="5968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2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" y="0"/>
            <a:ext cx="12185206" cy="56229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1"/>
            <a:ext cx="12192000" cy="571796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Z:\Andystuff\My Pictures\2004-05-04_0001\Top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t="3693" r="4878" b="3988"/>
          <a:stretch/>
        </p:blipFill>
        <p:spPr bwMode="auto">
          <a:xfrm>
            <a:off x="4648200" y="1905000"/>
            <a:ext cx="2895600" cy="1905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33600" y="3659972"/>
            <a:ext cx="7940040" cy="1293028"/>
          </a:xfrm>
        </p:spPr>
        <p:txBody>
          <a:bodyPr/>
          <a:lstStyle/>
          <a:p>
            <a:pPr algn="ctr"/>
            <a:r>
              <a:rPr lang="en-US" dirty="0" smtClean="0"/>
              <a:t>Hi, I’m andy.  I make things.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19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0" r="9338"/>
          <a:stretch/>
        </p:blipFill>
        <p:spPr>
          <a:xfrm>
            <a:off x="643218" y="0"/>
            <a:ext cx="11548782" cy="68772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5400000" flipV="1">
            <a:off x="2569508" y="-1926292"/>
            <a:ext cx="6858001" cy="10710583"/>
          </a:xfrm>
          <a:prstGeom prst="rect">
            <a:avLst/>
          </a:prstGeom>
          <a:gradFill>
            <a:gsLst>
              <a:gs pos="1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179" y="365125"/>
            <a:ext cx="10566621" cy="1325563"/>
          </a:xfrm>
        </p:spPr>
        <p:txBody>
          <a:bodyPr/>
          <a:lstStyle/>
          <a:p>
            <a:r>
              <a:rPr lang="en-US" dirty="0" smtClean="0"/>
              <a:t>TOOLS &amp; TECHNOLOGIES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216" y="1906308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Unity 3D – yes it’s a ‘unity game’</a:t>
            </a:r>
          </a:p>
          <a:p>
            <a:r>
              <a:rPr lang="en-US" dirty="0" smtClean="0">
                <a:solidFill>
                  <a:srgbClr val="FF00FF"/>
                </a:solidFill>
              </a:rPr>
              <a:t>Google Docs – 28GB of Google Docs</a:t>
            </a:r>
          </a:p>
          <a:p>
            <a:r>
              <a:rPr lang="en-US" dirty="0">
                <a:solidFill>
                  <a:srgbClr val="FF66FF"/>
                </a:solidFill>
              </a:rPr>
              <a:t>Magical, Rewired, </a:t>
            </a:r>
            <a:endParaRPr lang="en-US" dirty="0" smtClean="0">
              <a:solidFill>
                <a:srgbClr val="FF66F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66FF"/>
                </a:solidFill>
              </a:rPr>
              <a:t> </a:t>
            </a:r>
            <a:r>
              <a:rPr lang="en-US" dirty="0" smtClean="0">
                <a:solidFill>
                  <a:srgbClr val="FF66FF"/>
                </a:solidFill>
              </a:rPr>
              <a:t>      </a:t>
            </a:r>
            <a:r>
              <a:rPr lang="en-US" dirty="0" err="1" smtClean="0">
                <a:solidFill>
                  <a:srgbClr val="FF66FF"/>
                </a:solidFill>
              </a:rPr>
              <a:t>iTween</a:t>
            </a:r>
            <a:r>
              <a:rPr lang="en-US" dirty="0" smtClean="0">
                <a:solidFill>
                  <a:srgbClr val="FF66FF"/>
                </a:solidFill>
              </a:rPr>
              <a:t>, and </a:t>
            </a:r>
            <a:r>
              <a:rPr lang="en-US" dirty="0">
                <a:solidFill>
                  <a:srgbClr val="FF66FF"/>
                </a:solidFill>
              </a:rPr>
              <a:t>Closing </a:t>
            </a:r>
            <a:r>
              <a:rPr lang="en-US" dirty="0" smtClean="0">
                <a:solidFill>
                  <a:srgbClr val="FF66FF"/>
                </a:solidFill>
              </a:rPr>
              <a:t>Credits</a:t>
            </a:r>
          </a:p>
          <a:p>
            <a:r>
              <a:rPr lang="en-US" dirty="0" smtClean="0">
                <a:solidFill>
                  <a:srgbClr val="FF66FF"/>
                </a:solidFill>
              </a:rPr>
              <a:t>Z-Brush</a:t>
            </a:r>
          </a:p>
          <a:p>
            <a:r>
              <a:rPr lang="en-US" dirty="0" smtClean="0">
                <a:solidFill>
                  <a:srgbClr val="FF99FF"/>
                </a:solidFill>
              </a:rPr>
              <a:t>Autodesk Maya</a:t>
            </a:r>
          </a:p>
          <a:p>
            <a:r>
              <a:rPr lang="en-US" dirty="0" smtClean="0">
                <a:solidFill>
                  <a:srgbClr val="FF99FF"/>
                </a:solidFill>
              </a:rPr>
              <a:t>Photoshop and Gimp</a:t>
            </a:r>
          </a:p>
          <a:p>
            <a:r>
              <a:rPr lang="en-US" dirty="0" err="1" smtClean="0">
                <a:solidFill>
                  <a:srgbClr val="FFCCFF"/>
                </a:solidFill>
              </a:rPr>
              <a:t>GitHUB</a:t>
            </a:r>
            <a:endParaRPr lang="en-US" dirty="0" smtClean="0">
              <a:solidFill>
                <a:srgbClr val="FFCCFF"/>
              </a:solidFill>
            </a:endParaRPr>
          </a:p>
          <a:p>
            <a:r>
              <a:rPr lang="en-US" dirty="0" smtClean="0">
                <a:solidFill>
                  <a:srgbClr val="FFCCFF"/>
                </a:solidFill>
              </a:rPr>
              <a:t>Slack (OMG THE SLACK.  GET THE SLACK.  BE ONE WITH THE SLACK.)</a:t>
            </a:r>
          </a:p>
          <a:p>
            <a:r>
              <a:rPr lang="en-US" dirty="0" smtClean="0">
                <a:solidFill>
                  <a:srgbClr val="FFEFFF"/>
                </a:solidFill>
              </a:rPr>
              <a:t>A whole host of others we used along the way for various little bits and pieces of idiocy.  I counted 22 at one point.</a:t>
            </a:r>
            <a:endParaRPr lang="en-US" dirty="0">
              <a:solidFill>
                <a:srgbClr val="FFE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37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7" r="19066"/>
          <a:stretch/>
        </p:blipFill>
        <p:spPr>
          <a:xfrm>
            <a:off x="-63610" y="0"/>
            <a:ext cx="8499944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5400000">
            <a:off x="757359" y="-820972"/>
            <a:ext cx="6858001" cy="849994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2504" y="365125"/>
            <a:ext cx="5231296" cy="1325563"/>
          </a:xfrm>
        </p:spPr>
        <p:txBody>
          <a:bodyPr/>
          <a:lstStyle/>
          <a:p>
            <a:r>
              <a:rPr lang="en-US" dirty="0" smtClean="0"/>
              <a:t>What we did, and didn’t 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8062" y="1801770"/>
            <a:ext cx="6097987" cy="485347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FF"/>
                </a:solidFill>
              </a:rPr>
              <a:t>Tweaks, options </a:t>
            </a:r>
            <a:r>
              <a:rPr lang="en-US" dirty="0" err="1" smtClean="0">
                <a:solidFill>
                  <a:srgbClr val="FF00FF"/>
                </a:solidFill>
              </a:rPr>
              <a:t>etc</a:t>
            </a:r>
            <a:endParaRPr lang="en-US" dirty="0">
              <a:solidFill>
                <a:srgbClr val="FF00FF"/>
              </a:solidFill>
            </a:endParaRPr>
          </a:p>
          <a:p>
            <a:pPr lvl="1"/>
            <a:r>
              <a:rPr lang="en-US" dirty="0" smtClean="0">
                <a:solidFill>
                  <a:srgbClr val="FF66FF"/>
                </a:solidFill>
              </a:rPr>
              <a:t>Friendly </a:t>
            </a:r>
            <a:r>
              <a:rPr lang="en-US" dirty="0">
                <a:solidFill>
                  <a:srgbClr val="FF66FF"/>
                </a:solidFill>
              </a:rPr>
              <a:t>fire on/off </a:t>
            </a:r>
            <a:endParaRPr lang="en-US" dirty="0" smtClean="0">
              <a:solidFill>
                <a:srgbClr val="FF66FF"/>
              </a:solidFill>
            </a:endParaRPr>
          </a:p>
          <a:p>
            <a:pPr lvl="1"/>
            <a:r>
              <a:rPr lang="en-US" dirty="0" smtClean="0">
                <a:solidFill>
                  <a:srgbClr val="FF66FF"/>
                </a:solidFill>
              </a:rPr>
              <a:t>All </a:t>
            </a:r>
            <a:r>
              <a:rPr lang="en-US" dirty="0">
                <a:solidFill>
                  <a:srgbClr val="FF66FF"/>
                </a:solidFill>
              </a:rPr>
              <a:t>that work about proximity, complicated systems that were </a:t>
            </a:r>
            <a:r>
              <a:rPr lang="en-US" dirty="0" smtClean="0">
                <a:solidFill>
                  <a:srgbClr val="FF66FF"/>
                </a:solidFill>
              </a:rPr>
              <a:t>scrapped/simplified</a:t>
            </a:r>
          </a:p>
          <a:p>
            <a:pPr lvl="1"/>
            <a:r>
              <a:rPr lang="en-US" dirty="0" smtClean="0">
                <a:solidFill>
                  <a:srgbClr val="FF66FF"/>
                </a:solidFill>
              </a:rPr>
              <a:t>Options </a:t>
            </a:r>
            <a:r>
              <a:rPr lang="en-US" dirty="0">
                <a:solidFill>
                  <a:srgbClr val="FF66FF"/>
                </a:solidFill>
              </a:rPr>
              <a:t>– </a:t>
            </a:r>
            <a:r>
              <a:rPr lang="en-US" dirty="0" err="1">
                <a:solidFill>
                  <a:srgbClr val="FF66FF"/>
                </a:solidFill>
              </a:rPr>
              <a:t>twinstick</a:t>
            </a:r>
            <a:r>
              <a:rPr lang="en-US" dirty="0">
                <a:solidFill>
                  <a:srgbClr val="FF66FF"/>
                </a:solidFill>
              </a:rPr>
              <a:t> (</a:t>
            </a:r>
            <a:r>
              <a:rPr lang="en-US" dirty="0" smtClean="0">
                <a:solidFill>
                  <a:srgbClr val="FF66FF"/>
                </a:solidFill>
              </a:rPr>
              <a:t>nope)</a:t>
            </a:r>
          </a:p>
          <a:p>
            <a:pPr lvl="1"/>
            <a:r>
              <a:rPr lang="en-US" dirty="0" smtClean="0">
                <a:solidFill>
                  <a:srgbClr val="FF66FF"/>
                </a:solidFill>
              </a:rPr>
              <a:t>Heavy </a:t>
            </a:r>
            <a:r>
              <a:rPr lang="en-US" dirty="0">
                <a:solidFill>
                  <a:srgbClr val="FF66FF"/>
                </a:solidFill>
              </a:rPr>
              <a:t>Attack – didn’t have to be charged so why use light attack</a:t>
            </a:r>
            <a:r>
              <a:rPr lang="en-US" dirty="0" smtClean="0">
                <a:solidFill>
                  <a:srgbClr val="FF66FF"/>
                </a:solidFill>
              </a:rPr>
              <a:t>?</a:t>
            </a:r>
          </a:p>
          <a:p>
            <a:pPr lvl="1"/>
            <a:r>
              <a:rPr lang="en-US" dirty="0" smtClean="0">
                <a:solidFill>
                  <a:srgbClr val="FF66FF"/>
                </a:solidFill>
              </a:rPr>
              <a:t>‘</a:t>
            </a:r>
            <a:r>
              <a:rPr lang="en-US" dirty="0">
                <a:solidFill>
                  <a:srgbClr val="FF66FF"/>
                </a:solidFill>
              </a:rPr>
              <a:t>charging system’ – hard to illustrate</a:t>
            </a:r>
          </a:p>
          <a:p>
            <a:r>
              <a:rPr lang="en-US" dirty="0" smtClean="0">
                <a:solidFill>
                  <a:srgbClr val="FF99FF"/>
                </a:solidFill>
              </a:rPr>
              <a:t>Difficulty </a:t>
            </a:r>
            <a:r>
              <a:rPr lang="en-US" dirty="0">
                <a:solidFill>
                  <a:srgbClr val="FF99FF"/>
                </a:solidFill>
              </a:rPr>
              <a:t>– balance and replay, balance and replay</a:t>
            </a:r>
          </a:p>
          <a:p>
            <a:r>
              <a:rPr lang="en-US" dirty="0" smtClean="0">
                <a:solidFill>
                  <a:srgbClr val="FFCCFF"/>
                </a:solidFill>
              </a:rPr>
              <a:t>Inventory...</a:t>
            </a:r>
            <a:endParaRPr lang="en-US" dirty="0">
              <a:solidFill>
                <a:srgbClr val="FF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2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5400000">
            <a:off x="1174804" y="-1111193"/>
            <a:ext cx="6858001" cy="9080389"/>
          </a:xfrm>
          <a:prstGeom prst="rect">
            <a:avLst/>
          </a:prstGeom>
          <a:gradFill>
            <a:gsLst>
              <a:gs pos="1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63" y="150440"/>
            <a:ext cx="10972137" cy="1325563"/>
          </a:xfrm>
        </p:spPr>
        <p:txBody>
          <a:bodyPr/>
          <a:lstStyle/>
          <a:p>
            <a:r>
              <a:rPr lang="en-US" dirty="0" smtClean="0"/>
              <a:t>More of what we did and didn’t 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0648" y="1264646"/>
            <a:ext cx="7108465" cy="471628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Health </a:t>
            </a:r>
            <a:r>
              <a:rPr lang="en-US" dirty="0">
                <a:solidFill>
                  <a:srgbClr val="FF00FF"/>
                </a:solidFill>
              </a:rPr>
              <a:t>bars, in corner, by color, week 1.</a:t>
            </a:r>
          </a:p>
          <a:p>
            <a:r>
              <a:rPr lang="en-US" dirty="0" smtClean="0">
                <a:solidFill>
                  <a:srgbClr val="FF66FF"/>
                </a:solidFill>
              </a:rPr>
              <a:t>Icons </a:t>
            </a:r>
            <a:r>
              <a:rPr lang="en-US" dirty="0">
                <a:solidFill>
                  <a:srgbClr val="FF66FF"/>
                </a:solidFill>
              </a:rPr>
              <a:t>over and over and over again </a:t>
            </a:r>
            <a:endParaRPr lang="en-US" dirty="0" smtClean="0">
              <a:solidFill>
                <a:srgbClr val="FF66FF"/>
              </a:solidFill>
            </a:endParaRPr>
          </a:p>
          <a:p>
            <a:r>
              <a:rPr lang="en-US" dirty="0" smtClean="0">
                <a:solidFill>
                  <a:srgbClr val="FF66FF"/>
                </a:solidFill>
              </a:rPr>
              <a:t>State manager (from hell)</a:t>
            </a:r>
          </a:p>
          <a:p>
            <a:r>
              <a:rPr lang="en-US" dirty="0" smtClean="0">
                <a:solidFill>
                  <a:srgbClr val="FF99FF"/>
                </a:solidFill>
              </a:rPr>
              <a:t>How </a:t>
            </a:r>
            <a:r>
              <a:rPr lang="en-US" dirty="0">
                <a:solidFill>
                  <a:srgbClr val="FF99FF"/>
                </a:solidFill>
              </a:rPr>
              <a:t>to show light, heavy, dash </a:t>
            </a:r>
            <a:r>
              <a:rPr lang="en-US" dirty="0" smtClean="0">
                <a:solidFill>
                  <a:srgbClr val="FF99FF"/>
                </a:solidFill>
              </a:rPr>
              <a:t>well</a:t>
            </a:r>
          </a:p>
          <a:p>
            <a:r>
              <a:rPr lang="en-US" dirty="0">
                <a:solidFill>
                  <a:srgbClr val="FF99FF"/>
                </a:solidFill>
              </a:rPr>
              <a:t>Hexagon world was an early design decision that we wouldn’t budge on</a:t>
            </a:r>
            <a:r>
              <a:rPr lang="en-US" dirty="0" smtClean="0">
                <a:solidFill>
                  <a:srgbClr val="FF99FF"/>
                </a:solidFill>
              </a:rPr>
              <a:t>.</a:t>
            </a:r>
            <a:endParaRPr lang="en-US" dirty="0">
              <a:solidFill>
                <a:srgbClr val="FF99FF"/>
              </a:solidFill>
            </a:endParaRPr>
          </a:p>
          <a:p>
            <a:r>
              <a:rPr lang="en-US" dirty="0" smtClean="0">
                <a:solidFill>
                  <a:srgbClr val="FFCCFF"/>
                </a:solidFill>
              </a:rPr>
              <a:t>Last </a:t>
            </a:r>
            <a:r>
              <a:rPr lang="en-US" dirty="0">
                <a:solidFill>
                  <a:srgbClr val="FFCCFF"/>
                </a:solidFill>
              </a:rPr>
              <a:t>minute little player and enemy health </a:t>
            </a:r>
            <a:r>
              <a:rPr lang="en-US" dirty="0" smtClean="0">
                <a:solidFill>
                  <a:srgbClr val="FFCCFF"/>
                </a:solidFill>
              </a:rPr>
              <a:t>bars / “floaty damage numbers”</a:t>
            </a:r>
          </a:p>
          <a:p>
            <a:r>
              <a:rPr lang="en-US" dirty="0" smtClean="0">
                <a:solidFill>
                  <a:srgbClr val="FFEFFF"/>
                </a:solidFill>
              </a:rPr>
              <a:t>Visual </a:t>
            </a:r>
            <a:r>
              <a:rPr lang="en-US" dirty="0">
                <a:solidFill>
                  <a:srgbClr val="FFEFFF"/>
                </a:solidFill>
              </a:rPr>
              <a:t>quality </a:t>
            </a:r>
            <a:r>
              <a:rPr lang="en-US" dirty="0" smtClean="0">
                <a:solidFill>
                  <a:srgbClr val="FFEFFF"/>
                </a:solidFill>
                <a:sym typeface="Wingdings" panose="05000000000000000000" pitchFamily="2" charset="2"/>
              </a:rPr>
              <a:t>issues - </a:t>
            </a:r>
            <a:r>
              <a:rPr lang="en-US" dirty="0">
                <a:solidFill>
                  <a:srgbClr val="FFEFFF"/>
                </a:solidFill>
                <a:sym typeface="Wingdings" panose="05000000000000000000" pitchFamily="2" charset="2"/>
              </a:rPr>
              <a:t>n</a:t>
            </a:r>
            <a:r>
              <a:rPr lang="en-US" dirty="0" smtClean="0">
                <a:solidFill>
                  <a:srgbClr val="FFEFFF"/>
                </a:solidFill>
              </a:rPr>
              <a:t>o </a:t>
            </a:r>
            <a:r>
              <a:rPr lang="en-US" dirty="0">
                <a:solidFill>
                  <a:srgbClr val="FFEFFF"/>
                </a:solidFill>
              </a:rPr>
              <a:t>real skilled 2D </a:t>
            </a:r>
            <a:r>
              <a:rPr lang="en-US" dirty="0" smtClean="0">
                <a:solidFill>
                  <a:srgbClr val="FFEFFF"/>
                </a:solidFill>
              </a:rPr>
              <a:t>artists</a:t>
            </a:r>
          </a:p>
          <a:p>
            <a:pPr lvl="7"/>
            <a:r>
              <a:rPr lang="en-US" dirty="0" smtClean="0"/>
              <a:t>So </a:t>
            </a:r>
            <a:r>
              <a:rPr lang="en-US" dirty="0"/>
              <a:t>Andy and Aaron did </a:t>
            </a:r>
            <a:r>
              <a:rPr lang="en-US" dirty="0" smtClean="0"/>
              <a:t>it.</a:t>
            </a:r>
          </a:p>
          <a:p>
            <a:pPr lvl="7"/>
            <a:r>
              <a:rPr lang="en-US" dirty="0" smtClean="0"/>
              <a:t>Often </a:t>
            </a:r>
            <a:r>
              <a:rPr lang="en-US" dirty="0"/>
              <a:t>we try to fill in gaps </a:t>
            </a:r>
            <a:r>
              <a:rPr lang="en-US" dirty="0" smtClean="0"/>
              <a:t>where </a:t>
            </a:r>
            <a:r>
              <a:rPr lang="en-US" dirty="0"/>
              <a:t>we don’t have the students or skills to </a:t>
            </a:r>
            <a:r>
              <a:rPr lang="en-US" dirty="0" smtClean="0"/>
              <a:t>fit</a:t>
            </a:r>
          </a:p>
          <a:p>
            <a:pPr lvl="7"/>
            <a:r>
              <a:rPr lang="en-US" dirty="0" smtClean="0"/>
              <a:t>This also moves the project to ‘ours’ and away from ‘us and them’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58" y="4741110"/>
            <a:ext cx="3369603" cy="190359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895" y="4741110"/>
            <a:ext cx="3321173" cy="190359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7730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742097" y="3207616"/>
            <a:ext cx="5291794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PLAYTESTING (LOTS AND STILL NOT ENOUGH)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337" y="3175326"/>
            <a:ext cx="4905954" cy="3667539"/>
          </a:xfrm>
          <a:ln w="254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291" y="3160193"/>
            <a:ext cx="5544710" cy="369780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8"/>
          <a:stretch/>
        </p:blipFill>
        <p:spPr>
          <a:xfrm>
            <a:off x="1741337" y="1"/>
            <a:ext cx="4905954" cy="317532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291" y="1"/>
            <a:ext cx="5544710" cy="317532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1739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4" y="1476954"/>
            <a:ext cx="6867279" cy="38628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7185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AT THE END OF THE SEMESTER, WE HAD A BASIC PLAYABLE GAME.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en-US" dirty="0" smtClean="0">
                <a:solidFill>
                  <a:srgbClr val="FF00FF"/>
                </a:solidFill>
              </a:rPr>
              <a:t>No </a:t>
            </a:r>
            <a:r>
              <a:rPr lang="en-US" dirty="0">
                <a:solidFill>
                  <a:srgbClr val="FF00FF"/>
                </a:solidFill>
              </a:rPr>
              <a:t>achievements</a:t>
            </a:r>
          </a:p>
          <a:p>
            <a:pPr lvl="0"/>
            <a:r>
              <a:rPr lang="en-US" dirty="0">
                <a:solidFill>
                  <a:srgbClr val="FF66FF"/>
                </a:solidFill>
              </a:rPr>
              <a:t>No platform integration or testing</a:t>
            </a:r>
          </a:p>
          <a:p>
            <a:pPr lvl="0"/>
            <a:r>
              <a:rPr lang="en-US" dirty="0">
                <a:solidFill>
                  <a:srgbClr val="FF99FF"/>
                </a:solidFill>
              </a:rPr>
              <a:t>No real bosses</a:t>
            </a:r>
          </a:p>
          <a:p>
            <a:pPr lvl="0"/>
            <a:r>
              <a:rPr lang="en-US" dirty="0">
                <a:solidFill>
                  <a:srgbClr val="FFCCFF"/>
                </a:solidFill>
              </a:rPr>
              <a:t>Very few items</a:t>
            </a:r>
          </a:p>
          <a:p>
            <a:pPr lvl="0"/>
            <a:r>
              <a:rPr lang="en-US" dirty="0">
                <a:solidFill>
                  <a:srgbClr val="FFEFFF"/>
                </a:solidFill>
              </a:rPr>
              <a:t>Very few props</a:t>
            </a:r>
          </a:p>
          <a:p>
            <a:pPr lvl="0"/>
            <a:r>
              <a:rPr lang="en-US" dirty="0"/>
              <a:t>Lots of UI </a:t>
            </a:r>
            <a:r>
              <a:rPr lang="en-US" dirty="0" smtClean="0"/>
              <a:t>bugs</a:t>
            </a:r>
          </a:p>
          <a:p>
            <a:pPr lvl="0"/>
            <a:endParaRPr lang="en-US" dirty="0"/>
          </a:p>
          <a:p>
            <a:pPr lvl="0"/>
            <a:r>
              <a:rPr lang="en-US" dirty="0" smtClean="0">
                <a:solidFill>
                  <a:srgbClr val="FF00FF"/>
                </a:solidFill>
              </a:rPr>
              <a:t>At that point, it was reviewed for viability, and failure was no longer an option.  We were going to publish it.  </a:t>
            </a:r>
            <a:r>
              <a:rPr lang="en-US" b="1" dirty="0" smtClean="0"/>
              <a:t>Same bar internal &amp; external.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93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6238686" y="4779296"/>
            <a:ext cx="2576480" cy="302373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	JOE.  [ </a:t>
            </a:r>
            <a:r>
              <a:rPr lang="en-US" dirty="0" smtClean="0"/>
              <a:t>a little </a:t>
            </a:r>
            <a:r>
              <a:rPr lang="en-US" dirty="0"/>
              <a:t>]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477" y="45373"/>
            <a:ext cx="2829925" cy="768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IGME RESEARCH STUDIO</a:t>
            </a:r>
          </a:p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" y="2435784"/>
            <a:ext cx="1969948" cy="255202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1200" dirty="0"/>
              <a:t>DEREK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534" y="2173956"/>
            <a:ext cx="1831403" cy="259398"/>
          </a:xfrm>
          <a:prstGeom prst="rect">
            <a:avLst/>
          </a:prstGeom>
          <a:solidFill>
            <a:srgbClr val="EE2E2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1200" dirty="0"/>
              <a:t>TYLER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534" y="1901069"/>
            <a:ext cx="1831403" cy="270504"/>
          </a:xfrm>
          <a:prstGeom prst="rect">
            <a:avLst/>
          </a:prstGeom>
          <a:solidFill>
            <a:srgbClr val="E04C4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1200" dirty="0"/>
              <a:t>ALEX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33" y="1620879"/>
            <a:ext cx="1833177" cy="278843"/>
          </a:xfrm>
          <a:prstGeom prst="rect">
            <a:avLst/>
          </a:prstGeom>
          <a:solidFill>
            <a:srgbClr val="E1705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1200" dirty="0"/>
              <a:t>THOMAS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" y="1341120"/>
            <a:ext cx="1852354" cy="278673"/>
          </a:xfrm>
          <a:prstGeom prst="rect">
            <a:avLst/>
          </a:prstGeom>
          <a:solidFill>
            <a:srgbClr val="EAA86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1200" dirty="0"/>
              <a:t>JIM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1079741"/>
            <a:ext cx="1843646" cy="272183"/>
          </a:xfrm>
          <a:prstGeom prst="rect">
            <a:avLst/>
          </a:prstGeom>
          <a:solidFill>
            <a:srgbClr val="F3B3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1200" dirty="0"/>
              <a:t>TIMOTHY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0" y="811100"/>
            <a:ext cx="1834903" cy="2687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1200" dirty="0"/>
              <a:t>BRYCE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837541" y="2435784"/>
            <a:ext cx="1845791" cy="255202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1200" dirty="0"/>
              <a:t>BRYCE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834937" y="2173956"/>
            <a:ext cx="1842224" cy="259398"/>
          </a:xfrm>
          <a:prstGeom prst="rect">
            <a:avLst/>
          </a:prstGeom>
          <a:solidFill>
            <a:srgbClr val="EE2E2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1200" dirty="0"/>
              <a:t>ZACHARY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837638" y="1901069"/>
            <a:ext cx="1839524" cy="270504"/>
          </a:xfrm>
          <a:prstGeom prst="rect">
            <a:avLst/>
          </a:prstGeom>
          <a:solidFill>
            <a:srgbClr val="E04C4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1200" dirty="0"/>
              <a:t>BRANDON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836711" y="1620879"/>
            <a:ext cx="1840478" cy="278843"/>
          </a:xfrm>
          <a:prstGeom prst="rect">
            <a:avLst/>
          </a:prstGeom>
          <a:solidFill>
            <a:srgbClr val="E1705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1200" dirty="0"/>
              <a:t>NATHANIEL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834936" y="1351087"/>
            <a:ext cx="1842191" cy="269611"/>
          </a:xfrm>
          <a:prstGeom prst="rect">
            <a:avLst/>
          </a:prstGeom>
          <a:solidFill>
            <a:srgbClr val="EAA86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1200" dirty="0"/>
              <a:t>JOE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837540" y="1080558"/>
            <a:ext cx="1839587" cy="266488"/>
          </a:xfrm>
          <a:prstGeom prst="rect">
            <a:avLst/>
          </a:prstGeom>
          <a:solidFill>
            <a:srgbClr val="F3B3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1200" dirty="0"/>
              <a:t>BRANDON</a:t>
            </a:r>
          </a:p>
        </p:txBody>
      </p:sp>
      <p:sp>
        <p:nvSpPr>
          <p:cNvPr id="47" name="Rectangle 46"/>
          <p:cNvSpPr/>
          <p:nvPr/>
        </p:nvSpPr>
        <p:spPr>
          <a:xfrm>
            <a:off x="-1024" y="567766"/>
            <a:ext cx="1840247" cy="239830"/>
          </a:xfrm>
          <a:prstGeom prst="rect">
            <a:avLst/>
          </a:prstGeom>
          <a:solidFill>
            <a:srgbClr val="FCE9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1200" dirty="0"/>
              <a:t>JAYSON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835116" y="813273"/>
            <a:ext cx="1852672" cy="26658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1200" dirty="0"/>
              <a:t>ERIC</a:t>
            </a:r>
          </a:p>
        </p:txBody>
      </p:sp>
      <p:sp>
        <p:nvSpPr>
          <p:cNvPr id="50" name="Rectangle 49"/>
          <p:cNvSpPr/>
          <p:nvPr/>
        </p:nvSpPr>
        <p:spPr>
          <a:xfrm>
            <a:off x="-1024" y="3607438"/>
            <a:ext cx="12192000" cy="30014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		</a:t>
            </a:r>
            <a:r>
              <a:rPr lang="en-US" dirty="0">
                <a:solidFill>
                  <a:schemeClr val="bg1"/>
                </a:solidFill>
              </a:rPr>
              <a:t>BRENDA [ split time, OPS ]</a:t>
            </a:r>
          </a:p>
        </p:txBody>
      </p:sp>
      <p:sp>
        <p:nvSpPr>
          <p:cNvPr id="51" name="Rectangle 50"/>
          <p:cNvSpPr/>
          <p:nvPr/>
        </p:nvSpPr>
        <p:spPr>
          <a:xfrm>
            <a:off x="-1024" y="3914353"/>
            <a:ext cx="12192000" cy="300147"/>
          </a:xfrm>
          <a:prstGeom prst="rect">
            <a:avLst/>
          </a:prstGeom>
          <a:solidFill>
            <a:srgbClr val="3FCD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		</a:t>
            </a:r>
            <a:r>
              <a:rPr lang="en-US" dirty="0">
                <a:solidFill>
                  <a:schemeClr val="bg1"/>
                </a:solidFill>
              </a:rPr>
              <a:t>AARON [ part time, CD ]</a:t>
            </a:r>
          </a:p>
        </p:txBody>
      </p:sp>
      <p:sp>
        <p:nvSpPr>
          <p:cNvPr id="4" name="Rectangle 3"/>
          <p:cNvSpPr/>
          <p:nvPr/>
        </p:nvSpPr>
        <p:spPr>
          <a:xfrm>
            <a:off x="1" y="2701319"/>
            <a:ext cx="12192000" cy="30014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		</a:t>
            </a:r>
            <a:r>
              <a:rPr lang="en-US" dirty="0">
                <a:solidFill>
                  <a:schemeClr val="bg1"/>
                </a:solidFill>
              </a:rPr>
              <a:t>ANDY [ split time, CEO ]</a:t>
            </a:r>
          </a:p>
        </p:txBody>
      </p:sp>
      <p:sp>
        <p:nvSpPr>
          <p:cNvPr id="5" name="Rectangle 4"/>
          <p:cNvSpPr/>
          <p:nvPr/>
        </p:nvSpPr>
        <p:spPr>
          <a:xfrm>
            <a:off x="1" y="3001466"/>
            <a:ext cx="12192000" cy="30014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		</a:t>
            </a:r>
            <a:r>
              <a:rPr lang="en-US" dirty="0">
                <a:solidFill>
                  <a:schemeClr val="bg1"/>
                </a:solidFill>
              </a:rPr>
              <a:t>CHRIS [split time, CTO ]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3301613"/>
            <a:ext cx="12192000" cy="300147"/>
          </a:xfrm>
          <a:prstGeom prst="rect">
            <a:avLst/>
          </a:prstGeom>
          <a:solidFill>
            <a:srgbClr val="99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		</a:t>
            </a:r>
            <a:r>
              <a:rPr lang="en-US" dirty="0">
                <a:solidFill>
                  <a:schemeClr val="bg1"/>
                </a:solidFill>
              </a:rPr>
              <a:t>JENN [ split time, CCO ]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85386" y="45373"/>
            <a:ext cx="3344091" cy="500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INTERSESSION JAN 2016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60768" y="39236"/>
            <a:ext cx="2521151" cy="500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SPRING SEMESTER </a:t>
            </a:r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16200000">
            <a:off x="8823857" y="2683087"/>
            <a:ext cx="5627549" cy="1108736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25400"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GAME LAUNCH !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4209316"/>
            <a:ext cx="3697492" cy="134781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	ROB.  [ full </a:t>
            </a:r>
            <a:r>
              <a:rPr lang="en-US" dirty="0" smtClean="0"/>
              <a:t>time </a:t>
            </a:r>
            <a:r>
              <a:rPr lang="en-US" dirty="0"/>
              <a:t>]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84288" y="4216075"/>
            <a:ext cx="2576480" cy="41115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	ROB.  [ full time ]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31108" y="4215453"/>
            <a:ext cx="2576480" cy="25222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	ROB.  [ a little bit ]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79079" y="4626220"/>
            <a:ext cx="2576480" cy="41218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	</a:t>
            </a:r>
            <a:r>
              <a:rPr lang="en-US" dirty="0" smtClean="0"/>
              <a:t>JAYSON</a:t>
            </a:r>
            <a:r>
              <a:rPr lang="en-US" dirty="0"/>
              <a:t>.  [ full time ]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84288" y="5038322"/>
            <a:ext cx="2576480" cy="41218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	JIM.  [ full time ]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77223" y="5449492"/>
            <a:ext cx="2576480" cy="412184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	JAMES.  [ full time ]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685216" y="5860580"/>
            <a:ext cx="2576480" cy="412184"/>
          </a:xfrm>
          <a:prstGeom prst="rect">
            <a:avLst/>
          </a:prstGeom>
          <a:solidFill>
            <a:srgbClr val="1505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	JOE.  [ full time ]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91353" y="6272442"/>
            <a:ext cx="2576480" cy="412184"/>
          </a:xfrm>
          <a:prstGeom prst="rect">
            <a:avLst/>
          </a:prstGeom>
          <a:solidFill>
            <a:srgbClr val="12003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	ERIC.  [ full time ]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230181" y="4470258"/>
            <a:ext cx="2576480" cy="297563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	JIM.  [ pinch hitter ]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225899" y="5080002"/>
            <a:ext cx="2576480" cy="829625"/>
          </a:xfrm>
          <a:prstGeom prst="rect">
            <a:avLst/>
          </a:prstGeom>
          <a:solidFill>
            <a:srgbClr val="12003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	ERIC.  [ full time ]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795311" y="4213512"/>
            <a:ext cx="2239977" cy="1363971"/>
          </a:xfrm>
          <a:prstGeom prst="rect">
            <a:avLst/>
          </a:prstGeom>
          <a:solidFill>
            <a:srgbClr val="12003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   ERIC.  [ full time ]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684289" y="0"/>
            <a:ext cx="0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248492" y="0"/>
            <a:ext cx="0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807588" y="6137"/>
            <a:ext cx="0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1035289" y="0"/>
            <a:ext cx="0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8815166" y="39236"/>
            <a:ext cx="2220122" cy="500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SUMMER </a:t>
            </a:r>
            <a:r>
              <a:rPr lang="en-US" dirty="0" smtClean="0"/>
              <a:t>2016</a:t>
            </a:r>
            <a:endParaRPr lang="en-US" dirty="0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177" y="1512696"/>
            <a:ext cx="1482728" cy="66953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994" y="5449492"/>
            <a:ext cx="2025783" cy="113950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906" y="91405"/>
            <a:ext cx="590917" cy="507650"/>
          </a:xfrm>
          <a:prstGeom prst="rect">
            <a:avLst/>
          </a:prstGeom>
        </p:spPr>
      </p:pic>
      <p:sp>
        <p:nvSpPr>
          <p:cNvPr id="66" name="Left Brace 65"/>
          <p:cNvSpPr/>
          <p:nvPr/>
        </p:nvSpPr>
        <p:spPr>
          <a:xfrm flipH="1">
            <a:off x="3926665" y="857398"/>
            <a:ext cx="253602" cy="3351918"/>
          </a:xfrm>
          <a:prstGeom prst="leftBrace">
            <a:avLst>
              <a:gd name="adj1" fmla="val 8333"/>
              <a:gd name="adj2" fmla="val 30215"/>
            </a:avLst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Left Brace 66"/>
          <p:cNvSpPr/>
          <p:nvPr/>
        </p:nvSpPr>
        <p:spPr>
          <a:xfrm flipH="1">
            <a:off x="8471086" y="2817686"/>
            <a:ext cx="379266" cy="3771309"/>
          </a:xfrm>
          <a:prstGeom prst="leftBrace">
            <a:avLst>
              <a:gd name="adj1" fmla="val 8333"/>
              <a:gd name="adj2" fmla="val 80669"/>
            </a:avLst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5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That Intel and GDC thing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495" y="970060"/>
            <a:ext cx="3366052" cy="2524539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11" y="1478943"/>
            <a:ext cx="6334539" cy="4750904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907" y="3785456"/>
            <a:ext cx="3900310" cy="2193925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27621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Those other little ‘on campus’ events…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65" b="19305"/>
          <a:stretch/>
        </p:blipFill>
        <p:spPr>
          <a:xfrm>
            <a:off x="0" y="1690688"/>
            <a:ext cx="12191997" cy="467536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1674785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6366055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30" y="4900986"/>
            <a:ext cx="1524000" cy="11430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67668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427428" cy="4351338"/>
          </a:xfrm>
        </p:spPr>
        <p:txBody>
          <a:bodyPr/>
          <a:lstStyle/>
          <a:p>
            <a:r>
              <a:rPr lang="en-US" dirty="0">
                <a:solidFill>
                  <a:srgbClr val="FF00FF"/>
                </a:solidFill>
              </a:rPr>
              <a:t>A month of full time, no distractions worked wonders.  But we could not have STARTED that way.  It was carrying through on momentum.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FF99FF"/>
                </a:solidFill>
              </a:rPr>
              <a:t>AND THAT LOOKED GREAT.  AND WE WERE HAPPY.  AND WE RAN FACE FIRST INTO THE WALL OF PLATFORM AND CERT.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3" r="39890"/>
          <a:stretch/>
        </p:blipFill>
        <p:spPr>
          <a:xfrm>
            <a:off x="7044856" y="20679"/>
            <a:ext cx="5147144" cy="682986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7025178" y="-7457"/>
            <a:ext cx="0" cy="6858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179060" y="6311900"/>
            <a:ext cx="4826441" cy="3578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IMAGE: Real Genius character ‘Lazlo </a:t>
            </a:r>
            <a:r>
              <a:rPr lang="en-US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Hollyfeld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’.  </a:t>
            </a:r>
          </a:p>
          <a:p>
            <a:pPr algn="r"/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© 1985.  Retrieved via Google 2016  </a:t>
            </a:r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816" y="365125"/>
            <a:ext cx="10343984" cy="1325563"/>
          </a:xfrm>
        </p:spPr>
        <p:txBody>
          <a:bodyPr/>
          <a:lstStyle/>
          <a:p>
            <a:r>
              <a:rPr lang="en-US" dirty="0" smtClean="0"/>
              <a:t>INTERSESSION </a:t>
            </a:r>
            <a:br>
              <a:rPr lang="en-US" dirty="0" smtClean="0"/>
            </a:br>
            <a:r>
              <a:rPr lang="en-US" sz="1900" dirty="0" smtClean="0"/>
              <a:t>(DOWN IN THE STEAM TUNNELS)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85564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31461" cy="516039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4839" y="2239094"/>
            <a:ext cx="6400137" cy="4351338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rgbClr val="FF00FF"/>
                </a:solidFill>
              </a:rPr>
              <a:t>Ran on XBOX for 1.5 seconds and </a:t>
            </a:r>
            <a:r>
              <a:rPr lang="en-US" dirty="0" smtClean="0">
                <a:solidFill>
                  <a:srgbClr val="FF00FF"/>
                </a:solidFill>
              </a:rPr>
              <a:t>BOOM.</a:t>
            </a:r>
          </a:p>
          <a:p>
            <a:r>
              <a:rPr lang="en-US" dirty="0" smtClean="0">
                <a:solidFill>
                  <a:srgbClr val="FF66FF"/>
                </a:solidFill>
              </a:rPr>
              <a:t>Polish </a:t>
            </a:r>
            <a:r>
              <a:rPr lang="en-US" dirty="0">
                <a:solidFill>
                  <a:srgbClr val="FF66FF"/>
                </a:solidFill>
              </a:rPr>
              <a:t>and platform took as long as the ‘meat’ of the game. </a:t>
            </a:r>
            <a:endParaRPr lang="en-US" dirty="0" smtClean="0">
              <a:solidFill>
                <a:srgbClr val="FF66FF"/>
              </a:solidFill>
            </a:endParaRPr>
          </a:p>
          <a:p>
            <a:pPr lvl="1"/>
            <a:r>
              <a:rPr lang="en-US" dirty="0" smtClean="0">
                <a:solidFill>
                  <a:srgbClr val="FF99FF"/>
                </a:solidFill>
              </a:rPr>
              <a:t>we </a:t>
            </a:r>
            <a:r>
              <a:rPr lang="en-US" dirty="0">
                <a:solidFill>
                  <a:srgbClr val="FF99FF"/>
                </a:solidFill>
              </a:rPr>
              <a:t>didn’t know what we were doing (1</a:t>
            </a:r>
            <a:r>
              <a:rPr lang="en-US" baseline="30000" dirty="0">
                <a:solidFill>
                  <a:srgbClr val="FF99FF"/>
                </a:solidFill>
              </a:rPr>
              <a:t>st</a:t>
            </a:r>
            <a:r>
              <a:rPr lang="en-US" dirty="0">
                <a:solidFill>
                  <a:srgbClr val="FF99FF"/>
                </a:solidFill>
              </a:rPr>
              <a:t> </a:t>
            </a:r>
            <a:r>
              <a:rPr lang="en-US" dirty="0" smtClean="0">
                <a:solidFill>
                  <a:srgbClr val="FF99FF"/>
                </a:solidFill>
              </a:rPr>
              <a:t>time) </a:t>
            </a:r>
          </a:p>
          <a:p>
            <a:pPr lvl="1"/>
            <a:r>
              <a:rPr lang="en-US" dirty="0" smtClean="0">
                <a:solidFill>
                  <a:srgbClr val="FFCCFF"/>
                </a:solidFill>
              </a:rPr>
              <a:t>the </a:t>
            </a:r>
            <a:r>
              <a:rPr lang="en-US" dirty="0">
                <a:solidFill>
                  <a:srgbClr val="FFCCFF"/>
                </a:solidFill>
              </a:rPr>
              <a:t>game we made had no real overlap with the way platforms think about </a:t>
            </a:r>
            <a:r>
              <a:rPr lang="en-US" dirty="0" smtClean="0">
                <a:solidFill>
                  <a:srgbClr val="FFCCFF"/>
                </a:solidFill>
              </a:rPr>
              <a:t>users</a:t>
            </a:r>
          </a:p>
          <a:p>
            <a:pPr lvl="1"/>
            <a:r>
              <a:rPr lang="en-US" dirty="0" smtClean="0">
                <a:solidFill>
                  <a:srgbClr val="FFEFFF"/>
                </a:solidFill>
              </a:rPr>
              <a:t>that’s </a:t>
            </a:r>
            <a:r>
              <a:rPr lang="en-US" dirty="0">
                <a:solidFill>
                  <a:srgbClr val="FFEFFF"/>
                </a:solidFill>
              </a:rPr>
              <a:t>just the way it is</a:t>
            </a:r>
            <a:r>
              <a:rPr lang="en-US" dirty="0" smtClean="0">
                <a:solidFill>
                  <a:srgbClr val="FFEFFF"/>
                </a:solidFill>
              </a:rPr>
              <a:t>.</a:t>
            </a:r>
          </a:p>
          <a:p>
            <a:r>
              <a:rPr lang="en-US" dirty="0">
                <a:solidFill>
                  <a:srgbClr val="FF00FF"/>
                </a:solidFill>
              </a:rPr>
              <a:t>Could have pushed to XBOX earlier and often – but that would have slowed the class down (only 16 weeks! What has most value the first 16 </a:t>
            </a:r>
            <a:r>
              <a:rPr lang="en-US" dirty="0" smtClean="0">
                <a:solidFill>
                  <a:srgbClr val="FF00FF"/>
                </a:solidFill>
              </a:rPr>
              <a:t>weeks?)</a:t>
            </a:r>
            <a:endParaRPr lang="en-US" dirty="0">
              <a:solidFill>
                <a:srgbClr val="FF00FF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071" y="2642120"/>
            <a:ext cx="1079826" cy="14577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76" y="3504876"/>
            <a:ext cx="2994328" cy="2994328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81006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8510" y="285612"/>
            <a:ext cx="10701793" cy="1325563"/>
          </a:xfrm>
        </p:spPr>
        <p:txBody>
          <a:bodyPr/>
          <a:lstStyle/>
          <a:p>
            <a:r>
              <a:rPr lang="en-US" dirty="0" smtClean="0"/>
              <a:t>Welcome “friends”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6216" y="1825625"/>
            <a:ext cx="485758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FF"/>
                </a:solidFill>
              </a:rPr>
              <a:t>An evening of what we did</a:t>
            </a:r>
          </a:p>
          <a:p>
            <a:pPr marL="0" indent="0">
              <a:buNone/>
            </a:pPr>
            <a:r>
              <a:rPr lang="en-US" dirty="0">
                <a:solidFill>
                  <a:srgbClr val="FF66FF"/>
                </a:solidFill>
              </a:rPr>
              <a:t>W</a:t>
            </a:r>
            <a:r>
              <a:rPr lang="en-US" dirty="0" smtClean="0">
                <a:solidFill>
                  <a:srgbClr val="FF66FF"/>
                </a:solidFill>
              </a:rPr>
              <a:t>here we succeeded</a:t>
            </a:r>
          </a:p>
          <a:p>
            <a:pPr marL="0" indent="0">
              <a:buNone/>
            </a:pPr>
            <a:r>
              <a:rPr lang="en-US" dirty="0">
                <a:solidFill>
                  <a:srgbClr val="FF99FF"/>
                </a:solidFill>
              </a:rPr>
              <a:t>W</a:t>
            </a:r>
            <a:r>
              <a:rPr lang="en-US" dirty="0" smtClean="0">
                <a:solidFill>
                  <a:srgbClr val="FF99FF"/>
                </a:solidFill>
              </a:rPr>
              <a:t>here we failed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CCFF"/>
                </a:solidFill>
              </a:rPr>
              <a:t>Lessons for the future</a:t>
            </a:r>
          </a:p>
          <a:p>
            <a:pPr marL="0" indent="0">
              <a:buNone/>
            </a:pPr>
            <a:r>
              <a:rPr lang="en-US" dirty="0" smtClean="0"/>
              <a:t>Q&amp;A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4400" b="1" dirty="0" smtClean="0"/>
              <a:t>No closet skeletons</a:t>
            </a:r>
            <a:endParaRPr lang="en-US" sz="4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8" t="9159" r="38109" b="9681"/>
          <a:stretch/>
        </p:blipFill>
        <p:spPr>
          <a:xfrm>
            <a:off x="3" y="-1"/>
            <a:ext cx="5987332" cy="684825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5984701" y="0"/>
            <a:ext cx="0" cy="6858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41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7464" y="365125"/>
            <a:ext cx="8106335" cy="1325563"/>
          </a:xfrm>
        </p:spPr>
        <p:txBody>
          <a:bodyPr/>
          <a:lstStyle/>
          <a:p>
            <a:r>
              <a:rPr lang="en-US" dirty="0" smtClean="0"/>
              <a:t>Write Once, Crash Everywhere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8864" y="1684429"/>
            <a:ext cx="8334935" cy="503237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SOME versions of Unity worked with our input plugin.  SOME worked with our game.  And SOME worked with the XBOX.  </a:t>
            </a:r>
          </a:p>
          <a:p>
            <a:r>
              <a:rPr lang="en-US" dirty="0" smtClean="0">
                <a:solidFill>
                  <a:srgbClr val="FF66FF"/>
                </a:solidFill>
              </a:rPr>
              <a:t>~19 versions of Unity, point release by point release.</a:t>
            </a:r>
          </a:p>
          <a:p>
            <a:r>
              <a:rPr lang="en-US" dirty="0" smtClean="0">
                <a:solidFill>
                  <a:srgbClr val="FF99FF"/>
                </a:solidFill>
              </a:rPr>
              <a:t>Had to file an exception to use an ‘old’ version – somewhat near where we started the class.  </a:t>
            </a:r>
          </a:p>
          <a:p>
            <a:r>
              <a:rPr lang="en-US" dirty="0" smtClean="0">
                <a:solidFill>
                  <a:srgbClr val="FFCCFF"/>
                </a:solidFill>
              </a:rPr>
              <a:t>In the future, will have to ‘roll forward’ on some releases?  (Should have been testing continuously from back to current to beta…)</a:t>
            </a:r>
          </a:p>
          <a:p>
            <a:r>
              <a:rPr lang="en-US" dirty="0" smtClean="0"/>
              <a:t>Build, upload to store (hours), pull down from store (hours), crash, debug, try again.  About a 2 day cycle, so lots in parallel.</a:t>
            </a:r>
          </a:p>
          <a:p>
            <a:r>
              <a:rPr lang="en-US" dirty="0" smtClean="0"/>
              <a:t>HUGE implications for IGM / MAGIC building imaging schemes…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7641"/>
            <a:ext cx="2805953" cy="21044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8" y="4928346"/>
            <a:ext cx="2414494" cy="135815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402976" y="2642347"/>
            <a:ext cx="0" cy="2756589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21418" y="3252083"/>
            <a:ext cx="2078337" cy="1439187"/>
          </a:xfrm>
          <a:prstGeom prst="rect">
            <a:avLst/>
          </a:prstGeom>
          <a:solidFill>
            <a:schemeClr val="bg1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“…fill this in later…”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7055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II: OMG We Released A Game !!!1!1!one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44" b="30241"/>
          <a:stretch/>
        </p:blipFill>
        <p:spPr>
          <a:xfrm>
            <a:off x="0" y="2488758"/>
            <a:ext cx="12192000" cy="2957885"/>
          </a:xfrm>
        </p:spPr>
      </p:pic>
      <p:cxnSp>
        <p:nvCxnSpPr>
          <p:cNvPr id="6" name="Straight Connector 5"/>
          <p:cNvCxnSpPr/>
          <p:nvPr/>
        </p:nvCxnSpPr>
        <p:spPr>
          <a:xfrm>
            <a:off x="0" y="5446643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2466229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434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678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911" y="0"/>
            <a:ext cx="6952090" cy="684454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71260"/>
            <a:ext cx="5239912" cy="38732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239912" cy="297126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5236138" y="0"/>
            <a:ext cx="0" cy="6858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0" y="3516406"/>
            <a:ext cx="523613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3480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36049" cy="68520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35"/>
          <a:stretch/>
        </p:blipFill>
        <p:spPr>
          <a:xfrm>
            <a:off x="7633418" y="-5964"/>
            <a:ext cx="4555932" cy="6858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7629475" y="0"/>
            <a:ext cx="0" cy="6858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-1" y="0"/>
            <a:ext cx="12174513" cy="402335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Everyone Said It Couldn’t Be Done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4888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4648200" cy="1325563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Public Praise, Accurate Critique, and </a:t>
            </a:r>
            <a:r>
              <a:rPr lang="en-US" sz="3600" dirty="0" err="1" smtClean="0"/>
              <a:t>Fanboi</a:t>
            </a:r>
            <a:r>
              <a:rPr lang="en-US" sz="3600" dirty="0" smtClean="0"/>
              <a:t> Flames, All-In-One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195" y="2184109"/>
            <a:ext cx="3519569" cy="399285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It’s </a:t>
            </a:r>
            <a:r>
              <a:rPr lang="en-US" i="1" dirty="0" smtClean="0">
                <a:solidFill>
                  <a:srgbClr val="FF00FF"/>
                </a:solidFill>
              </a:rPr>
              <a:t>not</a:t>
            </a:r>
            <a:r>
              <a:rPr lang="en-US" dirty="0" smtClean="0">
                <a:solidFill>
                  <a:srgbClr val="FF00FF"/>
                </a:solidFill>
              </a:rPr>
              <a:t> a single player game</a:t>
            </a:r>
          </a:p>
          <a:p>
            <a:r>
              <a:rPr lang="en-US" dirty="0" smtClean="0">
                <a:solidFill>
                  <a:srgbClr val="FF66FF"/>
                </a:solidFill>
              </a:rPr>
              <a:t>It’s not a PC game</a:t>
            </a:r>
          </a:p>
          <a:p>
            <a:r>
              <a:rPr lang="en-US" dirty="0" smtClean="0">
                <a:solidFill>
                  <a:srgbClr val="FF99FF"/>
                </a:solidFill>
              </a:rPr>
              <a:t>It’s not really even a “dungeon crawler”</a:t>
            </a:r>
          </a:p>
          <a:p>
            <a:r>
              <a:rPr lang="en-US" dirty="0" smtClean="0">
                <a:solidFill>
                  <a:srgbClr val="FFCCFF"/>
                </a:solidFill>
              </a:rPr>
              <a:t>“it’s an arcade game on steam,</a:t>
            </a:r>
            <a:r>
              <a:rPr lang="en-US" dirty="0">
                <a:solidFill>
                  <a:srgbClr val="FFCCFF"/>
                </a:solidFill>
              </a:rPr>
              <a:t> </a:t>
            </a:r>
            <a:r>
              <a:rPr lang="en-US" dirty="0" smtClean="0">
                <a:solidFill>
                  <a:srgbClr val="FFCCFF"/>
                </a:solidFill>
              </a:rPr>
              <a:t>not a “steam game.”</a:t>
            </a:r>
          </a:p>
          <a:p>
            <a:r>
              <a:rPr lang="en-US" dirty="0" smtClean="0"/>
              <a:t>It is a throwback to Andy’s childhood, because of earlier reasons.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923" y="0"/>
            <a:ext cx="6763077" cy="685738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5411064" y="0"/>
            <a:ext cx="0" cy="6858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26378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6618"/>
            <a:ext cx="12192000" cy="56813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170" y="1795936"/>
            <a:ext cx="4456955" cy="2507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15" y="3169812"/>
            <a:ext cx="1773229" cy="17732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644" y="3169812"/>
            <a:ext cx="1773229" cy="17732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83" y="1877452"/>
            <a:ext cx="1773229" cy="17732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12" y="1877452"/>
            <a:ext cx="1773229" cy="17732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1176618"/>
            <a:ext cx="12174513" cy="1721223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26721" y="500285"/>
            <a:ext cx="11290852" cy="1352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Oopsie</a:t>
            </a:r>
            <a:r>
              <a:rPr lang="en-US" sz="4000" dirty="0" smtClean="0"/>
              <a:t>.  We Bought In on That Which Was Not There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412680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17487" y="0"/>
            <a:ext cx="12174513" cy="375172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are not this game.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163085" y="83889"/>
            <a:ext cx="7596146" cy="1973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IMAGE: Diablo III by Activision | Blizzard.  Multiplayer. © Image retrieved via Google 2016.</a:t>
            </a:r>
            <a:endParaRPr lang="en-US" sz="1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2444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67" y="427826"/>
            <a:ext cx="5107280" cy="1325563"/>
          </a:xfrm>
        </p:spPr>
        <p:txBody>
          <a:bodyPr/>
          <a:lstStyle/>
          <a:p>
            <a:r>
              <a:rPr lang="en-US" dirty="0" smtClean="0"/>
              <a:t>Sales and Data Things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169" y="1614115"/>
            <a:ext cx="4355592" cy="498001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About 275+ on Steam / Humble (mostly falling off after initial spike)</a:t>
            </a:r>
          </a:p>
          <a:p>
            <a:r>
              <a:rPr lang="en-US" dirty="0" smtClean="0">
                <a:solidFill>
                  <a:srgbClr val="FF66FF"/>
                </a:solidFill>
              </a:rPr>
              <a:t>About 1400 on XBOX to date (Still climbing – about 30-70 a day, </a:t>
            </a:r>
            <a:r>
              <a:rPr lang="en-US" dirty="0" err="1" smtClean="0">
                <a:solidFill>
                  <a:srgbClr val="FF66FF"/>
                </a:solidFill>
              </a:rPr>
              <a:t>avg</a:t>
            </a:r>
            <a:r>
              <a:rPr lang="en-US" dirty="0" smtClean="0">
                <a:solidFill>
                  <a:srgbClr val="FF66FF"/>
                </a:solidFill>
              </a:rPr>
              <a:t> 52)</a:t>
            </a:r>
          </a:p>
          <a:p>
            <a:r>
              <a:rPr lang="en-US" dirty="0" smtClean="0">
                <a:solidFill>
                  <a:srgbClr val="FF99FF"/>
                </a:solidFill>
              </a:rPr>
              <a:t>Very different response, but similar geographic breakdown</a:t>
            </a:r>
          </a:p>
          <a:p>
            <a:r>
              <a:rPr lang="en-US" dirty="0" smtClean="0">
                <a:solidFill>
                  <a:srgbClr val="FFCCFF"/>
                </a:solidFill>
              </a:rPr>
              <a:t>No real surprise given localization support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505" y="0"/>
            <a:ext cx="6852495" cy="68580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339505" y="0"/>
            <a:ext cx="0" cy="6858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499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603805" y="3419061"/>
            <a:ext cx="2973788" cy="1661822"/>
          </a:xfrm>
          <a:prstGeom prst="line">
            <a:avLst/>
          </a:prstGeom>
          <a:ln w="200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See-Saw Breakdown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370860" y="2649072"/>
            <a:ext cx="4373218" cy="3855096"/>
          </a:xfrm>
          <a:prstGeom prst="rect">
            <a:avLst/>
          </a:prstGeom>
          <a:solidFill>
            <a:srgbClr val="FF00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Cost </a:t>
            </a:r>
            <a:r>
              <a:rPr lang="en-US" sz="2800" b="1" dirty="0" smtClean="0"/>
              <a:t>of Co-Ops</a:t>
            </a:r>
          </a:p>
          <a:p>
            <a:pPr algn="ctr"/>
            <a:r>
              <a:rPr lang="en-US" sz="2800" b="1" dirty="0" smtClean="0"/>
              <a:t>Misc. Platform Fees</a:t>
            </a:r>
          </a:p>
          <a:p>
            <a:pPr algn="ctr"/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Cost of Software</a:t>
            </a:r>
          </a:p>
          <a:p>
            <a:pPr algn="ctr"/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Cost of MAGIC personnel</a:t>
            </a:r>
          </a:p>
          <a:p>
            <a:pPr algn="ctr"/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#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</a:rPr>
              <a:t>zeromarketingbudget</a:t>
            </a:r>
            <a:endParaRPr lang="en-US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(Spent about 17K</a:t>
            </a:r>
            <a:r>
              <a:rPr lang="en-US" sz="2800" b="1" dirty="0" smtClean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(which is more </a:t>
            </a:r>
            <a:r>
              <a:rPr lang="en-US" sz="2800" b="1" smtClean="0">
                <a:solidFill>
                  <a:schemeClr val="tx1"/>
                </a:solidFill>
              </a:rPr>
              <a:t>lik</a:t>
            </a:r>
            <a:r>
              <a:rPr lang="en-US" sz="2800" b="1" smtClean="0">
                <a:solidFill>
                  <a:schemeClr val="tx1"/>
                </a:solidFill>
              </a:rPr>
              <a:t>e 120K+)</a:t>
            </a:r>
            <a:endParaRPr lang="en-US" sz="2800" b="1" dirty="0" smtClean="0">
              <a:solidFill>
                <a:schemeClr val="tx1"/>
              </a:solidFill>
            </a:endParaRPr>
          </a:p>
          <a:p>
            <a:pPr algn="ctr"/>
            <a:endParaRPr lang="en-US" sz="2800" b="1" dirty="0" smtClean="0"/>
          </a:p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94307" y="1877833"/>
            <a:ext cx="4373218" cy="3442915"/>
          </a:xfrm>
          <a:prstGeom prst="rect">
            <a:avLst/>
          </a:prstGeom>
          <a:solidFill>
            <a:srgbClr val="FF00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Stage 3: Profit</a:t>
            </a:r>
          </a:p>
          <a:p>
            <a:pPr algn="ctr"/>
            <a:r>
              <a:rPr lang="en-US" sz="3200" b="1" dirty="0" smtClean="0"/>
              <a:t>(Made about 9K so far)</a:t>
            </a:r>
            <a:endParaRPr lang="en-US" sz="32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542" y="365125"/>
            <a:ext cx="1789045" cy="17890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100" y="253708"/>
            <a:ext cx="1428442" cy="14284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461" y="1532939"/>
            <a:ext cx="761905" cy="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49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1" y="2159408"/>
            <a:ext cx="3479393" cy="34793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“NEW” KIND OF UNIVERSITY RESEARCH CENTER, LIKE NO OTHER ANYWHERE…</a:t>
            </a:r>
            <a:endParaRPr lang="en-US" dirty="0"/>
          </a:p>
        </p:txBody>
      </p:sp>
      <p:sp>
        <p:nvSpPr>
          <p:cNvPr id="5" name="Left-Right Arrow 4"/>
          <p:cNvSpPr/>
          <p:nvPr/>
        </p:nvSpPr>
        <p:spPr>
          <a:xfrm>
            <a:off x="5257800" y="2895600"/>
            <a:ext cx="1524000" cy="609600"/>
          </a:xfrm>
          <a:prstGeom prst="leftRightArrow">
            <a:avLst/>
          </a:prstGeom>
          <a:gradFill>
            <a:gsLst>
              <a:gs pos="0">
                <a:srgbClr val="FF0000"/>
              </a:gs>
              <a:gs pos="31000">
                <a:srgbClr val="FFC000"/>
              </a:gs>
              <a:gs pos="65000">
                <a:srgbClr val="00B050"/>
              </a:gs>
              <a:gs pos="100000">
                <a:srgbClr val="0070C0"/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0" y="2194560"/>
            <a:ext cx="2910840" cy="1082040"/>
          </a:xfrm>
        </p:spPr>
        <p:txBody>
          <a:bodyPr/>
          <a:lstStyle/>
          <a:p>
            <a:pPr marL="0" indent="0" algn="r">
              <a:spcBef>
                <a:spcPts val="0"/>
              </a:spcBef>
              <a:buNone/>
            </a:pPr>
            <a:r>
              <a:rPr lang="en-US" dirty="0" smtClean="0"/>
              <a:t>University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4000" dirty="0"/>
              <a:t>RESEARCH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629400" y="2194560"/>
            <a:ext cx="3124200" cy="108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dirty="0"/>
              <a:t>Commercial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000" dirty="0"/>
              <a:t>PRODUCTION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200400"/>
            <a:ext cx="3161341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310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31" b="34492"/>
          <a:stretch/>
        </p:blipFill>
        <p:spPr>
          <a:xfrm>
            <a:off x="0" y="2814761"/>
            <a:ext cx="12192000" cy="26318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68491"/>
            <a:ext cx="10515600" cy="1325563"/>
          </a:xfrm>
        </p:spPr>
        <p:txBody>
          <a:bodyPr/>
          <a:lstStyle/>
          <a:p>
            <a:r>
              <a:rPr lang="en-US" dirty="0"/>
              <a:t>PART III: Thoughts and Critiques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5446643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2814761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73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5718" y="365125"/>
            <a:ext cx="5948082" cy="1325563"/>
          </a:xfrm>
        </p:spPr>
        <p:txBody>
          <a:bodyPr/>
          <a:lstStyle/>
          <a:p>
            <a:r>
              <a:rPr lang="en-US" dirty="0" smtClean="0"/>
              <a:t>Proportion &amp;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566" y="1825625"/>
            <a:ext cx="6163234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16 reviews on XBOX Live, evenly distributed 1-5, on a reverse bell curve</a:t>
            </a:r>
          </a:p>
          <a:p>
            <a:r>
              <a:rPr lang="en-US" dirty="0">
                <a:solidFill>
                  <a:srgbClr val="FF66FF"/>
                </a:solidFill>
              </a:rPr>
              <a:t>5</a:t>
            </a:r>
            <a:r>
              <a:rPr lang="en-US" dirty="0" smtClean="0">
                <a:solidFill>
                  <a:srgbClr val="FF66FF"/>
                </a:solidFill>
              </a:rPr>
              <a:t> reviews on Steam, 2up, 3 down.  (trend: more in game time = more positive review)</a:t>
            </a:r>
          </a:p>
          <a:p>
            <a:r>
              <a:rPr lang="en-US" dirty="0" smtClean="0">
                <a:solidFill>
                  <a:srgbClr val="FF99FF"/>
                </a:solidFill>
              </a:rPr>
              <a:t>3 formal reviews 7/10, 5/10, 3/10.  </a:t>
            </a:r>
          </a:p>
          <a:p>
            <a:r>
              <a:rPr lang="en-US" dirty="0" smtClean="0">
                <a:solidFill>
                  <a:srgbClr val="FFCCFF"/>
                </a:solidFill>
              </a:rPr>
              <a:t>A handful of really great, really hilarious, </a:t>
            </a:r>
            <a:r>
              <a:rPr lang="en-US" dirty="0" err="1" smtClean="0">
                <a:solidFill>
                  <a:srgbClr val="FFCCFF"/>
                </a:solidFill>
              </a:rPr>
              <a:t>youtube</a:t>
            </a:r>
            <a:r>
              <a:rPr lang="en-US" dirty="0">
                <a:solidFill>
                  <a:srgbClr val="FFCCFF"/>
                </a:solidFill>
              </a:rPr>
              <a:t> </a:t>
            </a:r>
            <a:r>
              <a:rPr lang="en-US" dirty="0" smtClean="0">
                <a:solidFill>
                  <a:srgbClr val="FFCCFF"/>
                </a:solidFill>
              </a:rPr>
              <a:t>and twitch plays.  And some crap.</a:t>
            </a:r>
          </a:p>
          <a:p>
            <a:r>
              <a:rPr lang="en-US" dirty="0" smtClean="0"/>
              <a:t>Hilarity on price point – everyone whines on PC, everyone praises on console.  Which we expected.  It’s the same price as a </a:t>
            </a:r>
            <a:r>
              <a:rPr lang="en-US" i="1" dirty="0" err="1" smtClean="0"/>
              <a:t>grande</a:t>
            </a:r>
            <a:r>
              <a:rPr lang="en-US" dirty="0" smtClean="0"/>
              <a:t> PSL.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8" r="27327"/>
          <a:stretch/>
        </p:blipFill>
        <p:spPr>
          <a:xfrm>
            <a:off x="0" y="0"/>
            <a:ext cx="462765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11756" y="6597644"/>
            <a:ext cx="7596146" cy="1973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IMAGE: Pumpkin Spice Latte promo image via Starbucks. © Image retrieved via Google 2016.</a:t>
            </a:r>
            <a:endParaRPr lang="en-US" sz="1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4173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Input &amp; Output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3082" y="1825625"/>
            <a:ext cx="7903596" cy="460698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Should we have made it a twin-stick?</a:t>
            </a:r>
          </a:p>
          <a:p>
            <a:pPr lvl="1"/>
            <a:r>
              <a:rPr lang="en-US" dirty="0" smtClean="0">
                <a:solidFill>
                  <a:srgbClr val="FF66FF"/>
                </a:solidFill>
              </a:rPr>
              <a:t>Maybe?  You lose the purposefulness in </a:t>
            </a:r>
            <a:r>
              <a:rPr lang="en-US" dirty="0" err="1" smtClean="0">
                <a:solidFill>
                  <a:srgbClr val="FF66FF"/>
                </a:solidFill>
              </a:rPr>
              <a:t>PvP</a:t>
            </a:r>
            <a:r>
              <a:rPr lang="en-US" dirty="0" smtClean="0">
                <a:solidFill>
                  <a:srgbClr val="FF66FF"/>
                </a:solidFill>
              </a:rPr>
              <a:t>, but it’s easier to control…</a:t>
            </a:r>
          </a:p>
          <a:p>
            <a:pPr lvl="1"/>
            <a:r>
              <a:rPr lang="en-US" dirty="0" smtClean="0">
                <a:solidFill>
                  <a:srgbClr val="FF99FF"/>
                </a:solidFill>
              </a:rPr>
              <a:t>More a modern game, less reference to the arcade</a:t>
            </a:r>
          </a:p>
          <a:p>
            <a:pPr lvl="1"/>
            <a:r>
              <a:rPr lang="en-US" dirty="0" smtClean="0">
                <a:solidFill>
                  <a:srgbClr val="FFCCFF"/>
                </a:solidFill>
              </a:rPr>
              <a:t>Easier for gamers vs. easier for (some) kids</a:t>
            </a:r>
          </a:p>
          <a:p>
            <a:pPr lvl="1"/>
            <a:endParaRPr lang="en-US" dirty="0"/>
          </a:p>
          <a:p>
            <a:r>
              <a:rPr lang="en-US" dirty="0" smtClean="0">
                <a:solidFill>
                  <a:srgbClr val="FF00FF"/>
                </a:solidFill>
              </a:rPr>
              <a:t>Should we have released the single player mode at all?  How better to describe it?</a:t>
            </a:r>
          </a:p>
          <a:p>
            <a:pPr lvl="1"/>
            <a:r>
              <a:rPr lang="en-US" dirty="0" smtClean="0">
                <a:solidFill>
                  <a:srgbClr val="FF66FF"/>
                </a:solidFill>
              </a:rPr>
              <a:t>Accounts for most of the bad reviews</a:t>
            </a:r>
          </a:p>
          <a:p>
            <a:pPr lvl="1"/>
            <a:r>
              <a:rPr lang="en-US" dirty="0" smtClean="0">
                <a:solidFill>
                  <a:srgbClr val="FF99FF"/>
                </a:solidFill>
              </a:rPr>
              <a:t>Accounts for most of the Steam sales (which are weak)</a:t>
            </a:r>
          </a:p>
          <a:p>
            <a:pPr lvl="1"/>
            <a:r>
              <a:rPr lang="en-US" dirty="0" smtClean="0">
                <a:solidFill>
                  <a:srgbClr val="FFCCFF"/>
                </a:solidFill>
              </a:rPr>
              <a:t>Accounts for decent portion of the ‘Y u no keyboard?’</a:t>
            </a:r>
          </a:p>
          <a:p>
            <a:pPr lvl="1"/>
            <a:r>
              <a:rPr lang="en-US" dirty="0" smtClean="0"/>
              <a:t>But it is actually fun to practice, and achievement hunt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87"/>
          <a:stretch/>
        </p:blipFill>
        <p:spPr>
          <a:xfrm rot="16200000">
            <a:off x="7094597" y="1741315"/>
            <a:ext cx="6831402" cy="336340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8828596" y="7315"/>
            <a:ext cx="0" cy="6858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1345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0337" y="365125"/>
            <a:ext cx="7704151" cy="1325563"/>
          </a:xfrm>
        </p:spPr>
        <p:txBody>
          <a:bodyPr/>
          <a:lstStyle/>
          <a:p>
            <a:r>
              <a:rPr lang="en-US" dirty="0" smtClean="0"/>
              <a:t>Everything Old is New Again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3603" y="1825625"/>
            <a:ext cx="7910885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Designing on console is just plain different</a:t>
            </a:r>
          </a:p>
          <a:p>
            <a:r>
              <a:rPr lang="en-US" dirty="0" smtClean="0">
                <a:solidFill>
                  <a:srgbClr val="FF66FF"/>
                </a:solidFill>
              </a:rPr>
              <a:t>Consoles are coming around again as a part of the ‘universal’ app process (really unfortunate we gave away the ports and process, new building design is an opportunity.  It’s XNA all over again, only better)</a:t>
            </a:r>
          </a:p>
          <a:p>
            <a:r>
              <a:rPr lang="en-US" dirty="0" smtClean="0">
                <a:solidFill>
                  <a:srgbClr val="FF99FF"/>
                </a:solidFill>
              </a:rPr>
              <a:t>Consoles are different because </a:t>
            </a:r>
            <a:r>
              <a:rPr lang="en-US" i="1" dirty="0" smtClean="0">
                <a:solidFill>
                  <a:srgbClr val="FF99FF"/>
                </a:solidFill>
              </a:rPr>
              <a:t>engagement context</a:t>
            </a:r>
            <a:r>
              <a:rPr lang="en-US" dirty="0" smtClean="0">
                <a:solidFill>
                  <a:srgbClr val="FF99FF"/>
                </a:solidFill>
              </a:rPr>
              <a:t> is different</a:t>
            </a:r>
          </a:p>
          <a:p>
            <a:r>
              <a:rPr lang="en-US" dirty="0" smtClean="0">
                <a:solidFill>
                  <a:srgbClr val="FFCCFF"/>
                </a:solidFill>
              </a:rPr>
              <a:t>Consoles </a:t>
            </a:r>
            <a:r>
              <a:rPr lang="en-US" i="1" dirty="0" smtClean="0">
                <a:solidFill>
                  <a:srgbClr val="FFCCFF"/>
                </a:solidFill>
              </a:rPr>
              <a:t>could</a:t>
            </a:r>
            <a:r>
              <a:rPr lang="en-US" dirty="0" smtClean="0">
                <a:solidFill>
                  <a:srgbClr val="FFCCFF"/>
                </a:solidFill>
              </a:rPr>
              <a:t> drive mass-VR beyond mobile (Sony, </a:t>
            </a:r>
            <a:r>
              <a:rPr lang="en-US" dirty="0" err="1" smtClean="0">
                <a:solidFill>
                  <a:srgbClr val="FFCCFF"/>
                </a:solidFill>
              </a:rPr>
              <a:t>XBOne</a:t>
            </a:r>
            <a:r>
              <a:rPr lang="en-US" dirty="0" smtClean="0">
                <a:solidFill>
                  <a:srgbClr val="FFCCFF"/>
                </a:solidFill>
              </a:rPr>
              <a:t>)</a:t>
            </a:r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Party Rules from the Stone Tablets of Game Creation</a:t>
            </a:r>
          </a:p>
          <a:p>
            <a:endParaRPr lang="en-US" dirty="0"/>
          </a:p>
          <a:p>
            <a:r>
              <a:rPr lang="en-US" dirty="0" smtClean="0"/>
              <a:t>Plus: </a:t>
            </a:r>
            <a:r>
              <a:rPr lang="en-US" b="1" dirty="0" smtClean="0"/>
              <a:t>Public Perception and Cache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496886" y="1496885"/>
            <a:ext cx="6850154" cy="385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834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Hey.  It’s Too Hard.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754" y="1828800"/>
            <a:ext cx="6082731" cy="517509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230" y="297610"/>
            <a:ext cx="5504518" cy="18727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50" y="2170371"/>
            <a:ext cx="4826442" cy="271487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8" name="Straight Connector 7"/>
          <p:cNvCxnSpPr/>
          <p:nvPr/>
        </p:nvCxnSpPr>
        <p:spPr>
          <a:xfrm flipV="1">
            <a:off x="4110824" y="1233990"/>
            <a:ext cx="3363402" cy="1548968"/>
          </a:xfrm>
          <a:prstGeom prst="line">
            <a:avLst/>
          </a:prstGeom>
          <a:ln w="127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10824" y="2782958"/>
            <a:ext cx="3275938" cy="71560"/>
          </a:xfrm>
          <a:prstGeom prst="line">
            <a:avLst/>
          </a:prstGeom>
          <a:ln w="127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110824" y="2782958"/>
            <a:ext cx="3275938" cy="1633391"/>
          </a:xfrm>
          <a:prstGeom prst="line">
            <a:avLst/>
          </a:prstGeom>
          <a:ln w="127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110824" y="2782958"/>
            <a:ext cx="3275938" cy="3220277"/>
          </a:xfrm>
          <a:prstGeom prst="line">
            <a:avLst/>
          </a:prstGeom>
          <a:ln w="127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04086" y="4885245"/>
            <a:ext cx="4994204" cy="8825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How could we have better surfaced difficulty slider, and where should we have started?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540299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3864" y="365125"/>
            <a:ext cx="5779936" cy="1325563"/>
          </a:xfrm>
        </p:spPr>
        <p:txBody>
          <a:bodyPr/>
          <a:lstStyle/>
          <a:p>
            <a:r>
              <a:rPr lang="en-US" dirty="0" smtClean="0"/>
              <a:t>This Class Thing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8692" y="1738163"/>
            <a:ext cx="5915108" cy="4869374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Widely variable inputs (who signed up?)</a:t>
            </a:r>
          </a:p>
          <a:p>
            <a:r>
              <a:rPr lang="en-US" dirty="0" smtClean="0">
                <a:solidFill>
                  <a:srgbClr val="FF66FF"/>
                </a:solidFill>
              </a:rPr>
              <a:t>Credit doesn’t scale to actual activity</a:t>
            </a:r>
          </a:p>
          <a:p>
            <a:r>
              <a:rPr lang="en-US" dirty="0" smtClean="0">
                <a:solidFill>
                  <a:srgbClr val="FF99FF"/>
                </a:solidFill>
              </a:rPr>
              <a:t>Timeline is a constant battle, but also a help</a:t>
            </a:r>
          </a:p>
          <a:p>
            <a:r>
              <a:rPr lang="en-US" dirty="0" smtClean="0">
                <a:solidFill>
                  <a:srgbClr val="FFCCFF"/>
                </a:solidFill>
              </a:rPr>
              <a:t>Full-time PM (TA) was a huge lesson / leg up</a:t>
            </a:r>
          </a:p>
          <a:p>
            <a:r>
              <a:rPr lang="en-US" dirty="0" smtClean="0"/>
              <a:t>Still wildly </a:t>
            </a:r>
            <a:r>
              <a:rPr lang="en-US" dirty="0" err="1" smtClean="0"/>
              <a:t>mis</a:t>
            </a:r>
            <a:r>
              <a:rPr lang="en-US" dirty="0" smtClean="0"/>
              <a:t>-understood by students (both name and content)</a:t>
            </a:r>
          </a:p>
          <a:p>
            <a:r>
              <a:rPr lang="en-US" dirty="0" smtClean="0"/>
              <a:t>NOT POSSIBLE WITHOUT IGM &amp; CIAS.  NOT POSSIBLE WITHOUT MAGIC SPELL STUDIOS.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1591" cy="68580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824239" y="0"/>
            <a:ext cx="0" cy="6858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875" y="2635219"/>
            <a:ext cx="3118703" cy="176185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875" y="4754644"/>
            <a:ext cx="3115401" cy="170566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03" y="357174"/>
            <a:ext cx="3133573" cy="188047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689325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507" y="1850511"/>
            <a:ext cx="6542642" cy="370286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Succeeded Through Teamwork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1394" y="5689281"/>
            <a:ext cx="7219785" cy="76212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600" dirty="0" smtClean="0"/>
              <a:t>…In creating a game that speaks deeply about ways organizations break teamwork.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233" y="2207653"/>
            <a:ext cx="2924630" cy="292463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464" y="2210463"/>
            <a:ext cx="2921820" cy="292182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956126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IV: An Eye Towards the Future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2" b="32753"/>
          <a:stretch/>
        </p:blipFill>
        <p:spPr>
          <a:xfrm>
            <a:off x="0" y="2466229"/>
            <a:ext cx="12185827" cy="263983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2466229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5106064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48978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61988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5400000">
            <a:off x="1496534" y="1501113"/>
            <a:ext cx="6766561" cy="376434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3906" y="365125"/>
            <a:ext cx="6439894" cy="1325563"/>
          </a:xfrm>
        </p:spPr>
        <p:txBody>
          <a:bodyPr/>
          <a:lstStyle/>
          <a:p>
            <a:r>
              <a:rPr lang="en-US" dirty="0" smtClean="0"/>
              <a:t>Where Do We Go Now?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 flipV="1">
            <a:off x="-1" y="4055422"/>
            <a:ext cx="12174513" cy="280257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83318" y="1486894"/>
            <a:ext cx="6670482" cy="496161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1. #</a:t>
            </a:r>
            <a:r>
              <a:rPr lang="en-US" dirty="0" err="1" smtClean="0">
                <a:solidFill>
                  <a:srgbClr val="FF00FF"/>
                </a:solidFill>
              </a:rPr>
              <a:t>ZeroMarketingBudget</a:t>
            </a:r>
            <a:r>
              <a:rPr lang="en-US" dirty="0" smtClean="0">
                <a:solidFill>
                  <a:srgbClr val="FF00FF"/>
                </a:solidFill>
              </a:rPr>
              <a:t> </a:t>
            </a:r>
          </a:p>
          <a:p>
            <a:r>
              <a:rPr lang="en-US" dirty="0" smtClean="0">
                <a:solidFill>
                  <a:srgbClr val="FF66FF"/>
                </a:solidFill>
              </a:rPr>
              <a:t>2. Formalize QA roles as a part of the course / co-op experience</a:t>
            </a:r>
          </a:p>
          <a:p>
            <a:r>
              <a:rPr lang="en-US" dirty="0" smtClean="0">
                <a:solidFill>
                  <a:srgbClr val="FF99FF"/>
                </a:solidFill>
              </a:rPr>
              <a:t>3. Two-edged knife of ‘more student involvement in design process’</a:t>
            </a:r>
          </a:p>
          <a:p>
            <a:pPr lvl="1"/>
            <a:r>
              <a:rPr lang="en-US" dirty="0" smtClean="0">
                <a:solidFill>
                  <a:srgbClr val="FF99FF"/>
                </a:solidFill>
              </a:rPr>
              <a:t>Isn’t ‘production’</a:t>
            </a:r>
          </a:p>
          <a:p>
            <a:pPr lvl="1"/>
            <a:r>
              <a:rPr lang="en-US" dirty="0" smtClean="0">
                <a:solidFill>
                  <a:srgbClr val="FF99FF"/>
                </a:solidFill>
              </a:rPr>
              <a:t>Ownership of ‘someone else’s’ game</a:t>
            </a:r>
          </a:p>
          <a:p>
            <a:pPr lvl="1"/>
            <a:r>
              <a:rPr lang="en-US" dirty="0" smtClean="0">
                <a:solidFill>
                  <a:srgbClr val="FF99FF"/>
                </a:solidFill>
              </a:rPr>
              <a:t>We do lots of other ‘student designed’ work, but is that this?</a:t>
            </a:r>
            <a:endParaRPr lang="en-US" dirty="0">
              <a:solidFill>
                <a:srgbClr val="FF99FF"/>
              </a:solidFill>
            </a:endParaRPr>
          </a:p>
          <a:p>
            <a:r>
              <a:rPr lang="en-US" dirty="0" smtClean="0">
                <a:solidFill>
                  <a:srgbClr val="FFCCFF"/>
                </a:solidFill>
              </a:rPr>
              <a:t>4. Anything bigger is impossible…. with the current structure…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53373" y="6249727"/>
            <a:ext cx="5170634" cy="3578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IMAGE: </a:t>
            </a:r>
            <a:r>
              <a:rPr lang="en-US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Axl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Rose of Guns ‘n’ Roses performs “Sweet Child of Mine”, Los Angeles.  Image via YouTube 2016.</a:t>
            </a:r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76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146" y="-3176"/>
            <a:ext cx="6232234" cy="68611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flipH="1">
            <a:off x="5686674" y="1"/>
            <a:ext cx="1563633" cy="685799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8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MOAR Firsts?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618259" cy="4351338"/>
          </a:xfrm>
        </p:spPr>
        <p:txBody>
          <a:bodyPr/>
          <a:lstStyle/>
          <a:p>
            <a:r>
              <a:rPr lang="en-US" dirty="0" smtClean="0">
                <a:solidFill>
                  <a:srgbClr val="FF00FF"/>
                </a:solidFill>
              </a:rPr>
              <a:t>We were 1</a:t>
            </a:r>
            <a:r>
              <a:rPr lang="en-US" baseline="30000" dirty="0" smtClean="0">
                <a:solidFill>
                  <a:srgbClr val="FF00FF"/>
                </a:solidFill>
              </a:rPr>
              <a:t>st</a:t>
            </a:r>
            <a:r>
              <a:rPr lang="en-US" dirty="0" smtClean="0">
                <a:solidFill>
                  <a:srgbClr val="FF00FF"/>
                </a:solidFill>
              </a:rPr>
              <a:t> to publish on the XBOX One platform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66FF"/>
                </a:solidFill>
              </a:rPr>
              <a:t>USC published this summer on Sony </a:t>
            </a:r>
            <a:r>
              <a:rPr lang="en-US" dirty="0" err="1" smtClean="0">
                <a:solidFill>
                  <a:srgbClr val="FF66FF"/>
                </a:solidFill>
              </a:rPr>
              <a:t>Playstation</a:t>
            </a:r>
            <a:r>
              <a:rPr lang="en-US" dirty="0" smtClean="0"/>
              <a:t>.  </a:t>
            </a:r>
            <a:r>
              <a:rPr lang="en-US" dirty="0" smtClean="0">
                <a:solidFill>
                  <a:srgbClr val="FF99FF"/>
                </a:solidFill>
              </a:rPr>
              <a:t>We both published on Steam as the university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CCFF"/>
                </a:solidFill>
              </a:rPr>
              <a:t>as did Utah</a:t>
            </a:r>
            <a:r>
              <a:rPr lang="en-US" dirty="0" smtClean="0"/>
              <a:t>.</a:t>
            </a:r>
          </a:p>
          <a:p>
            <a:r>
              <a:rPr lang="en-US" dirty="0" smtClean="0">
                <a:solidFill>
                  <a:srgbClr val="FFEFFF"/>
                </a:solidFill>
              </a:rPr>
              <a:t>I don’t intend to give up our lead.  </a:t>
            </a:r>
            <a:r>
              <a:rPr lang="en-US" dirty="0" smtClean="0"/>
              <a:t>So what’s next….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19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78"/>
          <a:stretch/>
        </p:blipFill>
        <p:spPr>
          <a:xfrm>
            <a:off x="6251944" y="-31563"/>
            <a:ext cx="5922127" cy="6889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flipH="1">
            <a:off x="6230678" y="0"/>
            <a:ext cx="4089992" cy="685799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8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3860"/>
            <a:ext cx="10515600" cy="1325563"/>
          </a:xfrm>
        </p:spPr>
        <p:txBody>
          <a:bodyPr/>
          <a:lstStyle/>
          <a:p>
            <a:r>
              <a:rPr lang="en-US" dirty="0" smtClean="0"/>
              <a:t>Lots of public success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372" y="1549177"/>
            <a:ext cx="7915940" cy="520604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FIRST graduate course in games at RIT</a:t>
            </a:r>
          </a:p>
          <a:p>
            <a:r>
              <a:rPr lang="en-US" dirty="0" smtClean="0">
                <a:solidFill>
                  <a:srgbClr val="FF66FF"/>
                </a:solidFill>
              </a:rPr>
              <a:t>FIRST undergraduate course and concentration in game design and technology</a:t>
            </a:r>
          </a:p>
          <a:p>
            <a:r>
              <a:rPr lang="en-US" dirty="0" smtClean="0">
                <a:solidFill>
                  <a:srgbClr val="FF99FF"/>
                </a:solidFill>
              </a:rPr>
              <a:t>FIRST degree program in the northeast in game design &amp; development</a:t>
            </a:r>
          </a:p>
          <a:p>
            <a:r>
              <a:rPr lang="en-US" dirty="0" smtClean="0">
                <a:solidFill>
                  <a:srgbClr val="FFCCFF"/>
                </a:solidFill>
              </a:rPr>
              <a:t>FIRST </a:t>
            </a:r>
            <a:r>
              <a:rPr lang="en-US" dirty="0" err="1" smtClean="0">
                <a:solidFill>
                  <a:srgbClr val="FFCCFF"/>
                </a:solidFill>
              </a:rPr>
              <a:t>DeptSchool</a:t>
            </a:r>
            <a:r>
              <a:rPr lang="en-US" dirty="0" smtClean="0">
                <a:solidFill>
                  <a:srgbClr val="FFCCFF"/>
                </a:solidFill>
              </a:rPr>
              <a:t> of Interactive Games and Media</a:t>
            </a:r>
          </a:p>
          <a:p>
            <a:r>
              <a:rPr lang="en-US" dirty="0" smtClean="0">
                <a:solidFill>
                  <a:srgbClr val="FFEFFF"/>
                </a:solidFill>
              </a:rPr>
              <a:t>FIRST ever of its kind public-private partnership in the MAGIC Center</a:t>
            </a:r>
          </a:p>
          <a:p>
            <a:r>
              <a:rPr lang="en-US" dirty="0" smtClean="0"/>
              <a:t>FIRST university to ship on XBOX One / 1</a:t>
            </a:r>
            <a:r>
              <a:rPr lang="en-US" baseline="30000" dirty="0" smtClean="0"/>
              <a:t>st</a:t>
            </a:r>
            <a:r>
              <a:rPr lang="en-US" dirty="0" smtClean="0"/>
              <a:t> party channel</a:t>
            </a:r>
          </a:p>
          <a:p>
            <a:r>
              <a:rPr lang="en-US" dirty="0" smtClean="0">
                <a:solidFill>
                  <a:srgbClr val="9966FF"/>
                </a:solidFill>
              </a:rPr>
              <a:t>Lots of other firsts wrapped up in there.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33CC"/>
                </a:solidFill>
              </a:rPr>
              <a:t>HUGE outsized effect on university brand and public engagement</a:t>
            </a:r>
            <a:endParaRPr lang="en-US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3421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74" y="563908"/>
            <a:ext cx="10132612" cy="5699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612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A new game, a new development experience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7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0170" y="365125"/>
            <a:ext cx="4611093" cy="1325563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55242" y="1361016"/>
            <a:ext cx="5303520" cy="542939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The MAGIC team</a:t>
            </a:r>
          </a:p>
          <a:p>
            <a:r>
              <a:rPr lang="en-US" dirty="0">
                <a:solidFill>
                  <a:srgbClr val="FF66FF"/>
                </a:solidFill>
              </a:rPr>
              <a:t>T</a:t>
            </a:r>
            <a:r>
              <a:rPr lang="en-US" dirty="0" smtClean="0">
                <a:solidFill>
                  <a:srgbClr val="FF66FF"/>
                </a:solidFill>
              </a:rPr>
              <a:t>he incredible students and co-ops</a:t>
            </a:r>
          </a:p>
          <a:p>
            <a:r>
              <a:rPr lang="en-US" dirty="0" smtClean="0">
                <a:solidFill>
                  <a:srgbClr val="FF99FF"/>
                </a:solidFill>
              </a:rPr>
              <a:t>Interactive Games &amp; Media (IGM)</a:t>
            </a:r>
          </a:p>
          <a:p>
            <a:r>
              <a:rPr lang="en-US" dirty="0" smtClean="0">
                <a:solidFill>
                  <a:srgbClr val="FFEFFF"/>
                </a:solidFill>
              </a:rPr>
              <a:t>Sponsored Research Services (SRS)</a:t>
            </a:r>
          </a:p>
          <a:p>
            <a:r>
              <a:rPr lang="en-US" dirty="0" smtClean="0"/>
              <a:t>Finance &amp; Administration (F&amp;A)</a:t>
            </a:r>
          </a:p>
          <a:p>
            <a:r>
              <a:rPr lang="en-US" dirty="0" smtClean="0">
                <a:solidFill>
                  <a:srgbClr val="FFEFFF"/>
                </a:solidFill>
              </a:rPr>
              <a:t>Paige, Daniel, </a:t>
            </a:r>
            <a:r>
              <a:rPr lang="en-US" dirty="0" err="1" smtClean="0">
                <a:solidFill>
                  <a:srgbClr val="FFEFFF"/>
                </a:solidFill>
              </a:rPr>
              <a:t>Roen</a:t>
            </a:r>
            <a:r>
              <a:rPr lang="en-US" dirty="0" smtClean="0">
                <a:solidFill>
                  <a:srgbClr val="FFEFFF"/>
                </a:solidFill>
              </a:rPr>
              <a:t>, Simone, Emma and Kalan</a:t>
            </a:r>
          </a:p>
          <a:p>
            <a:r>
              <a:rPr lang="en-US" dirty="0" smtClean="0">
                <a:solidFill>
                  <a:srgbClr val="FFCCFF"/>
                </a:solidFill>
              </a:rPr>
              <a:t>President Bill Destler &amp;                         Dr. Rebecca Johnson</a:t>
            </a:r>
          </a:p>
          <a:p>
            <a:r>
              <a:rPr lang="en-US" dirty="0">
                <a:solidFill>
                  <a:srgbClr val="FF99FF"/>
                </a:solidFill>
              </a:rPr>
              <a:t>T</a:t>
            </a:r>
            <a:r>
              <a:rPr lang="en-US" dirty="0" smtClean="0">
                <a:solidFill>
                  <a:srgbClr val="FF99FF"/>
                </a:solidFill>
              </a:rPr>
              <a:t>he hairdresser of Mr. Liam Middlebrook</a:t>
            </a:r>
          </a:p>
          <a:p>
            <a:r>
              <a:rPr lang="en-US" dirty="0" smtClean="0">
                <a:solidFill>
                  <a:srgbClr val="FF66FF"/>
                </a:solidFill>
              </a:rPr>
              <a:t>AEL Colleagues</a:t>
            </a:r>
          </a:p>
          <a:p>
            <a:r>
              <a:rPr lang="en-US" dirty="0" err="1" smtClean="0">
                <a:solidFill>
                  <a:srgbClr val="FF66FF"/>
                </a:solidFill>
              </a:rPr>
              <a:t>Darkwind</a:t>
            </a:r>
            <a:r>
              <a:rPr lang="en-US" dirty="0" smtClean="0">
                <a:solidFill>
                  <a:srgbClr val="FF66FF"/>
                </a:solidFill>
              </a:rPr>
              <a:t> &amp; </a:t>
            </a:r>
            <a:r>
              <a:rPr lang="en-US" dirty="0" err="1" smtClean="0">
                <a:solidFill>
                  <a:srgbClr val="FF66FF"/>
                </a:solidFill>
              </a:rPr>
              <a:t>Workinman</a:t>
            </a:r>
            <a:endParaRPr lang="en-US" dirty="0" smtClean="0">
              <a:solidFill>
                <a:srgbClr val="FF66FF"/>
              </a:solidFill>
            </a:endParaRPr>
          </a:p>
          <a:p>
            <a:r>
              <a:rPr lang="en-US" dirty="0" smtClean="0">
                <a:solidFill>
                  <a:srgbClr val="FF00FF"/>
                </a:solidFill>
              </a:rPr>
              <a:t>All the Players and Fans</a:t>
            </a:r>
            <a:endParaRPr lang="en-US" dirty="0">
              <a:solidFill>
                <a:srgbClr val="FF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3" r="29565"/>
          <a:stretch/>
        </p:blipFill>
        <p:spPr>
          <a:xfrm>
            <a:off x="0" y="0"/>
            <a:ext cx="6464411" cy="68580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6467059" y="-11527"/>
            <a:ext cx="0" cy="6858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805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588" y="365125"/>
            <a:ext cx="4691497" cy="1325563"/>
          </a:xfrm>
        </p:spPr>
        <p:txBody>
          <a:bodyPr/>
          <a:lstStyle/>
          <a:p>
            <a:pPr algn="ctr"/>
            <a:r>
              <a:rPr lang="en-US" dirty="0" smtClean="0"/>
              <a:t>And Ashley, </a:t>
            </a:r>
            <a:br>
              <a:rPr lang="en-US" dirty="0" smtClean="0"/>
            </a:br>
            <a:r>
              <a:rPr lang="en-US" dirty="0" smtClean="0"/>
              <a:t>who got us cake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4871" y="-1"/>
            <a:ext cx="6857129" cy="6857129"/>
          </a:xfrm>
        </p:spPr>
      </p:pic>
      <p:cxnSp>
        <p:nvCxnSpPr>
          <p:cNvPr id="5" name="Straight Connector 4"/>
          <p:cNvCxnSpPr/>
          <p:nvPr/>
        </p:nvCxnSpPr>
        <p:spPr>
          <a:xfrm>
            <a:off x="5334871" y="0"/>
            <a:ext cx="0" cy="6858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47368" y="1852654"/>
            <a:ext cx="4083885" cy="46038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FF"/>
                </a:solidFill>
              </a:rPr>
              <a:t>18 Months of the hardest work ever.</a:t>
            </a:r>
          </a:p>
          <a:p>
            <a:pPr algn="ctr"/>
            <a:r>
              <a:rPr lang="en-US" dirty="0" smtClean="0">
                <a:solidFill>
                  <a:srgbClr val="FF66FF"/>
                </a:solidFill>
              </a:rPr>
              <a:t>22 software packages</a:t>
            </a:r>
          </a:p>
          <a:p>
            <a:pPr algn="ctr"/>
            <a:r>
              <a:rPr lang="en-US" dirty="0" smtClean="0">
                <a:solidFill>
                  <a:srgbClr val="FF66FF"/>
                </a:solidFill>
              </a:rPr>
              <a:t>3 lab images | 2 v. Windows</a:t>
            </a:r>
          </a:p>
          <a:p>
            <a:pPr algn="ctr"/>
            <a:r>
              <a:rPr lang="en-US" dirty="0" smtClean="0">
                <a:solidFill>
                  <a:srgbClr val="FF99FF"/>
                </a:solidFill>
              </a:rPr>
              <a:t>@$*&amp;@# Unity versioning</a:t>
            </a:r>
          </a:p>
          <a:p>
            <a:pPr algn="ctr"/>
            <a:r>
              <a:rPr lang="en-US" dirty="0" smtClean="0">
                <a:solidFill>
                  <a:srgbClr val="FF99FF"/>
                </a:solidFill>
              </a:rPr>
              <a:t>Hand cramps from Wacom tablet</a:t>
            </a:r>
          </a:p>
          <a:p>
            <a:pPr algn="ctr"/>
            <a:r>
              <a:rPr lang="en-US" dirty="0" smtClean="0">
                <a:solidFill>
                  <a:srgbClr val="FFCCFF"/>
                </a:solidFill>
              </a:rPr>
              <a:t>Piles of broken code and UI “fixes”</a:t>
            </a:r>
          </a:p>
          <a:p>
            <a:pPr algn="ctr"/>
            <a:r>
              <a:rPr lang="en-US" dirty="0" smtClean="0">
                <a:solidFill>
                  <a:srgbClr val="FFCCFF"/>
                </a:solidFill>
              </a:rPr>
              <a:t>Slack at every hour, all hours</a:t>
            </a:r>
          </a:p>
          <a:p>
            <a:pPr algn="ctr"/>
            <a:r>
              <a:rPr lang="en-US" dirty="0" smtClean="0"/>
              <a:t>The list goes on and on and on…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sz="3200" b="1" dirty="0" smtClean="0">
                <a:solidFill>
                  <a:srgbClr val="FF00FF"/>
                </a:solidFill>
              </a:rPr>
              <a:t>One great game, from one great team.</a:t>
            </a:r>
            <a:endParaRPr lang="en-US" sz="3200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1713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68949">
            <a:off x="2592123" y="2024943"/>
            <a:ext cx="5202803" cy="19395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52730" y="4484536"/>
            <a:ext cx="2647785" cy="1796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0253" y="4348727"/>
            <a:ext cx="946205" cy="1325563"/>
          </a:xfrm>
        </p:spPr>
        <p:txBody>
          <a:bodyPr/>
          <a:lstStyle/>
          <a:p>
            <a:r>
              <a:rPr lang="en-US" dirty="0" smtClean="0"/>
              <a:t>fin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836504" y="4484537"/>
            <a:ext cx="388023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3416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4"/>
          <a:stretch/>
        </p:blipFill>
        <p:spPr>
          <a:xfrm>
            <a:off x="13886" y="-31805"/>
            <a:ext cx="12185206" cy="53764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564912"/>
            <a:ext cx="12199092" cy="8382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andy@magic.rit.edu | magic.rit.edu | @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ritmagic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726712"/>
            <a:ext cx="12199092" cy="8382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2">
                    <a:lumMod val="90000"/>
                  </a:schemeClr>
                </a:solidFill>
              </a:rPr>
              <a:t>Thanks &amp; Questions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4564912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04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8500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72987" y="25121"/>
            <a:ext cx="4012018" cy="683287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8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0214" y="365125"/>
            <a:ext cx="6363586" cy="1325563"/>
          </a:xfrm>
        </p:spPr>
        <p:txBody>
          <a:bodyPr/>
          <a:lstStyle/>
          <a:p>
            <a:r>
              <a:rPr lang="en-US" dirty="0" smtClean="0"/>
              <a:t>Lots of private failure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1741" y="1478294"/>
            <a:ext cx="6647120" cy="5032375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We do things differently and that creates friction</a:t>
            </a:r>
          </a:p>
          <a:p>
            <a:r>
              <a:rPr lang="en-US" dirty="0" smtClean="0">
                <a:solidFill>
                  <a:srgbClr val="FF66FF"/>
                </a:solidFill>
              </a:rPr>
              <a:t>We pride ourselves on different values and criteria than other portions of the </a:t>
            </a:r>
            <a:r>
              <a:rPr lang="en-US" dirty="0" smtClean="0">
                <a:solidFill>
                  <a:srgbClr val="FF66FF"/>
                </a:solidFill>
              </a:rPr>
              <a:t>organization</a:t>
            </a:r>
          </a:p>
          <a:p>
            <a:r>
              <a:rPr lang="en-US" dirty="0" smtClean="0">
                <a:solidFill>
                  <a:srgbClr val="FF99FF"/>
                </a:solidFill>
              </a:rPr>
              <a:t>What </a:t>
            </a:r>
            <a:r>
              <a:rPr lang="en-US" dirty="0" smtClean="0">
                <a:solidFill>
                  <a:srgbClr val="FF99FF"/>
                </a:solidFill>
              </a:rPr>
              <a:t>we think is important is often under-valued and unrecognized or under-appreciated</a:t>
            </a:r>
          </a:p>
          <a:p>
            <a:r>
              <a:rPr lang="en-US" dirty="0" smtClean="0">
                <a:solidFill>
                  <a:srgbClr val="FFCCFF"/>
                </a:solidFill>
              </a:rPr>
              <a:t>What we think is not important is often over-valued and incentivized in ways that break morale and engagement</a:t>
            </a:r>
          </a:p>
          <a:p>
            <a:r>
              <a:rPr lang="en-US" dirty="0" smtClean="0">
                <a:solidFill>
                  <a:srgbClr val="FFEFFF"/>
                </a:solidFill>
              </a:rPr>
              <a:t>We do not see our work as work.  If we do, then we’ve failed.  And this sometimes happens.</a:t>
            </a:r>
          </a:p>
          <a:p>
            <a:r>
              <a:rPr lang="en-US" dirty="0" smtClean="0"/>
              <a:t>We are often afraid, often feel alone, often feel unsupported, and often feel adrift.</a:t>
            </a:r>
          </a:p>
          <a:p>
            <a:r>
              <a:rPr lang="en-US" dirty="0" smtClean="0">
                <a:solidFill>
                  <a:srgbClr val="FF33CC"/>
                </a:solidFill>
              </a:rPr>
              <a:t>Angry birds is the 52</a:t>
            </a:r>
            <a:r>
              <a:rPr lang="en-US" baseline="30000" dirty="0" smtClean="0">
                <a:solidFill>
                  <a:srgbClr val="FF33CC"/>
                </a:solidFill>
              </a:rPr>
              <a:t>nd</a:t>
            </a:r>
            <a:r>
              <a:rPr lang="en-US" dirty="0" smtClean="0">
                <a:solidFill>
                  <a:srgbClr val="FF33CC"/>
                </a:solidFill>
              </a:rPr>
              <a:t> game by that group.  Fifty.  Second.  MAGIC is on its third reincarnation.</a:t>
            </a:r>
            <a:endParaRPr lang="en-US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321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788" y="4736778"/>
            <a:ext cx="10515600" cy="1325563"/>
          </a:xfrm>
        </p:spPr>
        <p:txBody>
          <a:bodyPr/>
          <a:lstStyle/>
          <a:p>
            <a:r>
              <a:rPr lang="en-US" dirty="0" smtClean="0"/>
              <a:t>The M is for Messy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382" y="1939797"/>
            <a:ext cx="5764191" cy="260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8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62" y="253807"/>
            <a:ext cx="10515600" cy="1325563"/>
          </a:xfrm>
        </p:spPr>
        <p:txBody>
          <a:bodyPr/>
          <a:lstStyle/>
          <a:p>
            <a:r>
              <a:rPr lang="en-US" dirty="0" smtClean="0"/>
              <a:t>What is Hack, Slash &amp; Backstab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62" y="1257012"/>
            <a:ext cx="5556536" cy="56009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799" y="1415333"/>
            <a:ext cx="3009443" cy="214685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80"/>
          <a:stretch/>
        </p:blipFill>
        <p:spPr>
          <a:xfrm>
            <a:off x="9050455" y="1399431"/>
            <a:ext cx="2820731" cy="214685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5"/>
          <a:stretch/>
        </p:blipFill>
        <p:spPr>
          <a:xfrm>
            <a:off x="5768799" y="3875873"/>
            <a:ext cx="3009443" cy="215916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455" y="3875873"/>
            <a:ext cx="2857646" cy="270780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4330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0" y="795130"/>
            <a:ext cx="6062870" cy="6062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6" r="17430"/>
          <a:stretch/>
        </p:blipFill>
        <p:spPr>
          <a:xfrm>
            <a:off x="6854024" y="0"/>
            <a:ext cx="5337976" cy="685799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843438" y="3"/>
            <a:ext cx="0" cy="6858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-1" y="0"/>
            <a:ext cx="12174513" cy="402335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Should Have Heard About It Already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119" y="4867418"/>
            <a:ext cx="4102210" cy="118354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66FF"/>
                </a:solidFill>
              </a:rPr>
              <a:t>#</a:t>
            </a:r>
            <a:r>
              <a:rPr lang="en-US" dirty="0" err="1" smtClean="0">
                <a:solidFill>
                  <a:srgbClr val="FF66FF"/>
                </a:solidFill>
              </a:rPr>
              <a:t>PrettyInPink</a:t>
            </a:r>
            <a:endParaRPr lang="en-US" dirty="0" smtClean="0">
              <a:solidFill>
                <a:srgbClr val="FF66F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66FF"/>
                </a:solidFill>
              </a:rPr>
              <a:t>#</a:t>
            </a:r>
            <a:r>
              <a:rPr lang="en-US" dirty="0" err="1" smtClean="0">
                <a:solidFill>
                  <a:srgbClr val="FF66FF"/>
                </a:solidFill>
              </a:rPr>
              <a:t>BewareTheKnife</a:t>
            </a:r>
            <a:endParaRPr lang="en-US" dirty="0">
              <a:solidFill>
                <a:srgbClr val="FF66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5" y="1541929"/>
            <a:ext cx="2325591" cy="318574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6843438" y="6321286"/>
            <a:ext cx="5364463" cy="473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IMAGE:Molly</a:t>
            </a:r>
            <a:r>
              <a:rPr lang="en-US" sz="1400" dirty="0" smtClean="0">
                <a:solidFill>
                  <a:schemeClr val="bg1"/>
                </a:solidFill>
              </a:rPr>
              <a:t> Ringwald (not Jennifer Hinton) in ‘Pretty in Pink” © 1986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Retrieved via Google 2016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78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3022</TotalTime>
  <Words>2359</Words>
  <Application>Microsoft Office PowerPoint</Application>
  <PresentationFormat>Widescreen</PresentationFormat>
  <Paragraphs>302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9" baseType="lpstr">
      <vt:lpstr>Arial</vt:lpstr>
      <vt:lpstr>Calibri</vt:lpstr>
      <vt:lpstr>Calibri Light</vt:lpstr>
      <vt:lpstr>Wingdings</vt:lpstr>
      <vt:lpstr>Office Theme</vt:lpstr>
      <vt:lpstr>PowerPoint Presentation</vt:lpstr>
      <vt:lpstr>Hi, I’m andy.  I make things.</vt:lpstr>
      <vt:lpstr>Welcome “friends”</vt:lpstr>
      <vt:lpstr>A “NEW” KIND OF UNIVERSITY RESEARCH CENTER, LIKE NO OTHER ANYWHERE…</vt:lpstr>
      <vt:lpstr>Lots of public success</vt:lpstr>
      <vt:lpstr>Lots of private failure</vt:lpstr>
      <vt:lpstr>The M is for Messy</vt:lpstr>
      <vt:lpstr>What is Hack, Slash &amp; Backstab</vt:lpstr>
      <vt:lpstr>You Should Have Heard About It Already</vt:lpstr>
      <vt:lpstr>PART I: Where Did This Come From, and What Did We Actually Do?</vt:lpstr>
      <vt:lpstr>A Betrayal at Kronisano</vt:lpstr>
      <vt:lpstr>So Andy did the one thing he always does:</vt:lpstr>
      <vt:lpstr>A note about “Art Games”</vt:lpstr>
      <vt:lpstr>SUMMER: Pre-Production, Thinking, Planning, Sketching.  PITCH DAY 1 of FALL CLASS</vt:lpstr>
      <vt:lpstr>!(only) A Class Project</vt:lpstr>
      <vt:lpstr>In-Class Schedule</vt:lpstr>
      <vt:lpstr>PowerPoint Presentation</vt:lpstr>
      <vt:lpstr>In-Class Schedule</vt:lpstr>
      <vt:lpstr>Structure &amp; Schedule</vt:lpstr>
      <vt:lpstr>TOOLS &amp; TECHNOLOGIES</vt:lpstr>
      <vt:lpstr>What we did, and didn’t do</vt:lpstr>
      <vt:lpstr>More of what we did and didn’t do</vt:lpstr>
      <vt:lpstr>PLAYTESTING (LOTS AND STILL NOT ENOUGH)</vt:lpstr>
      <vt:lpstr>AT THE END OF THE SEMESTER, WE HAD A BASIC PLAYABLE GAME. </vt:lpstr>
      <vt:lpstr>PowerPoint Presentation</vt:lpstr>
      <vt:lpstr>That Intel and GDC thing</vt:lpstr>
      <vt:lpstr>Those other little ‘on campus’ events…</vt:lpstr>
      <vt:lpstr>INTERSESSION  (DOWN IN THE STEAM TUNNELS)</vt:lpstr>
      <vt:lpstr>PowerPoint Presentation</vt:lpstr>
      <vt:lpstr>Write Once, Crash Everywhere</vt:lpstr>
      <vt:lpstr>Part II: OMG We Released A Game !!!1!1!one</vt:lpstr>
      <vt:lpstr>PowerPoint Presentation</vt:lpstr>
      <vt:lpstr>PowerPoint Presentation</vt:lpstr>
      <vt:lpstr>Everyone Said It Couldn’t Be Done</vt:lpstr>
      <vt:lpstr>Public Praise, Accurate Critique, and Fanboi Flames, All-In-One</vt:lpstr>
      <vt:lpstr>PowerPoint Presentation</vt:lpstr>
      <vt:lpstr>We are not this game.</vt:lpstr>
      <vt:lpstr>Sales and Data Things</vt:lpstr>
      <vt:lpstr>See-Saw Breakdown</vt:lpstr>
      <vt:lpstr>PART III: Thoughts and Critiques</vt:lpstr>
      <vt:lpstr>Proportion &amp; Perspective</vt:lpstr>
      <vt:lpstr>Input &amp; Output</vt:lpstr>
      <vt:lpstr>Everything Old is New Again</vt:lpstr>
      <vt:lpstr>Hey.  It’s Too Hard.</vt:lpstr>
      <vt:lpstr>This Class Thing</vt:lpstr>
      <vt:lpstr>We Succeeded Through Teamwork</vt:lpstr>
      <vt:lpstr>PART IV: An Eye Towards the Future</vt:lpstr>
      <vt:lpstr>Where Do We Go Now?</vt:lpstr>
      <vt:lpstr>MOAR Firsts?</vt:lpstr>
      <vt:lpstr>A new game, a new development experience</vt:lpstr>
      <vt:lpstr>Thank You</vt:lpstr>
      <vt:lpstr>And Ashley,  who got us cake</vt:lpstr>
      <vt:lpstr>fin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Hack,Slash &amp; Backstab</dc:title>
  <dc:creator>Andrew Phelps</dc:creator>
  <cp:lastModifiedBy>Andrew Phelps</cp:lastModifiedBy>
  <cp:revision>131</cp:revision>
  <dcterms:created xsi:type="dcterms:W3CDTF">2016-09-07T17:06:39Z</dcterms:created>
  <dcterms:modified xsi:type="dcterms:W3CDTF">2016-09-28T16:38:01Z</dcterms:modified>
</cp:coreProperties>
</file>