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4"/>
  </p:notesMasterIdLst>
  <p:sldIdLst>
    <p:sldId id="557" r:id="rId2"/>
    <p:sldId id="394" r:id="rId3"/>
    <p:sldId id="571" r:id="rId4"/>
    <p:sldId id="566" r:id="rId5"/>
    <p:sldId id="558" r:id="rId6"/>
    <p:sldId id="559" r:id="rId7"/>
    <p:sldId id="560" r:id="rId8"/>
    <p:sldId id="561" r:id="rId9"/>
    <p:sldId id="562" r:id="rId10"/>
    <p:sldId id="563" r:id="rId11"/>
    <p:sldId id="564" r:id="rId12"/>
    <p:sldId id="565" r:id="rId13"/>
    <p:sldId id="567" r:id="rId14"/>
    <p:sldId id="568" r:id="rId15"/>
    <p:sldId id="574" r:id="rId16"/>
    <p:sldId id="569" r:id="rId17"/>
    <p:sldId id="570" r:id="rId18"/>
    <p:sldId id="572" r:id="rId19"/>
    <p:sldId id="573" r:id="rId20"/>
    <p:sldId id="576" r:id="rId21"/>
    <p:sldId id="575" r:id="rId22"/>
    <p:sldId id="52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Phelps" initials="AP" lastIdx="1" clrIdx="0">
    <p:extLst>
      <p:ext uri="{19B8F6BF-5375-455C-9EA6-DF929625EA0E}">
        <p15:presenceInfo xmlns:p15="http://schemas.microsoft.com/office/powerpoint/2012/main" userId="S::phelps@american.edu::9c5dcb8b-56b1-40ce-b88d-d8068bb07c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A24"/>
    <a:srgbClr val="FF2CF8"/>
    <a:srgbClr val="FF00FF"/>
    <a:srgbClr val="9966FF"/>
    <a:srgbClr val="FF99FF"/>
    <a:srgbClr val="82F1F9"/>
    <a:srgbClr val="CD0110"/>
    <a:srgbClr val="266998"/>
    <a:srgbClr val="1683C3"/>
    <a:srgbClr val="317AC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3129" autoAdjust="0"/>
  </p:normalViewPr>
  <p:slideViewPr>
    <p:cSldViewPr>
      <p:cViewPr varScale="1">
        <p:scale>
          <a:sx n="109" d="100"/>
          <a:sy n="109" d="100"/>
        </p:scale>
        <p:origin x="216" y="400"/>
      </p:cViewPr>
      <p:guideLst>
        <p:guide orient="horz" pos="2160"/>
        <p:guide pos="3840"/>
      </p:guideLst>
    </p:cSldViewPr>
  </p:slideViewPr>
  <p:outlineViewPr>
    <p:cViewPr>
      <p:scale>
        <a:sx n="33" d="100"/>
        <a:sy n="33" d="100"/>
      </p:scale>
      <p:origin x="0" y="0"/>
    </p:cViewPr>
  </p:outlin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4.769"/>
    </inkml:context>
    <inkml:brush xml:id="br0">
      <inkml:brushProperty name="width" value="0.05" units="cm"/>
      <inkml:brushProperty name="height" value="0.05" units="cm"/>
    </inkml:brush>
  </inkml:definitions>
  <inkml:trace contextRef="#ctx0" brushRef="#br0">1 64 5504,'5'-16'2112,"0"7"-1664,18 1-256,-13 4-160,9-1-800,4-2-224,10 2-1056,6-4-416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5.640"/>
    </inkml:context>
    <inkml:brush xml:id="br0">
      <inkml:brushProperty name="width" value="0.05" units="cm"/>
      <inkml:brushProperty name="height" value="0.05" units="cm"/>
    </inkml:brush>
  </inkml:definitions>
  <inkml:trace contextRef="#ctx0" brushRef="#br0">23 18 9216,'-17'-18'3424,"12"18"-2656,5 5-384,0-5-256,8 0-416,3 4 32,3-1-288,0 3-64,0-6 320,0 0-992,5-6-384,5 3-1248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7:15.402"/>
    </inkml:context>
    <inkml:brush xml:id="br0">
      <inkml:brushProperty name="width" value="0.05" units="cm"/>
      <inkml:brushProperty name="height" value="0.05" units="cm"/>
    </inkml:brush>
  </inkml:definitions>
  <inkml:trace contextRef="#ctx0" brushRef="#br0">33 22 10752,'-28'-16'4032,"23"11"-3136,5 10-320,0-5-321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D5283-B290-4C9D-A495-3625915AE055}" type="datetimeFigureOut">
              <a:rPr lang="en-US" smtClean="0"/>
              <a:t>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50A4E-9BF1-4BAD-84B0-B89A8DE868A6}" type="slidenum">
              <a:rPr lang="en-US" smtClean="0"/>
              <a:t>‹#›</a:t>
            </a:fld>
            <a:endParaRPr lang="en-US"/>
          </a:p>
        </p:txBody>
      </p:sp>
    </p:spTree>
    <p:extLst>
      <p:ext uri="{BB962C8B-B14F-4D97-AF65-F5344CB8AC3E}">
        <p14:creationId xmlns:p14="http://schemas.microsoft.com/office/powerpoint/2010/main" val="124404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ashingtonpost.com/technology/2022/05/18/disinformation-board-dhs-nina-jankowicz/?fbclid=IwAR37JolOPCLm6MkHGb0LFWrmp_vbQhLNJizNzWfZZNm1DkhdElGXv-bTeu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image from https://</a:t>
            </a:r>
            <a:r>
              <a:rPr lang="en-US" dirty="0" err="1"/>
              <a:t>www.bbc.com</a:t>
            </a:r>
            <a:r>
              <a:rPr lang="en-US" dirty="0"/>
              <a:t>/news/technology-53176946 “Christopher Nolan hit film screens inside of Fortnite”</a:t>
            </a: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a:t>
            </a:fld>
            <a:endParaRPr lang="en-US"/>
          </a:p>
        </p:txBody>
      </p:sp>
    </p:spTree>
    <p:extLst>
      <p:ext uri="{BB962C8B-B14F-4D97-AF65-F5344CB8AC3E}">
        <p14:creationId xmlns:p14="http://schemas.microsoft.com/office/powerpoint/2010/main" val="191992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18</a:t>
            </a:fld>
            <a:endParaRPr lang="en-US"/>
          </a:p>
        </p:txBody>
      </p:sp>
    </p:spTree>
    <p:extLst>
      <p:ext uri="{BB962C8B-B14F-4D97-AF65-F5344CB8AC3E}">
        <p14:creationId xmlns:p14="http://schemas.microsoft.com/office/powerpoint/2010/main" val="648916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a:t>
            </a:r>
            <a:r>
              <a:rPr lang="en-US" dirty="0" err="1"/>
              <a:t>www.oneclub.org</a:t>
            </a:r>
            <a:r>
              <a:rPr lang="en-US" dirty="0"/>
              <a:t>/awards/</a:t>
            </a:r>
            <a:r>
              <a:rPr lang="en-US" dirty="0" err="1"/>
              <a:t>youngones</a:t>
            </a:r>
            <a:r>
              <a:rPr lang="en-US" dirty="0"/>
              <a:t>/-award/29007/wtf-is-</a:t>
            </a:r>
            <a:r>
              <a:rPr lang="en-US" dirty="0" err="1"/>
              <a:t>blockchaina</a:t>
            </a:r>
            <a:endParaRPr lang="en-US" dirty="0"/>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19</a:t>
            </a:fld>
            <a:endParaRPr lang="en-US"/>
          </a:p>
        </p:txBody>
      </p:sp>
    </p:spTree>
    <p:extLst>
      <p:ext uri="{BB962C8B-B14F-4D97-AF65-F5344CB8AC3E}">
        <p14:creationId xmlns:p14="http://schemas.microsoft.com/office/powerpoint/2010/main" val="834048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a:solidFill>
                  <a:schemeClr val="tx1"/>
                </a:solidFill>
                <a:effectLst/>
                <a:latin typeface="+mn-lt"/>
                <a:ea typeface="+mn-ea"/>
                <a:cs typeface="+mn-cs"/>
                <a:hlinkClick r:id="rId3"/>
              </a:rPr>
              <a:t>https://www.washingtonpost.com/.../disinformation-board.../</a:t>
            </a:r>
            <a:endParaRPr lang="en-US" sz="1200" b="0" i="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20</a:t>
            </a:fld>
            <a:endParaRPr lang="en-US"/>
          </a:p>
        </p:txBody>
      </p:sp>
    </p:spTree>
    <p:extLst>
      <p:ext uri="{BB962C8B-B14F-4D97-AF65-F5344CB8AC3E}">
        <p14:creationId xmlns:p14="http://schemas.microsoft.com/office/powerpoint/2010/main" val="3362877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22</a:t>
            </a:fld>
            <a:endParaRPr lang="en-US"/>
          </a:p>
        </p:txBody>
      </p:sp>
    </p:spTree>
    <p:extLst>
      <p:ext uri="{BB962C8B-B14F-4D97-AF65-F5344CB8AC3E}">
        <p14:creationId xmlns:p14="http://schemas.microsoft.com/office/powerpoint/2010/main" val="221170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3</a:t>
            </a:fld>
            <a:endParaRPr lang="en-US"/>
          </a:p>
        </p:txBody>
      </p:sp>
    </p:spTree>
    <p:extLst>
      <p:ext uri="{BB962C8B-B14F-4D97-AF65-F5344CB8AC3E}">
        <p14:creationId xmlns:p14="http://schemas.microsoft.com/office/powerpoint/2010/main" val="260112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6</a:t>
            </a:fld>
            <a:endParaRPr lang="en-US"/>
          </a:p>
        </p:txBody>
      </p:sp>
    </p:spTree>
    <p:extLst>
      <p:ext uri="{BB962C8B-B14F-4D97-AF65-F5344CB8AC3E}">
        <p14:creationId xmlns:p14="http://schemas.microsoft.com/office/powerpoint/2010/main" val="334670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 Grace, Bob Hone, Maggie Stogner at AU Game Lab (before I got there)</a:t>
            </a: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9</a:t>
            </a:fld>
            <a:endParaRPr lang="en-US"/>
          </a:p>
        </p:txBody>
      </p:sp>
    </p:spTree>
    <p:extLst>
      <p:ext uri="{BB962C8B-B14F-4D97-AF65-F5344CB8AC3E}">
        <p14:creationId xmlns:p14="http://schemas.microsoft.com/office/powerpoint/2010/main" val="761594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10</a:t>
            </a:fld>
            <a:endParaRPr lang="en-US"/>
          </a:p>
        </p:txBody>
      </p:sp>
    </p:spTree>
    <p:extLst>
      <p:ext uri="{BB962C8B-B14F-4D97-AF65-F5344CB8AC3E}">
        <p14:creationId xmlns:p14="http://schemas.microsoft.com/office/powerpoint/2010/main" val="368223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11</a:t>
            </a:fld>
            <a:endParaRPr lang="en-US"/>
          </a:p>
        </p:txBody>
      </p:sp>
    </p:spTree>
    <p:extLst>
      <p:ext uri="{BB962C8B-B14F-4D97-AF65-F5344CB8AC3E}">
        <p14:creationId xmlns:p14="http://schemas.microsoft.com/office/powerpoint/2010/main" val="259802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from ‘September 12’ by </a:t>
            </a:r>
            <a:r>
              <a:rPr lang="en-US" sz="1200" b="0" i="0" kern="1200" dirty="0">
                <a:solidFill>
                  <a:schemeClr val="tx1"/>
                </a:solidFill>
                <a:effectLst/>
                <a:latin typeface="+mn-lt"/>
                <a:ea typeface="+mn-ea"/>
                <a:cs typeface="+mn-cs"/>
              </a:rPr>
              <a:t>Gonzalo </a:t>
            </a:r>
            <a:r>
              <a:rPr lang="en-US" sz="1200" b="0" i="0" kern="1200" dirty="0" err="1">
                <a:solidFill>
                  <a:schemeClr val="tx1"/>
                </a:solidFill>
                <a:effectLst/>
                <a:latin typeface="+mn-lt"/>
                <a:ea typeface="+mn-ea"/>
                <a:cs typeface="+mn-cs"/>
              </a:rPr>
              <a:t>Frasca</a:t>
            </a:r>
            <a:r>
              <a:rPr lang="en-US" sz="1200" b="0" i="0" kern="1200" dirty="0">
                <a:solidFill>
                  <a:schemeClr val="tx1"/>
                </a:solidFill>
                <a:effectLst/>
                <a:latin typeface="+mn-lt"/>
                <a:ea typeface="+mn-ea"/>
                <a:cs typeface="+mn-cs"/>
              </a:rPr>
              <a:t>, as reviewed and ‘Well Played’ by Matt Weise at NYU. The point being, we keep wanting to ignore all the icky bits like switching costs and tribe and </a:t>
            </a:r>
            <a:r>
              <a:rPr lang="en-US" sz="1200" b="0" i="0" kern="1200">
                <a:solidFill>
                  <a:schemeClr val="tx1"/>
                </a:solidFill>
                <a:effectLst/>
                <a:latin typeface="+mn-lt"/>
                <a:ea typeface="+mn-ea"/>
                <a:cs typeface="+mn-cs"/>
              </a:rPr>
              <a:t>community etc.</a:t>
            </a:r>
          </a:p>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2150A4E-9BF1-4BAD-84B0-B89A8DE868A6}" type="slidenum">
              <a:rPr lang="en-US" smtClean="0"/>
              <a:t>13</a:t>
            </a:fld>
            <a:endParaRPr lang="en-US"/>
          </a:p>
        </p:txBody>
      </p:sp>
    </p:spTree>
    <p:extLst>
      <p:ext uri="{BB962C8B-B14F-4D97-AF65-F5344CB8AC3E}">
        <p14:creationId xmlns:p14="http://schemas.microsoft.com/office/powerpoint/2010/main" val="82716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a:t>
            </a:r>
            <a:r>
              <a:rPr lang="en-US" dirty="0" err="1"/>
              <a:t>www.theguardian.com</a:t>
            </a:r>
            <a:r>
              <a:rPr lang="en-US" dirty="0"/>
              <a:t>/us-news/2021/</a:t>
            </a:r>
            <a:r>
              <a:rPr lang="en-US" dirty="0" err="1"/>
              <a:t>nov</a:t>
            </a:r>
            <a:r>
              <a:rPr lang="en-US" dirty="0"/>
              <a:t>/17/</a:t>
            </a:r>
            <a:r>
              <a:rPr lang="en-US" dirty="0" err="1"/>
              <a:t>qanon</a:t>
            </a:r>
            <a:r>
              <a:rPr lang="en-US" dirty="0"/>
              <a:t>-shaman-</a:t>
            </a:r>
            <a:r>
              <a:rPr lang="en-US" dirty="0" err="1"/>
              <a:t>jacob</a:t>
            </a:r>
            <a:r>
              <a:rPr lang="en-US" dirty="0"/>
              <a:t>-</a:t>
            </a:r>
            <a:r>
              <a:rPr lang="en-US" dirty="0" err="1"/>
              <a:t>chansley</a:t>
            </a:r>
            <a:r>
              <a:rPr lang="en-US"/>
              <a:t>-sentenced-capitol-attack-role</a:t>
            </a:r>
          </a:p>
        </p:txBody>
      </p:sp>
      <p:sp>
        <p:nvSpPr>
          <p:cNvPr id="4" name="Slide Number Placeholder 3"/>
          <p:cNvSpPr>
            <a:spLocks noGrp="1"/>
          </p:cNvSpPr>
          <p:nvPr>
            <p:ph type="sldNum" sz="quarter" idx="5"/>
          </p:nvPr>
        </p:nvSpPr>
        <p:spPr/>
        <p:txBody>
          <a:bodyPr/>
          <a:lstStyle/>
          <a:p>
            <a:fld id="{22150A4E-9BF1-4BAD-84B0-B89A8DE868A6}" type="slidenum">
              <a:rPr lang="en-US" smtClean="0"/>
              <a:t>15</a:t>
            </a:fld>
            <a:endParaRPr lang="en-US"/>
          </a:p>
        </p:txBody>
      </p:sp>
    </p:spTree>
    <p:extLst>
      <p:ext uri="{BB962C8B-B14F-4D97-AF65-F5344CB8AC3E}">
        <p14:creationId xmlns:p14="http://schemas.microsoft.com/office/powerpoint/2010/main" val="17197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ARMA 3 (video game) that was presented online as live footage </a:t>
            </a:r>
            <a:r>
              <a:rPr lang="en-US"/>
              <a:t>of Ukraine (it was not)</a:t>
            </a:r>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16</a:t>
            </a:fld>
            <a:endParaRPr lang="en-US"/>
          </a:p>
        </p:txBody>
      </p:sp>
    </p:spTree>
    <p:extLst>
      <p:ext uri="{BB962C8B-B14F-4D97-AF65-F5344CB8AC3E}">
        <p14:creationId xmlns:p14="http://schemas.microsoft.com/office/powerpoint/2010/main" val="94151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a:prstGeom prst="rect">
            <a:avLst/>
          </a:prstGeo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8D09C3F4-52B8-4334-B4BD-1798F76EF53A}" type="datetimeFigureOut">
              <a:rPr lang="en-US" smtClean="0"/>
              <a:pPr/>
              <a:t>1/20/23</a:t>
            </a:fld>
            <a:endParaRPr lang="en-US"/>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37140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1/20/23</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996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2802467"/>
          </a:xfrm>
          <a:prstGeom prst="rect">
            <a:avLst/>
          </a:prstGeo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1/20/23</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29747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a:prstGeom prst="rect">
            <a:avLst/>
          </a:prstGeo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a:prstGeom prst="rect">
            <a:avLst/>
          </a:prstGeo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1/20/23</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622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4495" y="1124701"/>
            <a:ext cx="10146186" cy="2511835"/>
          </a:xfrm>
          <a:prstGeom prst="rect">
            <a:avLst/>
          </a:prstGeo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a:prstGeom prst="rect">
            <a:avLst/>
          </a:prstGeo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8D09C3F4-52B8-4334-B4BD-1798F76EF53A}" type="datetimeFigureOut">
              <a:rPr lang="en-US" smtClean="0"/>
              <a:pPr/>
              <a:t>1/20/23</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0515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1/20/23</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513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1/20/23</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3461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1/20/23</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28984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745066"/>
            <a:ext cx="2057400" cy="3903133"/>
          </a:xfrm>
          <a:prstGeom prst="rect">
            <a:avLst/>
          </a:prstGeo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8D09C3F4-52B8-4334-B4BD-1798F76EF53A}" type="datetimeFigureOut">
              <a:rPr lang="en-US" smtClean="0"/>
              <a:pPr/>
              <a:t>1/20/23</a:t>
            </a:fld>
            <a:endParaRPr lang="en-US"/>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8278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1/20/23</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15463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2801935"/>
          </a:xfrm>
          <a:prstGeom prst="rect">
            <a:avLst/>
          </a:prstGeo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a:prstGeom prst="rect">
            <a:avLst/>
          </a:prstGeo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1/20/23</a:t>
            </a:fld>
            <a:endParaRPr lang="en-US"/>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828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1/20/23</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287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1/20/23</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6090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8D09C3F4-52B8-4334-B4BD-1798F76EF53A}" type="datetimeFigureOut">
              <a:rPr lang="en-US" smtClean="0"/>
              <a:pPr/>
              <a:t>1/20/23</a:t>
            </a:fld>
            <a:endParaRPr lang="en-US"/>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2386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1/20/23</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18781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a:prstGeom prst="rect">
            <a:avLst/>
          </a:prstGeo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1/20/23</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0037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1/20/23</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6836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447800" y="6096000"/>
            <a:ext cx="662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en-US" sz="1200" baseline="0" dirty="0">
                <a:solidFill>
                  <a:schemeClr val="tx2">
                    <a:lumMod val="90000"/>
                  </a:schemeClr>
                </a:solidFill>
                <a:latin typeface="Calibri" panose="020F0502020204030204" pitchFamily="34" charset="0"/>
              </a:rPr>
              <a:t>ANDREW PHELPS</a:t>
            </a:r>
          </a:p>
          <a:p>
            <a:pPr algn="l"/>
            <a:r>
              <a:rPr lang="en-US" sz="1200" baseline="0" dirty="0">
                <a:solidFill>
                  <a:schemeClr val="tx2">
                    <a:lumMod val="90000"/>
                  </a:schemeClr>
                </a:solidFill>
                <a:latin typeface="Calibri" panose="020F0502020204030204" pitchFamily="34" charset="0"/>
              </a:rPr>
              <a:t>ANDYWORLD.IO </a:t>
            </a:r>
          </a:p>
          <a:p>
            <a:pPr algn="l"/>
            <a:r>
              <a:rPr lang="en-US" sz="1200" baseline="0" dirty="0">
                <a:solidFill>
                  <a:schemeClr val="tx2">
                    <a:lumMod val="90000"/>
                  </a:schemeClr>
                </a:solidFill>
                <a:latin typeface="Calibri" panose="020F0502020204030204" pitchFamily="34" charset="0"/>
              </a:rPr>
              <a:t>@ANDYMPHELPS</a:t>
            </a:r>
            <a:endParaRPr lang="en-US" sz="1200" dirty="0">
              <a:solidFill>
                <a:schemeClr val="tx2">
                  <a:lumMod val="90000"/>
                </a:schemeClr>
              </a:solidFill>
              <a:latin typeface="Calibri" panose="020F0502020204030204" pitchFamily="34" charset="0"/>
            </a:endParaRPr>
          </a:p>
        </p:txBody>
      </p:sp>
      <p:pic>
        <p:nvPicPr>
          <p:cNvPr id="3" name="Picture 2">
            <a:extLst>
              <a:ext uri="{FF2B5EF4-FFF2-40B4-BE49-F238E27FC236}">
                <a16:creationId xmlns:a16="http://schemas.microsoft.com/office/drawing/2014/main" id="{8546A19B-1B38-4550-810C-3C51B44FB7DC}"/>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28600" y="6096000"/>
            <a:ext cx="1066800" cy="555131"/>
          </a:xfrm>
          <a:prstGeom prst="rect">
            <a:avLst/>
          </a:prstGeom>
          <a:ln w="12700">
            <a:solidFill>
              <a:schemeClr val="tx1"/>
            </a:solidFill>
          </a:ln>
        </p:spPr>
      </p:pic>
      <p:pic>
        <p:nvPicPr>
          <p:cNvPr id="5" name="Picture 4">
            <a:extLst>
              <a:ext uri="{FF2B5EF4-FFF2-40B4-BE49-F238E27FC236}">
                <a16:creationId xmlns:a16="http://schemas.microsoft.com/office/drawing/2014/main" id="{3A676D98-126E-4236-8D46-CA16B3B7F496}"/>
              </a:ext>
            </a:extLst>
          </p:cNvPr>
          <p:cNvPicPr>
            <a:picLocks noChangeAspect="1"/>
          </p:cNvPicPr>
          <p:nvPr userDrawn="1"/>
        </p:nvPicPr>
        <p:blipFill rotWithShape="1">
          <a:blip r:embed="rId20" cstate="email">
            <a:extLst>
              <a:ext uri="{28A0092B-C50C-407E-A947-70E740481C1C}">
                <a14:useLocalDpi xmlns:a14="http://schemas.microsoft.com/office/drawing/2010/main"/>
              </a:ext>
            </a:extLst>
          </a:blip>
          <a:srcRect/>
          <a:stretch/>
        </p:blipFill>
        <p:spPr>
          <a:xfrm>
            <a:off x="9754074" y="6069787"/>
            <a:ext cx="532926" cy="559613"/>
          </a:xfrm>
          <a:prstGeom prst="rect">
            <a:avLst/>
          </a:prstGeom>
          <a:ln w="12700">
            <a:solidFill>
              <a:schemeClr val="tx1"/>
            </a:solidFill>
          </a:ln>
        </p:spPr>
      </p:pic>
      <p:pic>
        <p:nvPicPr>
          <p:cNvPr id="6" name="Picture 5">
            <a:extLst>
              <a:ext uri="{FF2B5EF4-FFF2-40B4-BE49-F238E27FC236}">
                <a16:creationId xmlns:a16="http://schemas.microsoft.com/office/drawing/2014/main" id="{A4751B3E-32C5-4069-85EA-68A80BBA66C4}"/>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0550970" y="6085363"/>
            <a:ext cx="574230" cy="557784"/>
          </a:xfrm>
          <a:prstGeom prst="rect">
            <a:avLst/>
          </a:prstGeom>
          <a:ln w="12700">
            <a:solidFill>
              <a:schemeClr val="tx1"/>
            </a:solidFill>
          </a:ln>
        </p:spPr>
      </p:pic>
      <p:pic>
        <p:nvPicPr>
          <p:cNvPr id="4" name="Picture 3" descr="Logo&#10;&#10;Description automatically generated">
            <a:extLst>
              <a:ext uri="{FF2B5EF4-FFF2-40B4-BE49-F238E27FC236}">
                <a16:creationId xmlns:a16="http://schemas.microsoft.com/office/drawing/2014/main" id="{AC4EC1E4-FB73-C449-8B86-0B261CF22E3C}"/>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391898" y="6096000"/>
            <a:ext cx="557784" cy="557784"/>
          </a:xfrm>
          <a:prstGeom prst="rect">
            <a:avLst/>
          </a:prstGeom>
          <a:ln w="12700">
            <a:solidFill>
              <a:schemeClr val="tx1"/>
            </a:solidFill>
          </a:ln>
        </p:spPr>
      </p:pic>
      <p:pic>
        <p:nvPicPr>
          <p:cNvPr id="8" name="Picture 7" descr="Logo, company name&#10;&#10;Description automatically generated">
            <a:extLst>
              <a:ext uri="{FF2B5EF4-FFF2-40B4-BE49-F238E27FC236}">
                <a16:creationId xmlns:a16="http://schemas.microsoft.com/office/drawing/2014/main" id="{714A78FE-84BE-E847-891D-85EFC36BF214}"/>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8686800" y="6062901"/>
            <a:ext cx="990600" cy="566499"/>
          </a:xfrm>
          <a:prstGeom prst="rect">
            <a:avLst/>
          </a:prstGeom>
        </p:spPr>
      </p:pic>
    </p:spTree>
    <p:extLst>
      <p:ext uri="{BB962C8B-B14F-4D97-AF65-F5344CB8AC3E}">
        <p14:creationId xmlns:p14="http://schemas.microsoft.com/office/powerpoint/2010/main" val="16566679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6.jpeg"/><Relationship Id="rId7" Type="http://schemas.openxmlformats.org/officeDocument/2006/relationships/image" Target="../media/image10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020.png"/><Relationship Id="rId4" Type="http://schemas.openxmlformats.org/officeDocument/2006/relationships/customXml" Target="../ink/ink1.xml"/><Relationship Id="rId9" Type="http://schemas.openxmlformats.org/officeDocument/2006/relationships/image" Target="../media/image104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712C72-68FD-DF64-C30B-91FF72738213}"/>
              </a:ext>
            </a:extLst>
          </p:cNvPr>
          <p:cNvPicPr>
            <a:picLocks noChangeAspect="1"/>
          </p:cNvPicPr>
          <p:nvPr/>
        </p:nvPicPr>
        <p:blipFill rotWithShape="1">
          <a:blip r:embed="rId3"/>
          <a:srcRect t="20969" b="35060"/>
          <a:stretch/>
        </p:blipFill>
        <p:spPr>
          <a:xfrm>
            <a:off x="28202" y="0"/>
            <a:ext cx="12193472" cy="3561374"/>
          </a:xfrm>
          <a:prstGeom prst="rect">
            <a:avLst/>
          </a:prstGeom>
        </p:spPr>
      </p:pic>
      <p:sp>
        <p:nvSpPr>
          <p:cNvPr id="6" name="Rectangle 5">
            <a:extLst>
              <a:ext uri="{FF2B5EF4-FFF2-40B4-BE49-F238E27FC236}">
                <a16:creationId xmlns:a16="http://schemas.microsoft.com/office/drawing/2014/main" id="{3D9FB6B6-89E2-98FD-ABC0-BD8FAC8EEA43}"/>
              </a:ext>
            </a:extLst>
          </p:cNvPr>
          <p:cNvSpPr/>
          <p:nvPr/>
        </p:nvSpPr>
        <p:spPr>
          <a:xfrm>
            <a:off x="10498" y="4136731"/>
            <a:ext cx="12224418" cy="1806869"/>
          </a:xfrm>
          <a:prstGeom prst="rect">
            <a:avLst/>
          </a:prstGeom>
          <a:solidFill>
            <a:srgbClr val="E25A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C125D9-D7D7-46BF-BF1B-08D7BFE3740D}"/>
              </a:ext>
            </a:extLst>
          </p:cNvPr>
          <p:cNvSpPr/>
          <p:nvPr/>
        </p:nvSpPr>
        <p:spPr>
          <a:xfrm>
            <a:off x="-13242" y="1698334"/>
            <a:ext cx="12213117" cy="186304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dirty="0"/>
            </a:br>
            <a:endParaRPr lang="en-US" dirty="0"/>
          </a:p>
          <a:p>
            <a:pPr algn="ctr"/>
            <a:r>
              <a:rPr lang="en-US" dirty="0"/>
              <a:t> </a:t>
            </a:r>
            <a:r>
              <a:rPr lang="en-US" sz="4000" b="1" dirty="0"/>
              <a:t>Fake News Cycles: The Repetitive Design of Disinformation Games </a:t>
            </a:r>
          </a:p>
          <a:p>
            <a:pPr algn="ctr"/>
            <a:endParaRPr lang="en-US" dirty="0"/>
          </a:p>
        </p:txBody>
      </p:sp>
      <p:sp>
        <p:nvSpPr>
          <p:cNvPr id="7" name="Content Placeholder 2"/>
          <p:cNvSpPr txBox="1">
            <a:spLocks/>
          </p:cNvSpPr>
          <p:nvPr/>
        </p:nvSpPr>
        <p:spPr>
          <a:xfrm>
            <a:off x="1757459" y="4292585"/>
            <a:ext cx="10205941" cy="16510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dirty="0">
                <a:solidFill>
                  <a:schemeClr val="tx1"/>
                </a:solidFill>
              </a:rPr>
              <a:t>Andrew M. Phelps</a:t>
            </a:r>
          </a:p>
          <a:p>
            <a:pPr marL="0" indent="0">
              <a:spcBef>
                <a:spcPts val="0"/>
              </a:spcBef>
              <a:buNone/>
            </a:pPr>
            <a:r>
              <a:rPr lang="en-US" sz="1400" b="1" dirty="0">
                <a:solidFill>
                  <a:schemeClr val="tx1"/>
                </a:solidFill>
              </a:rPr>
              <a:t>Professor of Human Interface Technology (HITLabNZ), University of Canterbury, NZ</a:t>
            </a:r>
          </a:p>
          <a:p>
            <a:pPr marL="0" indent="0">
              <a:spcBef>
                <a:spcPts val="0"/>
              </a:spcBef>
              <a:buNone/>
            </a:pPr>
            <a:r>
              <a:rPr lang="en-US" sz="1400" b="1" dirty="0">
                <a:solidFill>
                  <a:schemeClr val="tx1"/>
                </a:solidFill>
              </a:rPr>
              <a:t>Professor, Film &amp; Media Arts, School of Communication, American University, USA</a:t>
            </a:r>
          </a:p>
          <a:p>
            <a:pPr marL="0" indent="0">
              <a:spcBef>
                <a:spcPts val="0"/>
              </a:spcBef>
              <a:buNone/>
            </a:pPr>
            <a:r>
              <a:rPr lang="en-US" sz="1400" b="1" dirty="0">
                <a:solidFill>
                  <a:schemeClr val="tx1"/>
                </a:solidFill>
              </a:rPr>
              <a:t>Professor, Computer Science, College of Arts &amp; Sciences, American University, USA</a:t>
            </a:r>
          </a:p>
          <a:p>
            <a:pPr marL="0" indent="0">
              <a:spcBef>
                <a:spcPts val="0"/>
              </a:spcBef>
              <a:buNone/>
            </a:pPr>
            <a:r>
              <a:rPr lang="en-US" sz="1400" b="1" dirty="0">
                <a:solidFill>
                  <a:schemeClr val="tx1"/>
                </a:solidFill>
              </a:rPr>
              <a:t>Visiting Faculty, Department of Game Design, Uppsala University, Gotland Sweden</a:t>
            </a:r>
          </a:p>
          <a:p>
            <a:pPr marL="0" indent="0">
              <a:spcBef>
                <a:spcPts val="0"/>
              </a:spcBef>
              <a:buNone/>
            </a:pPr>
            <a:r>
              <a:rPr lang="en-US" sz="1400" dirty="0">
                <a:solidFill>
                  <a:schemeClr val="tx1"/>
                </a:solidFill>
              </a:rPr>
              <a:t>Program Director, Digital Screen Campus, University of Canterbury</a:t>
            </a:r>
          </a:p>
          <a:p>
            <a:pPr marL="0" indent="0">
              <a:spcBef>
                <a:spcPts val="0"/>
              </a:spcBef>
              <a:buNone/>
            </a:pPr>
            <a:r>
              <a:rPr lang="en-US" sz="1400" dirty="0">
                <a:solidFill>
                  <a:schemeClr val="tx1"/>
                </a:solidFill>
              </a:rPr>
              <a:t>Director, AU Game Center &amp; American University Game Initiative</a:t>
            </a:r>
          </a:p>
          <a:p>
            <a:pPr marL="0" indent="0">
              <a:spcBef>
                <a:spcPts val="0"/>
              </a:spcBef>
              <a:buNone/>
            </a:pPr>
            <a:r>
              <a:rPr lang="en-US" sz="1400" dirty="0">
                <a:solidFill>
                  <a:schemeClr val="tx1"/>
                </a:solidFill>
              </a:rPr>
              <a:t>President, Higher Education Video Game Alliance</a:t>
            </a:r>
          </a:p>
          <a:p>
            <a:pPr marL="0" indent="0">
              <a:spcBef>
                <a:spcPts val="0"/>
              </a:spcBef>
              <a:buNone/>
            </a:pPr>
            <a:endParaRPr lang="en-US" sz="1400" dirty="0">
              <a:solidFill>
                <a:schemeClr val="tx1"/>
              </a:solidFill>
            </a:endParaRP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6104" y="4357851"/>
            <a:ext cx="1404096" cy="1433349"/>
          </a:xfrm>
          <a:prstGeom prst="rect">
            <a:avLst/>
          </a:prstGeom>
          <a:ln w="25400">
            <a:solidFill>
              <a:schemeClr val="bg2"/>
            </a:solidFill>
          </a:ln>
        </p:spPr>
      </p:pic>
      <p:sp>
        <p:nvSpPr>
          <p:cNvPr id="12" name="Rectangle 11">
            <a:extLst>
              <a:ext uri="{FF2B5EF4-FFF2-40B4-BE49-F238E27FC236}">
                <a16:creationId xmlns:a16="http://schemas.microsoft.com/office/drawing/2014/main" id="{1AE89B14-FE1F-48C1-8E7D-F0682AC312F6}"/>
              </a:ext>
            </a:extLst>
          </p:cNvPr>
          <p:cNvSpPr/>
          <p:nvPr/>
        </p:nvSpPr>
        <p:spPr>
          <a:xfrm>
            <a:off x="196104" y="1860646"/>
            <a:ext cx="11947846" cy="1480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00" b="1" dirty="0">
              <a:solidFill>
                <a:schemeClr val="bg1"/>
              </a:solidFill>
            </a:endParaRPr>
          </a:p>
        </p:txBody>
      </p:sp>
      <p:sp>
        <p:nvSpPr>
          <p:cNvPr id="15" name="Rectangle 14"/>
          <p:cNvSpPr/>
          <p:nvPr/>
        </p:nvSpPr>
        <p:spPr>
          <a:xfrm>
            <a:off x="-73683" y="2680104"/>
            <a:ext cx="12186641" cy="858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p>
        </p:txBody>
      </p:sp>
      <p:sp>
        <p:nvSpPr>
          <p:cNvPr id="21" name="Rectangle 20"/>
          <p:cNvSpPr/>
          <p:nvPr/>
        </p:nvSpPr>
        <p:spPr>
          <a:xfrm>
            <a:off x="-1" y="3547296"/>
            <a:ext cx="12199877" cy="981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E51F48-5912-43BA-A933-3B7F64ACAD4A}"/>
              </a:ext>
            </a:extLst>
          </p:cNvPr>
          <p:cNvSpPr/>
          <p:nvPr/>
        </p:nvSpPr>
        <p:spPr>
          <a:xfrm>
            <a:off x="0" y="4038600"/>
            <a:ext cx="12224418" cy="981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56E26B-8468-4C30-BA9F-64A6ED69193E}"/>
              </a:ext>
            </a:extLst>
          </p:cNvPr>
          <p:cNvSpPr/>
          <p:nvPr/>
        </p:nvSpPr>
        <p:spPr>
          <a:xfrm>
            <a:off x="0" y="3603403"/>
            <a:ext cx="12248158" cy="4631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GAMES+LEARNING+SOCIETY 2022 | UNIVERSITY of CALIFORNIA at IRVINE</a:t>
            </a:r>
          </a:p>
        </p:txBody>
      </p:sp>
      <p:sp>
        <p:nvSpPr>
          <p:cNvPr id="4" name="Rectangle 3">
            <a:extLst>
              <a:ext uri="{FF2B5EF4-FFF2-40B4-BE49-F238E27FC236}">
                <a16:creationId xmlns:a16="http://schemas.microsoft.com/office/drawing/2014/main" id="{4903BA4A-6716-4491-AB4E-09B04411F6B1}"/>
              </a:ext>
            </a:extLst>
          </p:cNvPr>
          <p:cNvSpPr/>
          <p:nvPr/>
        </p:nvSpPr>
        <p:spPr>
          <a:xfrm>
            <a:off x="0" y="0"/>
            <a:ext cx="12228078" cy="6858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FB85D8D8-3B11-148F-3AB7-046E93E51D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1308" y="4543144"/>
            <a:ext cx="3016250" cy="1117513"/>
          </a:xfrm>
          <a:prstGeom prst="rect">
            <a:avLst/>
          </a:prstGeom>
        </p:spPr>
      </p:pic>
      <p:cxnSp>
        <p:nvCxnSpPr>
          <p:cNvPr id="20" name="Straight Connector 19">
            <a:extLst>
              <a:ext uri="{FF2B5EF4-FFF2-40B4-BE49-F238E27FC236}">
                <a16:creationId xmlns:a16="http://schemas.microsoft.com/office/drawing/2014/main" id="{22551A44-E3BB-C39C-A056-3F826944332B}"/>
              </a:ext>
            </a:extLst>
          </p:cNvPr>
          <p:cNvCxnSpPr>
            <a:cxnSpLocks/>
          </p:cNvCxnSpPr>
          <p:nvPr/>
        </p:nvCxnSpPr>
        <p:spPr>
          <a:xfrm>
            <a:off x="-13242" y="5943600"/>
            <a:ext cx="1224815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86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4AF548-5C10-10EC-FDDB-D5E10DB8EDE1}"/>
              </a:ext>
            </a:extLst>
          </p:cNvPr>
          <p:cNvPicPr>
            <a:picLocks noChangeAspect="1"/>
          </p:cNvPicPr>
          <p:nvPr/>
        </p:nvPicPr>
        <p:blipFill rotWithShape="1">
          <a:blip r:embed="rId3"/>
          <a:srcRect r="15764"/>
          <a:stretch/>
        </p:blipFill>
        <p:spPr>
          <a:xfrm flipH="1">
            <a:off x="0" y="0"/>
            <a:ext cx="7509933" cy="4572000"/>
          </a:xfrm>
          <a:prstGeom prst="rect">
            <a:avLst/>
          </a:prstGeom>
        </p:spPr>
      </p:pic>
      <p:sp>
        <p:nvSpPr>
          <p:cNvPr id="6" name="Rectangle 5">
            <a:extLst>
              <a:ext uri="{FF2B5EF4-FFF2-40B4-BE49-F238E27FC236}">
                <a16:creationId xmlns:a16="http://schemas.microsoft.com/office/drawing/2014/main" id="{CF4A11C5-E211-983D-F102-5D6A621A51FC}"/>
              </a:ext>
            </a:extLst>
          </p:cNvPr>
          <p:cNvSpPr/>
          <p:nvPr/>
        </p:nvSpPr>
        <p:spPr>
          <a:xfrm>
            <a:off x="33867" y="1389120"/>
            <a:ext cx="12213117" cy="3254035"/>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dirty="0"/>
            </a:br>
            <a:endParaRPr lang="en-US" dirty="0"/>
          </a:p>
          <a:p>
            <a:pPr algn="ctr"/>
            <a:r>
              <a:rPr lang="en-US" dirty="0"/>
              <a:t> </a:t>
            </a:r>
          </a:p>
        </p:txBody>
      </p:sp>
      <p:sp>
        <p:nvSpPr>
          <p:cNvPr id="7" name="Rectangle 6">
            <a:extLst>
              <a:ext uri="{FF2B5EF4-FFF2-40B4-BE49-F238E27FC236}">
                <a16:creationId xmlns:a16="http://schemas.microsoft.com/office/drawing/2014/main" id="{0298A37A-5B7A-FB7C-B5DC-B8DDBC0F585D}"/>
              </a:ext>
            </a:extLst>
          </p:cNvPr>
          <p:cNvSpPr/>
          <p:nvPr/>
        </p:nvSpPr>
        <p:spPr>
          <a:xfrm rot="16200000">
            <a:off x="3014134" y="-1583266"/>
            <a:ext cx="4343400" cy="7509932"/>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dirty="0"/>
            </a:br>
            <a:endParaRPr lang="en-US" dirty="0"/>
          </a:p>
          <a:p>
            <a:pPr algn="ctr"/>
            <a:r>
              <a:rPr lang="en-US" dirty="0"/>
              <a:t> </a:t>
            </a:r>
          </a:p>
        </p:txBody>
      </p:sp>
      <p:sp>
        <p:nvSpPr>
          <p:cNvPr id="2" name="Title 1">
            <a:extLst>
              <a:ext uri="{FF2B5EF4-FFF2-40B4-BE49-F238E27FC236}">
                <a16:creationId xmlns:a16="http://schemas.microsoft.com/office/drawing/2014/main" id="{09C8B57A-41C5-0ADE-865F-170BAED8AB79}"/>
              </a:ext>
            </a:extLst>
          </p:cNvPr>
          <p:cNvSpPr>
            <a:spLocks noGrp="1"/>
          </p:cNvSpPr>
          <p:nvPr>
            <p:ph type="title"/>
          </p:nvPr>
        </p:nvSpPr>
        <p:spPr/>
        <p:txBody>
          <a:bodyPr/>
          <a:lstStyle/>
          <a:p>
            <a:r>
              <a:rPr lang="en-US" dirty="0"/>
              <a:t>TIMELINESS</a:t>
            </a:r>
          </a:p>
        </p:txBody>
      </p:sp>
      <p:sp>
        <p:nvSpPr>
          <p:cNvPr id="3" name="Content Placeholder 2">
            <a:extLst>
              <a:ext uri="{FF2B5EF4-FFF2-40B4-BE49-F238E27FC236}">
                <a16:creationId xmlns:a16="http://schemas.microsoft.com/office/drawing/2014/main" id="{EF94FB6D-2B20-52FC-059B-E70FEDFE59A5}"/>
              </a:ext>
            </a:extLst>
          </p:cNvPr>
          <p:cNvSpPr>
            <a:spLocks noGrp="1"/>
          </p:cNvSpPr>
          <p:nvPr>
            <p:ph idx="1"/>
          </p:nvPr>
        </p:nvSpPr>
        <p:spPr>
          <a:xfrm>
            <a:off x="3048000" y="1444754"/>
            <a:ext cx="8915400" cy="4024125"/>
          </a:xfrm>
        </p:spPr>
        <p:txBody>
          <a:bodyPr/>
          <a:lstStyle/>
          <a:p>
            <a:pPr marL="0" indent="0">
              <a:buNone/>
            </a:pPr>
            <a:r>
              <a:rPr lang="en-US" sz="2800" dirty="0"/>
              <a:t>Another pain point for current fake news games is their timeliness. Fake news content is ephemeral and always shifting, however the tactics used in designing and disseminating it appear to stay more consistent. </a:t>
            </a:r>
            <a:r>
              <a:rPr lang="en-US" sz="2800" dirty="0">
                <a:solidFill>
                  <a:schemeClr val="accent2"/>
                </a:solidFill>
              </a:rPr>
              <a:t>Due to this constant yet ephemeral nature of dis/misinformation, we found that games that take a more allegorical approach (such as Harmony Square (DROG, 2020)) rather than explicitly using timely content (such as Factitious 2018 (AU Game Lab, 2018)) have a longer shelf life simply because they don’t have cultural timestamps</a:t>
            </a:r>
            <a:r>
              <a:rPr lang="en-US" sz="2800" dirty="0"/>
              <a:t>. </a:t>
            </a:r>
          </a:p>
          <a:p>
            <a:endParaRPr lang="en-US" dirty="0"/>
          </a:p>
        </p:txBody>
      </p:sp>
    </p:spTree>
    <p:extLst>
      <p:ext uri="{BB962C8B-B14F-4D97-AF65-F5344CB8AC3E}">
        <p14:creationId xmlns:p14="http://schemas.microsoft.com/office/powerpoint/2010/main" val="5509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EBA7-B6AF-0A78-C454-6FDBAC08269B}"/>
              </a:ext>
            </a:extLst>
          </p:cNvPr>
          <p:cNvSpPr>
            <a:spLocks noGrp="1"/>
          </p:cNvSpPr>
          <p:nvPr>
            <p:ph type="title"/>
          </p:nvPr>
        </p:nvSpPr>
        <p:spPr/>
        <p:txBody>
          <a:bodyPr/>
          <a:lstStyle/>
          <a:p>
            <a:r>
              <a:rPr lang="en-US" dirty="0"/>
              <a:t>What _COULD_ THESE GAMES BE?</a:t>
            </a:r>
            <a:br>
              <a:rPr lang="en-US" dirty="0"/>
            </a:br>
            <a:r>
              <a:rPr lang="en-US" dirty="0"/>
              <a:t>( brainstorming with Mia )</a:t>
            </a:r>
          </a:p>
        </p:txBody>
      </p:sp>
      <p:sp>
        <p:nvSpPr>
          <p:cNvPr id="3" name="Content Placeholder 2">
            <a:extLst>
              <a:ext uri="{FF2B5EF4-FFF2-40B4-BE49-F238E27FC236}">
                <a16:creationId xmlns:a16="http://schemas.microsoft.com/office/drawing/2014/main" id="{8FB54D5B-B846-FA54-44C7-69C6F4043CDF}"/>
              </a:ext>
            </a:extLst>
          </p:cNvPr>
          <p:cNvSpPr>
            <a:spLocks noGrp="1"/>
          </p:cNvSpPr>
          <p:nvPr>
            <p:ph idx="1"/>
          </p:nvPr>
        </p:nvSpPr>
        <p:spPr>
          <a:xfrm>
            <a:off x="152400" y="2209800"/>
            <a:ext cx="11658600" cy="4024125"/>
          </a:xfrm>
        </p:spPr>
        <p:txBody>
          <a:bodyPr/>
          <a:lstStyle/>
          <a:p>
            <a:r>
              <a:rPr lang="en-US" sz="2400" dirty="0"/>
              <a:t>1) a simple scrabble like word game where words have points and you have a goal of strengthening or weakening or changing a headline for maximum political effect but with the smallest number of changes, </a:t>
            </a:r>
          </a:p>
          <a:p>
            <a:r>
              <a:rPr lang="en-US" sz="2400" dirty="0"/>
              <a:t>2) a kind of “Among Us meets telephone” where you get to modify incoming and outgoing rumors a little bit to try to fool people downstream, </a:t>
            </a:r>
          </a:p>
          <a:p>
            <a:r>
              <a:rPr lang="en-US" sz="2400" dirty="0"/>
              <a:t>3) Mass Effect meets fake news, where you get a paragon/renegade morality meter depending on your choices, </a:t>
            </a:r>
          </a:p>
          <a:p>
            <a:r>
              <a:rPr lang="en-US" sz="2400" dirty="0"/>
              <a:t>4) an RPG where you are a Roger Ailes and all of the choices are horrible things, </a:t>
            </a:r>
          </a:p>
        </p:txBody>
      </p:sp>
    </p:spTree>
    <p:extLst>
      <p:ext uri="{BB962C8B-B14F-4D97-AF65-F5344CB8AC3E}">
        <p14:creationId xmlns:p14="http://schemas.microsoft.com/office/powerpoint/2010/main" val="193596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AC2F-7FE0-76D9-D729-559486E71B89}"/>
              </a:ext>
            </a:extLst>
          </p:cNvPr>
          <p:cNvSpPr>
            <a:spLocks noGrp="1"/>
          </p:cNvSpPr>
          <p:nvPr>
            <p:ph type="title"/>
          </p:nvPr>
        </p:nvSpPr>
        <p:spPr/>
        <p:txBody>
          <a:bodyPr/>
          <a:lstStyle/>
          <a:p>
            <a:r>
              <a:rPr lang="en-US" dirty="0"/>
              <a:t>What _could_ these games be?</a:t>
            </a:r>
          </a:p>
        </p:txBody>
      </p:sp>
      <p:sp>
        <p:nvSpPr>
          <p:cNvPr id="3" name="Content Placeholder 2">
            <a:extLst>
              <a:ext uri="{FF2B5EF4-FFF2-40B4-BE49-F238E27FC236}">
                <a16:creationId xmlns:a16="http://schemas.microsoft.com/office/drawing/2014/main" id="{73EF77F7-8B84-FAEB-12A1-0BD2C65217B6}"/>
              </a:ext>
            </a:extLst>
          </p:cNvPr>
          <p:cNvSpPr>
            <a:spLocks noGrp="1"/>
          </p:cNvSpPr>
          <p:nvPr>
            <p:ph idx="1"/>
          </p:nvPr>
        </p:nvSpPr>
        <p:spPr>
          <a:xfrm>
            <a:off x="660400" y="1676400"/>
            <a:ext cx="10820400" cy="4024125"/>
          </a:xfrm>
        </p:spPr>
        <p:txBody>
          <a:bodyPr/>
          <a:lstStyle/>
          <a:p>
            <a:r>
              <a:rPr lang="en-US" sz="2400" dirty="0"/>
              <a:t>5) a mystery game a la Phoenix Wright wherein you search media for clues, interrogate trolls on the witness stand, and call foul on their fake testimony, </a:t>
            </a:r>
          </a:p>
          <a:p>
            <a:r>
              <a:rPr lang="en-US" sz="2400" dirty="0"/>
              <a:t>6) a Roswell game where you must manipulate the media to make sure the aliens are continued to be seen as a hoax, and many others. </a:t>
            </a:r>
          </a:p>
          <a:p>
            <a:pPr marL="0" indent="0">
              <a:buNone/>
            </a:pPr>
            <a:endParaRPr lang="en-US" sz="1600" dirty="0"/>
          </a:p>
          <a:p>
            <a:pPr marL="0" indent="0">
              <a:buNone/>
            </a:pPr>
            <a:r>
              <a:rPr lang="en-US" sz="3200" b="1" dirty="0"/>
              <a:t>The design space need not be limited to “real world fake news”, to the categories that are dominant in the space today, nor the mechanics of either guessing or roleplaying. </a:t>
            </a:r>
          </a:p>
          <a:p>
            <a:endParaRPr lang="en-US" dirty="0"/>
          </a:p>
        </p:txBody>
      </p:sp>
    </p:spTree>
    <p:extLst>
      <p:ext uri="{BB962C8B-B14F-4D97-AF65-F5344CB8AC3E}">
        <p14:creationId xmlns:p14="http://schemas.microsoft.com/office/powerpoint/2010/main" val="886259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35642C-FBDF-66FB-A892-F326BD282702}"/>
              </a:ext>
            </a:extLst>
          </p:cNvPr>
          <p:cNvPicPr>
            <a:picLocks noChangeAspect="1"/>
          </p:cNvPicPr>
          <p:nvPr/>
        </p:nvPicPr>
        <p:blipFill rotWithShape="1">
          <a:blip r:embed="rId3"/>
          <a:srcRect t="9167" b="26667"/>
          <a:stretch/>
        </p:blipFill>
        <p:spPr>
          <a:xfrm>
            <a:off x="0" y="0"/>
            <a:ext cx="12160577" cy="5867400"/>
          </a:xfrm>
          <a:prstGeom prst="rect">
            <a:avLst/>
          </a:prstGeom>
        </p:spPr>
      </p:pic>
      <p:sp>
        <p:nvSpPr>
          <p:cNvPr id="5" name="Rectangle 4">
            <a:extLst>
              <a:ext uri="{FF2B5EF4-FFF2-40B4-BE49-F238E27FC236}">
                <a16:creationId xmlns:a16="http://schemas.microsoft.com/office/drawing/2014/main" id="{358A5880-A0C2-0A95-812A-5D67AA6B3823}"/>
              </a:ext>
            </a:extLst>
          </p:cNvPr>
          <p:cNvSpPr/>
          <p:nvPr/>
        </p:nvSpPr>
        <p:spPr>
          <a:xfrm flipV="1">
            <a:off x="-31423" y="-8469"/>
            <a:ext cx="12223423" cy="5105399"/>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dirty="0"/>
            </a:br>
            <a:endParaRPr lang="en-US" dirty="0"/>
          </a:p>
          <a:p>
            <a:pPr algn="ctr"/>
            <a:r>
              <a:rPr lang="en-US" dirty="0"/>
              <a:t> </a:t>
            </a:r>
          </a:p>
        </p:txBody>
      </p:sp>
      <p:sp>
        <p:nvSpPr>
          <p:cNvPr id="2" name="Title 1">
            <a:extLst>
              <a:ext uri="{FF2B5EF4-FFF2-40B4-BE49-F238E27FC236}">
                <a16:creationId xmlns:a16="http://schemas.microsoft.com/office/drawing/2014/main" id="{7AE5002B-A140-A90A-D99C-03B661D2FBE2}"/>
              </a:ext>
            </a:extLst>
          </p:cNvPr>
          <p:cNvSpPr>
            <a:spLocks noGrp="1"/>
          </p:cNvSpPr>
          <p:nvPr>
            <p:ph type="title"/>
          </p:nvPr>
        </p:nvSpPr>
        <p:spPr>
          <a:xfrm>
            <a:off x="1524000" y="764373"/>
            <a:ext cx="9982200" cy="1293028"/>
          </a:xfrm>
        </p:spPr>
        <p:txBody>
          <a:bodyPr/>
          <a:lstStyle/>
          <a:p>
            <a:r>
              <a:rPr lang="en-US" dirty="0"/>
              <a:t>WE KEEP APPROACHING THIS AS AN EDUCATION OR PRACTICE PROBLEM. </a:t>
            </a:r>
            <a:r>
              <a:rPr lang="en-US" dirty="0">
                <a:solidFill>
                  <a:schemeClr val="accent2"/>
                </a:solidFill>
              </a:rPr>
              <a:t>THIS IS PROBABLY WRONG</a:t>
            </a:r>
            <a:endParaRPr lang="en-US" dirty="0"/>
          </a:p>
        </p:txBody>
      </p:sp>
      <p:cxnSp>
        <p:nvCxnSpPr>
          <p:cNvPr id="6" name="Straight Connector 5">
            <a:extLst>
              <a:ext uri="{FF2B5EF4-FFF2-40B4-BE49-F238E27FC236}">
                <a16:creationId xmlns:a16="http://schemas.microsoft.com/office/drawing/2014/main" id="{2B619537-40DC-D26A-DF26-9EED952A5AE9}"/>
              </a:ext>
            </a:extLst>
          </p:cNvPr>
          <p:cNvCxnSpPr>
            <a:cxnSpLocks/>
          </p:cNvCxnSpPr>
          <p:nvPr/>
        </p:nvCxnSpPr>
        <p:spPr>
          <a:xfrm>
            <a:off x="-31423" y="5855368"/>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161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02AFA2-45BA-2EE1-6366-E1A4433F61BA}"/>
              </a:ext>
            </a:extLst>
          </p:cNvPr>
          <p:cNvPicPr>
            <a:picLocks noChangeAspect="1"/>
          </p:cNvPicPr>
          <p:nvPr/>
        </p:nvPicPr>
        <p:blipFill rotWithShape="1">
          <a:blip r:embed="rId2"/>
          <a:srcRect t="12872" b="10885"/>
          <a:stretch/>
        </p:blipFill>
        <p:spPr>
          <a:xfrm>
            <a:off x="0" y="0"/>
            <a:ext cx="12268200" cy="5867400"/>
          </a:xfrm>
          <a:prstGeom prst="rect">
            <a:avLst/>
          </a:prstGeom>
        </p:spPr>
      </p:pic>
      <p:cxnSp>
        <p:nvCxnSpPr>
          <p:cNvPr id="5" name="Straight Connector 4">
            <a:extLst>
              <a:ext uri="{FF2B5EF4-FFF2-40B4-BE49-F238E27FC236}">
                <a16:creationId xmlns:a16="http://schemas.microsoft.com/office/drawing/2014/main" id="{358257C4-2648-6396-09F8-28523EB37553}"/>
              </a:ext>
            </a:extLst>
          </p:cNvPr>
          <p:cNvCxnSpPr>
            <a:cxnSpLocks/>
          </p:cNvCxnSpPr>
          <p:nvPr/>
        </p:nvCxnSpPr>
        <p:spPr>
          <a:xfrm>
            <a:off x="-31423" y="5855368"/>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51BE2A3-13F9-29B5-E57D-7A5F8BB603DF}"/>
              </a:ext>
            </a:extLst>
          </p:cNvPr>
          <p:cNvSpPr/>
          <p:nvPr/>
        </p:nvSpPr>
        <p:spPr>
          <a:xfrm flipV="1">
            <a:off x="-31423" y="-8470"/>
            <a:ext cx="12223423" cy="5647261"/>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dirty="0"/>
            </a:br>
            <a:endParaRPr lang="en-US" dirty="0"/>
          </a:p>
          <a:p>
            <a:pPr algn="ctr"/>
            <a:r>
              <a:rPr lang="en-US" dirty="0"/>
              <a:t> </a:t>
            </a:r>
          </a:p>
        </p:txBody>
      </p:sp>
      <p:sp>
        <p:nvSpPr>
          <p:cNvPr id="2" name="Title 1">
            <a:extLst>
              <a:ext uri="{FF2B5EF4-FFF2-40B4-BE49-F238E27FC236}">
                <a16:creationId xmlns:a16="http://schemas.microsoft.com/office/drawing/2014/main" id="{AFB75A1E-9F72-ABAE-BF34-AE6319A05BD6}"/>
              </a:ext>
            </a:extLst>
          </p:cNvPr>
          <p:cNvSpPr>
            <a:spLocks noGrp="1"/>
          </p:cNvSpPr>
          <p:nvPr>
            <p:ph type="title"/>
          </p:nvPr>
        </p:nvSpPr>
        <p:spPr/>
        <p:txBody>
          <a:bodyPr/>
          <a:lstStyle/>
          <a:p>
            <a:r>
              <a:rPr lang="en-US" dirty="0"/>
              <a:t>A Gentle INTRODUCTION TO POLITICS AND TRIBALISM</a:t>
            </a:r>
          </a:p>
        </p:txBody>
      </p:sp>
    </p:spTree>
    <p:extLst>
      <p:ext uri="{BB962C8B-B14F-4D97-AF65-F5344CB8AC3E}">
        <p14:creationId xmlns:p14="http://schemas.microsoft.com/office/powerpoint/2010/main" val="2577849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0A6A61-8AAF-2DCC-CF13-3B1162EBA262}"/>
              </a:ext>
            </a:extLst>
          </p:cNvPr>
          <p:cNvSpPr/>
          <p:nvPr/>
        </p:nvSpPr>
        <p:spPr>
          <a:xfrm flipV="1">
            <a:off x="-31423" y="-8470"/>
            <a:ext cx="12223423" cy="5647261"/>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dirty="0"/>
            </a:br>
            <a:endParaRPr lang="en-US" dirty="0"/>
          </a:p>
          <a:p>
            <a:pPr algn="ctr"/>
            <a:r>
              <a:rPr lang="en-US" dirty="0"/>
              <a:t> </a:t>
            </a:r>
          </a:p>
        </p:txBody>
      </p:sp>
      <p:sp>
        <p:nvSpPr>
          <p:cNvPr id="2" name="Title 1">
            <a:extLst>
              <a:ext uri="{FF2B5EF4-FFF2-40B4-BE49-F238E27FC236}">
                <a16:creationId xmlns:a16="http://schemas.microsoft.com/office/drawing/2014/main" id="{1C6960F3-245C-76BC-C12B-AA0579C15E11}"/>
              </a:ext>
            </a:extLst>
          </p:cNvPr>
          <p:cNvSpPr>
            <a:spLocks noGrp="1"/>
          </p:cNvSpPr>
          <p:nvPr>
            <p:ph type="title"/>
          </p:nvPr>
        </p:nvSpPr>
        <p:spPr/>
        <p:txBody>
          <a:bodyPr/>
          <a:lstStyle/>
          <a:p>
            <a:r>
              <a:rPr lang="en-US" dirty="0"/>
              <a:t>Oh, right, I live in dc. </a:t>
            </a:r>
            <a:r>
              <a:rPr lang="en-US"/>
              <a:t>FUN TIMES.</a:t>
            </a:r>
            <a:endParaRPr lang="en-US" dirty="0"/>
          </a:p>
        </p:txBody>
      </p:sp>
      <p:cxnSp>
        <p:nvCxnSpPr>
          <p:cNvPr id="5" name="Straight Connector 4">
            <a:extLst>
              <a:ext uri="{FF2B5EF4-FFF2-40B4-BE49-F238E27FC236}">
                <a16:creationId xmlns:a16="http://schemas.microsoft.com/office/drawing/2014/main" id="{BF87D12A-4158-62A1-DF2D-C244566B0D4B}"/>
              </a:ext>
            </a:extLst>
          </p:cNvPr>
          <p:cNvCxnSpPr>
            <a:cxnSpLocks/>
          </p:cNvCxnSpPr>
          <p:nvPr/>
        </p:nvCxnSpPr>
        <p:spPr>
          <a:xfrm>
            <a:off x="-31423" y="5855368"/>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113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263C80-92D8-07CB-88AC-938B62098B11}"/>
              </a:ext>
            </a:extLst>
          </p:cNvPr>
          <p:cNvPicPr>
            <a:picLocks noChangeAspect="1"/>
          </p:cNvPicPr>
          <p:nvPr/>
        </p:nvPicPr>
        <p:blipFill rotWithShape="1">
          <a:blip r:embed="rId3"/>
          <a:srcRect t="14120"/>
          <a:stretch/>
        </p:blipFill>
        <p:spPr>
          <a:xfrm>
            <a:off x="10885" y="-8469"/>
            <a:ext cx="12170229" cy="5852952"/>
          </a:xfrm>
          <a:prstGeom prst="rect">
            <a:avLst/>
          </a:prstGeom>
        </p:spPr>
      </p:pic>
      <p:cxnSp>
        <p:nvCxnSpPr>
          <p:cNvPr id="5" name="Straight Connector 4">
            <a:extLst>
              <a:ext uri="{FF2B5EF4-FFF2-40B4-BE49-F238E27FC236}">
                <a16:creationId xmlns:a16="http://schemas.microsoft.com/office/drawing/2014/main" id="{8AF58ED1-CC11-81D8-7627-7B5C5D2BCF97}"/>
              </a:ext>
            </a:extLst>
          </p:cNvPr>
          <p:cNvCxnSpPr>
            <a:cxnSpLocks/>
          </p:cNvCxnSpPr>
          <p:nvPr/>
        </p:nvCxnSpPr>
        <p:spPr>
          <a:xfrm>
            <a:off x="-31423" y="5855368"/>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8BA5974-3422-12A9-FB96-AC8631B1887C}"/>
              </a:ext>
            </a:extLst>
          </p:cNvPr>
          <p:cNvSpPr/>
          <p:nvPr/>
        </p:nvSpPr>
        <p:spPr>
          <a:xfrm flipV="1">
            <a:off x="-31423" y="-8470"/>
            <a:ext cx="12223423" cy="5647261"/>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dirty="0"/>
            </a:br>
            <a:endParaRPr lang="en-US" dirty="0"/>
          </a:p>
          <a:p>
            <a:pPr algn="ctr"/>
            <a:r>
              <a:rPr lang="en-US" dirty="0"/>
              <a:t> </a:t>
            </a:r>
          </a:p>
        </p:txBody>
      </p:sp>
      <p:sp>
        <p:nvSpPr>
          <p:cNvPr id="2" name="Title 1">
            <a:extLst>
              <a:ext uri="{FF2B5EF4-FFF2-40B4-BE49-F238E27FC236}">
                <a16:creationId xmlns:a16="http://schemas.microsoft.com/office/drawing/2014/main" id="{7C0B7EA9-EAB5-9E59-893F-D14C873DC459}"/>
              </a:ext>
            </a:extLst>
          </p:cNvPr>
          <p:cNvSpPr>
            <a:spLocks noGrp="1"/>
          </p:cNvSpPr>
          <p:nvPr>
            <p:ph type="title"/>
          </p:nvPr>
        </p:nvSpPr>
        <p:spPr/>
        <p:txBody>
          <a:bodyPr/>
          <a:lstStyle/>
          <a:p>
            <a:r>
              <a:rPr lang="en-US" dirty="0"/>
              <a:t>I MEAN, IT’S HAPPENING…</a:t>
            </a:r>
          </a:p>
        </p:txBody>
      </p:sp>
    </p:spTree>
    <p:extLst>
      <p:ext uri="{BB962C8B-B14F-4D97-AF65-F5344CB8AC3E}">
        <p14:creationId xmlns:p14="http://schemas.microsoft.com/office/powerpoint/2010/main" val="374407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3EAC-373E-3792-04A9-4BE098C6DE2A}"/>
              </a:ext>
            </a:extLst>
          </p:cNvPr>
          <p:cNvSpPr>
            <a:spLocks noGrp="1"/>
          </p:cNvSpPr>
          <p:nvPr>
            <p:ph type="title"/>
          </p:nvPr>
        </p:nvSpPr>
        <p:spPr/>
        <p:txBody>
          <a:bodyPr/>
          <a:lstStyle/>
          <a:p>
            <a:r>
              <a:rPr lang="en-US" dirty="0"/>
              <a:t>Throwback to Guilt of the </a:t>
            </a:r>
            <a:r>
              <a:rPr lang="en-US" dirty="0" err="1"/>
              <a:t>guildleader</a:t>
            </a:r>
            <a:r>
              <a:rPr lang="en-US" dirty="0"/>
              <a:t> (GLS in 2011)</a:t>
            </a:r>
          </a:p>
        </p:txBody>
      </p:sp>
      <p:pic>
        <p:nvPicPr>
          <p:cNvPr id="4" name="Picture 3">
            <a:extLst>
              <a:ext uri="{FF2B5EF4-FFF2-40B4-BE49-F238E27FC236}">
                <a16:creationId xmlns:a16="http://schemas.microsoft.com/office/drawing/2014/main" id="{D03B8ED3-D96A-ED9F-34D6-9F8F9869D2B8}"/>
              </a:ext>
            </a:extLst>
          </p:cNvPr>
          <p:cNvPicPr>
            <a:picLocks noChangeAspect="1"/>
          </p:cNvPicPr>
          <p:nvPr/>
        </p:nvPicPr>
        <p:blipFill>
          <a:blip r:embed="rId2"/>
          <a:stretch>
            <a:fillRect/>
          </a:stretch>
        </p:blipFill>
        <p:spPr>
          <a:xfrm>
            <a:off x="0" y="2185003"/>
            <a:ext cx="3564467" cy="3564467"/>
          </a:xfrm>
          <a:prstGeom prst="rect">
            <a:avLst/>
          </a:prstGeom>
        </p:spPr>
      </p:pic>
      <p:pic>
        <p:nvPicPr>
          <p:cNvPr id="6" name="Picture 5">
            <a:extLst>
              <a:ext uri="{FF2B5EF4-FFF2-40B4-BE49-F238E27FC236}">
                <a16:creationId xmlns:a16="http://schemas.microsoft.com/office/drawing/2014/main" id="{DF20834B-006A-44B5-58E7-88BC00C83114}"/>
              </a:ext>
            </a:extLst>
          </p:cNvPr>
          <p:cNvPicPr>
            <a:picLocks noChangeAspect="1"/>
          </p:cNvPicPr>
          <p:nvPr/>
        </p:nvPicPr>
        <p:blipFill rotWithShape="1">
          <a:blip r:embed="rId3"/>
          <a:srcRect l="16536" t="26334" r="9799" b="29921"/>
          <a:stretch/>
        </p:blipFill>
        <p:spPr>
          <a:xfrm>
            <a:off x="3547534" y="2185002"/>
            <a:ext cx="8644466" cy="3606198"/>
          </a:xfrm>
          <a:prstGeom prst="rect">
            <a:avLst/>
          </a:prstGeom>
        </p:spPr>
      </p:pic>
      <p:cxnSp>
        <p:nvCxnSpPr>
          <p:cNvPr id="7" name="Straight Connector 6">
            <a:extLst>
              <a:ext uri="{FF2B5EF4-FFF2-40B4-BE49-F238E27FC236}">
                <a16:creationId xmlns:a16="http://schemas.microsoft.com/office/drawing/2014/main" id="{0E44AD7F-72FB-B979-471D-7DB1C54D5A2B}"/>
              </a:ext>
            </a:extLst>
          </p:cNvPr>
          <p:cNvCxnSpPr>
            <a:cxnSpLocks/>
          </p:cNvCxnSpPr>
          <p:nvPr/>
        </p:nvCxnSpPr>
        <p:spPr>
          <a:xfrm>
            <a:off x="0" y="574947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8585DE5-A309-A7DC-E4D5-BA82C38E2C6E}"/>
              </a:ext>
            </a:extLst>
          </p:cNvPr>
          <p:cNvCxnSpPr>
            <a:cxnSpLocks/>
          </p:cNvCxnSpPr>
          <p:nvPr/>
        </p:nvCxnSpPr>
        <p:spPr>
          <a:xfrm>
            <a:off x="0" y="2185003"/>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F06E3E-4D7D-08FC-510A-E9AF4649C4C1}"/>
              </a:ext>
            </a:extLst>
          </p:cNvPr>
          <p:cNvCxnSpPr>
            <a:cxnSpLocks/>
          </p:cNvCxnSpPr>
          <p:nvPr/>
        </p:nvCxnSpPr>
        <p:spPr>
          <a:xfrm>
            <a:off x="3547534" y="2185002"/>
            <a:ext cx="16933" cy="36061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433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21752-54D1-108F-C1CE-FEC6DDE5C74F}"/>
              </a:ext>
            </a:extLst>
          </p:cNvPr>
          <p:cNvSpPr>
            <a:spLocks noGrp="1"/>
          </p:cNvSpPr>
          <p:nvPr>
            <p:ph type="title"/>
          </p:nvPr>
        </p:nvSpPr>
        <p:spPr>
          <a:xfrm>
            <a:off x="0" y="277257"/>
            <a:ext cx="11811000" cy="1293028"/>
          </a:xfrm>
        </p:spPr>
        <p:txBody>
          <a:bodyPr/>
          <a:lstStyle/>
          <a:p>
            <a:r>
              <a:rPr lang="en-US" dirty="0"/>
              <a:t>I know, LETS LAYER ON ALL THIS @)#$&amp;*@)#(</a:t>
            </a:r>
          </a:p>
        </p:txBody>
      </p:sp>
      <p:pic>
        <p:nvPicPr>
          <p:cNvPr id="5" name="Content Placeholder 4" descr="A person with the hand on the face&#10;&#10;Description automatically generated with low confidence">
            <a:extLst>
              <a:ext uri="{FF2B5EF4-FFF2-40B4-BE49-F238E27FC236}">
                <a16:creationId xmlns:a16="http://schemas.microsoft.com/office/drawing/2014/main" id="{F99091AE-420B-27B5-BB9D-A7E4BEBB6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23106" y="991146"/>
            <a:ext cx="6211093" cy="4875708"/>
          </a:xfrm>
        </p:spPr>
      </p:pic>
      <p:pic>
        <p:nvPicPr>
          <p:cNvPr id="7" name="Picture 6" descr="A picture containing text, person&#10;&#10;Description automatically generated">
            <a:extLst>
              <a:ext uri="{FF2B5EF4-FFF2-40B4-BE49-F238E27FC236}">
                <a16:creationId xmlns:a16="http://schemas.microsoft.com/office/drawing/2014/main" id="{2ACF7323-EAD3-9273-18AE-41E12ACC6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991146"/>
            <a:ext cx="6500944" cy="4875708"/>
          </a:xfrm>
          <a:prstGeom prst="rect">
            <a:avLst/>
          </a:prstGeom>
        </p:spPr>
      </p:pic>
      <p:cxnSp>
        <p:nvCxnSpPr>
          <p:cNvPr id="8" name="Straight Connector 7">
            <a:extLst>
              <a:ext uri="{FF2B5EF4-FFF2-40B4-BE49-F238E27FC236}">
                <a16:creationId xmlns:a16="http://schemas.microsoft.com/office/drawing/2014/main" id="{42BC7A42-5913-42F1-28A2-729F2D418652}"/>
              </a:ext>
            </a:extLst>
          </p:cNvPr>
          <p:cNvCxnSpPr>
            <a:cxnSpLocks/>
          </p:cNvCxnSpPr>
          <p:nvPr/>
        </p:nvCxnSpPr>
        <p:spPr>
          <a:xfrm>
            <a:off x="-31423" y="5855368"/>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E71BA0-45D8-A046-2DD2-BECCA8B6841B}"/>
              </a:ext>
            </a:extLst>
          </p:cNvPr>
          <p:cNvCxnSpPr>
            <a:cxnSpLocks/>
          </p:cNvCxnSpPr>
          <p:nvPr/>
        </p:nvCxnSpPr>
        <p:spPr>
          <a:xfrm>
            <a:off x="-31423" y="991146"/>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371975-3F0F-D1DF-5059-C0866559955D}"/>
              </a:ext>
            </a:extLst>
          </p:cNvPr>
          <p:cNvCxnSpPr>
            <a:cxnSpLocks/>
          </p:cNvCxnSpPr>
          <p:nvPr/>
        </p:nvCxnSpPr>
        <p:spPr>
          <a:xfrm>
            <a:off x="6500943" y="1002631"/>
            <a:ext cx="0" cy="48527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CCD27A0-0E63-6374-6974-7EBDB0C4ABD0}"/>
              </a:ext>
            </a:extLst>
          </p:cNvPr>
          <p:cNvSpPr/>
          <p:nvPr/>
        </p:nvSpPr>
        <p:spPr>
          <a:xfrm>
            <a:off x="3237707" y="5181600"/>
            <a:ext cx="6211093" cy="68525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IMMURSURVE !!!!111!!one</a:t>
            </a:r>
          </a:p>
        </p:txBody>
      </p:sp>
    </p:spTree>
    <p:extLst>
      <p:ext uri="{BB962C8B-B14F-4D97-AF65-F5344CB8AC3E}">
        <p14:creationId xmlns:p14="http://schemas.microsoft.com/office/powerpoint/2010/main" val="319988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EA20-33C5-4A63-385F-128E8E13A63D}"/>
              </a:ext>
            </a:extLst>
          </p:cNvPr>
          <p:cNvSpPr>
            <a:spLocks noGrp="1"/>
          </p:cNvSpPr>
          <p:nvPr>
            <p:ph type="title"/>
          </p:nvPr>
        </p:nvSpPr>
        <p:spPr>
          <a:xfrm>
            <a:off x="6096000" y="228600"/>
            <a:ext cx="5410200" cy="1293028"/>
          </a:xfrm>
        </p:spPr>
        <p:txBody>
          <a:bodyPr/>
          <a:lstStyle/>
          <a:p>
            <a:pPr algn="l"/>
            <a:r>
              <a:rPr lang="en-US" dirty="0"/>
              <a:t>NEWS WILL BE SOLVED BY PROVENANCE? </a:t>
            </a:r>
          </a:p>
        </p:txBody>
      </p:sp>
      <p:pic>
        <p:nvPicPr>
          <p:cNvPr id="4" name="Picture 3">
            <a:extLst>
              <a:ext uri="{FF2B5EF4-FFF2-40B4-BE49-F238E27FC236}">
                <a16:creationId xmlns:a16="http://schemas.microsoft.com/office/drawing/2014/main" id="{708AAFBE-2835-0B2E-398E-A5A3053906F0}"/>
              </a:ext>
            </a:extLst>
          </p:cNvPr>
          <p:cNvPicPr>
            <a:picLocks noChangeAspect="1"/>
          </p:cNvPicPr>
          <p:nvPr/>
        </p:nvPicPr>
        <p:blipFill>
          <a:blip r:embed="rId3"/>
          <a:stretch>
            <a:fillRect/>
          </a:stretch>
        </p:blipFill>
        <p:spPr>
          <a:xfrm>
            <a:off x="25400" y="0"/>
            <a:ext cx="5867400" cy="5867400"/>
          </a:xfrm>
          <a:prstGeom prst="rect">
            <a:avLst/>
          </a:prstGeom>
        </p:spPr>
      </p:pic>
      <p:cxnSp>
        <p:nvCxnSpPr>
          <p:cNvPr id="5" name="Straight Connector 4">
            <a:extLst>
              <a:ext uri="{FF2B5EF4-FFF2-40B4-BE49-F238E27FC236}">
                <a16:creationId xmlns:a16="http://schemas.microsoft.com/office/drawing/2014/main" id="{A4E3319F-A5C7-F716-DB92-AEED16C66CD0}"/>
              </a:ext>
            </a:extLst>
          </p:cNvPr>
          <p:cNvCxnSpPr>
            <a:cxnSpLocks/>
          </p:cNvCxnSpPr>
          <p:nvPr/>
        </p:nvCxnSpPr>
        <p:spPr>
          <a:xfrm>
            <a:off x="-31423" y="5855368"/>
            <a:ext cx="592422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4F72B3-202D-89FE-AD9B-A23CF87599B4}"/>
              </a:ext>
            </a:extLst>
          </p:cNvPr>
          <p:cNvCxnSpPr>
            <a:cxnSpLocks/>
          </p:cNvCxnSpPr>
          <p:nvPr/>
        </p:nvCxnSpPr>
        <p:spPr>
          <a:xfrm flipV="1">
            <a:off x="5892800" y="-12031"/>
            <a:ext cx="0" cy="58794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FE2287A-A64E-6177-C954-A8AAF14E3C27}"/>
              </a:ext>
            </a:extLst>
          </p:cNvPr>
          <p:cNvPicPr>
            <a:picLocks noChangeAspect="1"/>
          </p:cNvPicPr>
          <p:nvPr/>
        </p:nvPicPr>
        <p:blipFill>
          <a:blip r:embed="rId4"/>
          <a:stretch>
            <a:fillRect/>
          </a:stretch>
        </p:blipFill>
        <p:spPr>
          <a:xfrm>
            <a:off x="6172200" y="2159000"/>
            <a:ext cx="2184400" cy="2184400"/>
          </a:xfrm>
          <a:prstGeom prst="rect">
            <a:avLst/>
          </a:prstGeom>
          <a:ln w="19050">
            <a:solidFill>
              <a:schemeClr val="tx1"/>
            </a:solidFill>
          </a:ln>
        </p:spPr>
      </p:pic>
      <p:pic>
        <p:nvPicPr>
          <p:cNvPr id="11" name="Picture 10">
            <a:extLst>
              <a:ext uri="{FF2B5EF4-FFF2-40B4-BE49-F238E27FC236}">
                <a16:creationId xmlns:a16="http://schemas.microsoft.com/office/drawing/2014/main" id="{0B9FF077-BF57-2053-33ED-01E5D36BCAF2}"/>
              </a:ext>
            </a:extLst>
          </p:cNvPr>
          <p:cNvPicPr>
            <a:picLocks noChangeAspect="1"/>
          </p:cNvPicPr>
          <p:nvPr/>
        </p:nvPicPr>
        <p:blipFill>
          <a:blip r:embed="rId5"/>
          <a:stretch>
            <a:fillRect/>
          </a:stretch>
        </p:blipFill>
        <p:spPr>
          <a:xfrm>
            <a:off x="8610600" y="2159000"/>
            <a:ext cx="1879600" cy="1879600"/>
          </a:xfrm>
          <a:prstGeom prst="rect">
            <a:avLst/>
          </a:prstGeom>
          <a:ln w="19050">
            <a:solidFill>
              <a:schemeClr val="tx1"/>
            </a:solidFill>
          </a:ln>
        </p:spPr>
      </p:pic>
      <p:pic>
        <p:nvPicPr>
          <p:cNvPr id="12" name="Picture 11">
            <a:extLst>
              <a:ext uri="{FF2B5EF4-FFF2-40B4-BE49-F238E27FC236}">
                <a16:creationId xmlns:a16="http://schemas.microsoft.com/office/drawing/2014/main" id="{DB2DA45F-7B27-F092-0EF1-D7E2D3E6B66F}"/>
              </a:ext>
            </a:extLst>
          </p:cNvPr>
          <p:cNvPicPr>
            <a:picLocks noChangeAspect="1"/>
          </p:cNvPicPr>
          <p:nvPr/>
        </p:nvPicPr>
        <p:blipFill>
          <a:blip r:embed="rId6"/>
          <a:stretch>
            <a:fillRect/>
          </a:stretch>
        </p:blipFill>
        <p:spPr>
          <a:xfrm>
            <a:off x="10668000" y="2159000"/>
            <a:ext cx="1371600" cy="768096"/>
          </a:xfrm>
          <a:prstGeom prst="rect">
            <a:avLst/>
          </a:prstGeom>
          <a:ln w="19050">
            <a:solidFill>
              <a:schemeClr val="tx1"/>
            </a:solidFill>
          </a:ln>
        </p:spPr>
      </p:pic>
    </p:spTree>
    <p:extLst>
      <p:ext uri="{BB962C8B-B14F-4D97-AF65-F5344CB8AC3E}">
        <p14:creationId xmlns:p14="http://schemas.microsoft.com/office/powerpoint/2010/main" val="50980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7628" b="-98436"/>
          <a:stretch/>
        </p:blipFill>
        <p:spPr>
          <a:xfrm>
            <a:off x="-457200" y="2362200"/>
            <a:ext cx="6426398" cy="4284265"/>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t="-103174" r="-4919"/>
          <a:stretch/>
        </p:blipFill>
        <p:spPr>
          <a:xfrm>
            <a:off x="6019800" y="177800"/>
            <a:ext cx="6477000" cy="4318000"/>
          </a:xfrm>
          <a:prstGeom prst="rect">
            <a:avLst/>
          </a:prstGeom>
        </p:spPr>
      </p:pic>
      <p:cxnSp>
        <p:nvCxnSpPr>
          <p:cNvPr id="8" name="Straight Connector 7"/>
          <p:cNvCxnSpPr/>
          <p:nvPr/>
        </p:nvCxnSpPr>
        <p:spPr>
          <a:xfrm>
            <a:off x="0" y="44958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0" y="23622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2" descr="C:\Users\Andrew Phelps\Desktop\andy_pac_ma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1000" y="1752600"/>
            <a:ext cx="3737102" cy="3721464"/>
          </a:xfrm>
          <a:prstGeom prst="rect">
            <a:avLst/>
          </a:prstGeom>
          <a:noFill/>
          <a:ln w="15875">
            <a:solidFill>
              <a:schemeClr val="tx1"/>
            </a:solidFill>
          </a:ln>
          <a:effectLst>
            <a:outerShdw blurRad="355600" sx="116000" sy="116000" algn="ctr" rotWithShape="0">
              <a:prstClr val="black">
                <a:alpha val="77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972074"/>
            <a:ext cx="12192000" cy="1293028"/>
          </a:xfrm>
        </p:spPr>
        <p:txBody>
          <a:bodyPr/>
          <a:lstStyle/>
          <a:p>
            <a:pPr algn="ctr"/>
            <a:r>
              <a:rPr lang="en-US" dirty="0"/>
              <a:t>HI, I’m ANDY</a:t>
            </a:r>
          </a:p>
        </p:txBody>
      </p:sp>
      <p:sp>
        <p:nvSpPr>
          <p:cNvPr id="10" name="Title 1">
            <a:extLst>
              <a:ext uri="{FF2B5EF4-FFF2-40B4-BE49-F238E27FC236}">
                <a16:creationId xmlns:a16="http://schemas.microsoft.com/office/drawing/2014/main" id="{21176AB6-7A8C-1C95-D87C-26CD5194CDFD}"/>
              </a:ext>
            </a:extLst>
          </p:cNvPr>
          <p:cNvSpPr txBox="1">
            <a:spLocks/>
          </p:cNvSpPr>
          <p:nvPr/>
        </p:nvSpPr>
        <p:spPr>
          <a:xfrm>
            <a:off x="0" y="5537295"/>
            <a:ext cx="12192000" cy="1293028"/>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1800" dirty="0"/>
              <a:t>I NOW collect academic titles and </a:t>
            </a:r>
          </a:p>
          <a:p>
            <a:pPr algn="ctr"/>
            <a:r>
              <a:rPr lang="en-US" sz="1800" dirty="0"/>
              <a:t>positions for fun (BUT SOMEHOW</a:t>
            </a:r>
          </a:p>
          <a:p>
            <a:pPr algn="ctr"/>
            <a:r>
              <a:rPr lang="en-US" sz="1800" dirty="0"/>
              <a:t>NOT PROFIT).</a:t>
            </a:r>
          </a:p>
        </p:txBody>
      </p:sp>
    </p:spTree>
    <p:extLst>
      <p:ext uri="{BB962C8B-B14F-4D97-AF65-F5344CB8AC3E}">
        <p14:creationId xmlns:p14="http://schemas.microsoft.com/office/powerpoint/2010/main" val="4039072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388D15C-21FA-FCFD-205D-F80264891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12192000" cy="4495647"/>
          </a:xfrm>
          <a:prstGeom prst="rect">
            <a:avLst/>
          </a:prstGeom>
        </p:spPr>
      </p:pic>
      <p:cxnSp>
        <p:nvCxnSpPr>
          <p:cNvPr id="7" name="Straight Connector 6">
            <a:extLst>
              <a:ext uri="{FF2B5EF4-FFF2-40B4-BE49-F238E27FC236}">
                <a16:creationId xmlns:a16="http://schemas.microsoft.com/office/drawing/2014/main" id="{058B7A84-6A7C-57F8-8E74-FECEC6E15650}"/>
              </a:ext>
            </a:extLst>
          </p:cNvPr>
          <p:cNvCxnSpPr>
            <a:cxnSpLocks/>
          </p:cNvCxnSpPr>
          <p:nvPr/>
        </p:nvCxnSpPr>
        <p:spPr>
          <a:xfrm>
            <a:off x="0" y="58674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A8AB11-0E77-500F-5E1F-9804CFC1C926}"/>
              </a:ext>
            </a:extLst>
          </p:cNvPr>
          <p:cNvCxnSpPr>
            <a:cxnSpLocks/>
          </p:cNvCxnSpPr>
          <p:nvPr/>
        </p:nvCxnSpPr>
        <p:spPr>
          <a:xfrm>
            <a:off x="0" y="14478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766758F-B117-E8F1-171B-917A88A8F663}"/>
              </a:ext>
            </a:extLst>
          </p:cNvPr>
          <p:cNvSpPr>
            <a:spLocks noGrp="1"/>
          </p:cNvSpPr>
          <p:nvPr>
            <p:ph type="title"/>
          </p:nvPr>
        </p:nvSpPr>
        <p:spPr>
          <a:xfrm>
            <a:off x="1295400" y="609600"/>
            <a:ext cx="10744200" cy="838193"/>
          </a:xfrm>
        </p:spPr>
        <p:txBody>
          <a:bodyPr/>
          <a:lstStyle/>
          <a:p>
            <a:pPr algn="l"/>
            <a:r>
              <a:rPr lang="en-US" dirty="0"/>
              <a:t>I MEAN, WE CAN’T SOLVE, UH, _ANYTHING_ </a:t>
            </a:r>
          </a:p>
        </p:txBody>
      </p:sp>
    </p:spTree>
    <p:extLst>
      <p:ext uri="{BB962C8B-B14F-4D97-AF65-F5344CB8AC3E}">
        <p14:creationId xmlns:p14="http://schemas.microsoft.com/office/powerpoint/2010/main" val="1583038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BACA-9C02-C211-8345-4402597206CE}"/>
              </a:ext>
            </a:extLst>
          </p:cNvPr>
          <p:cNvSpPr>
            <a:spLocks noGrp="1"/>
          </p:cNvSpPr>
          <p:nvPr>
            <p:ph type="title"/>
          </p:nvPr>
        </p:nvSpPr>
        <p:spPr>
          <a:xfrm>
            <a:off x="0" y="764373"/>
            <a:ext cx="12192000" cy="1293028"/>
          </a:xfrm>
        </p:spPr>
        <p:txBody>
          <a:bodyPr/>
          <a:lstStyle/>
          <a:p>
            <a:pPr algn="ctr"/>
            <a:r>
              <a:rPr lang="en-US" dirty="0"/>
              <a:t>I HAVE NO ANSWERS, BUT A LOT OF QUESTIONS. AND I WANT BETTER GAMES THAT ACTUALLY ENACT, UH, CHANGE…</a:t>
            </a:r>
          </a:p>
        </p:txBody>
      </p:sp>
      <p:pic>
        <p:nvPicPr>
          <p:cNvPr id="5" name="Picture 4" descr="A person wearing a pink hat&#10;&#10;Description automatically generated with low confidence">
            <a:extLst>
              <a:ext uri="{FF2B5EF4-FFF2-40B4-BE49-F238E27FC236}">
                <a16:creationId xmlns:a16="http://schemas.microsoft.com/office/drawing/2014/main" id="{2FAEE40F-AB4A-50EC-0409-BA866CC4CD71}"/>
              </a:ext>
            </a:extLst>
          </p:cNvPr>
          <p:cNvPicPr>
            <a:picLocks noChangeAspect="1"/>
          </p:cNvPicPr>
          <p:nvPr/>
        </p:nvPicPr>
        <p:blipFill rotWithShape="1">
          <a:blip r:embed="rId2">
            <a:extLst>
              <a:ext uri="{28A0092B-C50C-407E-A947-70E740481C1C}">
                <a14:useLocalDpi xmlns:a14="http://schemas.microsoft.com/office/drawing/2010/main" val="0"/>
              </a:ext>
            </a:extLst>
          </a:blip>
          <a:srcRect l="25003" t="40000" b="3333"/>
          <a:stretch/>
        </p:blipFill>
        <p:spPr>
          <a:xfrm>
            <a:off x="4724400" y="2743200"/>
            <a:ext cx="2743388" cy="3886200"/>
          </a:xfrm>
          <a:prstGeom prst="rect">
            <a:avLst/>
          </a:prstGeom>
          <a:ln w="19050">
            <a:solidFill>
              <a:schemeClr val="tx1"/>
            </a:solidFill>
          </a:ln>
        </p:spPr>
      </p:pic>
    </p:spTree>
    <p:extLst>
      <p:ext uri="{BB962C8B-B14F-4D97-AF65-F5344CB8AC3E}">
        <p14:creationId xmlns:p14="http://schemas.microsoft.com/office/powerpoint/2010/main" val="1666956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F0A8FB-3C70-404E-B1AC-15FDC56C47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40" y="1913965"/>
            <a:ext cx="12176165" cy="387723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1728F92-B8BF-47DF-AB4A-239543B79B67}"/>
                  </a:ext>
                </a:extLst>
              </p14:cNvPr>
              <p14:cNvContentPartPr/>
              <p14:nvPr/>
            </p14:nvContentPartPr>
            <p14:xfrm>
              <a:off x="9962056" y="2328374"/>
              <a:ext cx="56880" cy="23040"/>
            </p14:xfrm>
          </p:contentPart>
        </mc:Choice>
        <mc:Fallback xmlns="">
          <p:pic>
            <p:nvPicPr>
              <p:cNvPr id="7" name="Ink 6">
                <a:extLst>
                  <a:ext uri="{FF2B5EF4-FFF2-40B4-BE49-F238E27FC236}">
                    <a16:creationId xmlns:a16="http://schemas.microsoft.com/office/drawing/2014/main" id="{F1728F92-B8BF-47DF-AB4A-239543B79B67}"/>
                  </a:ext>
                </a:extLst>
              </p:cNvPr>
              <p:cNvPicPr/>
              <p:nvPr/>
            </p:nvPicPr>
            <p:blipFill>
              <a:blip r:embed="rId5"/>
              <a:stretch>
                <a:fillRect/>
              </a:stretch>
            </p:blipFill>
            <p:spPr>
              <a:xfrm>
                <a:off x="9953416" y="2319734"/>
                <a:ext cx="74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BBCDD99-E9BD-49E8-8DDE-728ED3C21CAF}"/>
                  </a:ext>
                </a:extLst>
              </p14:cNvPr>
              <p14:cNvContentPartPr/>
              <p14:nvPr/>
            </p14:nvContentPartPr>
            <p14:xfrm>
              <a:off x="10139536" y="2387774"/>
              <a:ext cx="43200" cy="6480"/>
            </p14:xfrm>
          </p:contentPart>
        </mc:Choice>
        <mc:Fallback xmlns="">
          <p:pic>
            <p:nvPicPr>
              <p:cNvPr id="8" name="Ink 7">
                <a:extLst>
                  <a:ext uri="{FF2B5EF4-FFF2-40B4-BE49-F238E27FC236}">
                    <a16:creationId xmlns:a16="http://schemas.microsoft.com/office/drawing/2014/main" id="{4BBCDD99-E9BD-49E8-8DDE-728ED3C21CAF}"/>
                  </a:ext>
                </a:extLst>
              </p:cNvPr>
              <p:cNvPicPr/>
              <p:nvPr/>
            </p:nvPicPr>
            <p:blipFill>
              <a:blip r:embed="rId7"/>
              <a:stretch>
                <a:fillRect/>
              </a:stretch>
            </p:blipFill>
            <p:spPr>
              <a:xfrm>
                <a:off x="10130896" y="2378774"/>
                <a:ext cx="60840" cy="24120"/>
              </a:xfrm>
              <a:prstGeom prst="rect">
                <a:avLst/>
              </a:prstGeom>
            </p:spPr>
          </p:pic>
        </mc:Fallback>
      </mc:AlternateContent>
      <p:sp>
        <p:nvSpPr>
          <p:cNvPr id="58" name="Rectangle 57">
            <a:extLst>
              <a:ext uri="{FF2B5EF4-FFF2-40B4-BE49-F238E27FC236}">
                <a16:creationId xmlns:a16="http://schemas.microsoft.com/office/drawing/2014/main" id="{1E04459B-77E0-4E93-B581-751442D7DA5B}"/>
              </a:ext>
            </a:extLst>
          </p:cNvPr>
          <p:cNvSpPr/>
          <p:nvPr/>
        </p:nvSpPr>
        <p:spPr>
          <a:xfrm>
            <a:off x="-10459" y="-1"/>
            <a:ext cx="12197064" cy="19139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8">
            <p14:nvContentPartPr>
              <p14:cNvPr id="66" name="Ink 65">
                <a:extLst>
                  <a:ext uri="{FF2B5EF4-FFF2-40B4-BE49-F238E27FC236}">
                    <a16:creationId xmlns:a16="http://schemas.microsoft.com/office/drawing/2014/main" id="{FEF650A6-00DE-4A82-99D4-1267A4D1DAA9}"/>
                  </a:ext>
                </a:extLst>
              </p14:cNvPr>
              <p14:cNvContentPartPr/>
              <p14:nvPr/>
            </p14:nvContentPartPr>
            <p14:xfrm>
              <a:off x="4967275" y="946334"/>
              <a:ext cx="12240" cy="7920"/>
            </p14:xfrm>
          </p:contentPart>
        </mc:Choice>
        <mc:Fallback xmlns="">
          <p:pic>
            <p:nvPicPr>
              <p:cNvPr id="66" name="Ink 65">
                <a:extLst>
                  <a:ext uri="{FF2B5EF4-FFF2-40B4-BE49-F238E27FC236}">
                    <a16:creationId xmlns:a16="http://schemas.microsoft.com/office/drawing/2014/main" id="{FEF650A6-00DE-4A82-99D4-1267A4D1DAA9}"/>
                  </a:ext>
                </a:extLst>
              </p:cNvPr>
              <p:cNvPicPr/>
              <p:nvPr/>
            </p:nvPicPr>
            <p:blipFill>
              <a:blip r:embed="rId9"/>
              <a:stretch>
                <a:fillRect/>
              </a:stretch>
            </p:blipFill>
            <p:spPr>
              <a:xfrm>
                <a:off x="4958275" y="937694"/>
                <a:ext cx="29880" cy="25560"/>
              </a:xfrm>
              <a:prstGeom prst="rect">
                <a:avLst/>
              </a:prstGeom>
            </p:spPr>
          </p:pic>
        </mc:Fallback>
      </mc:AlternateContent>
      <p:sp>
        <p:nvSpPr>
          <p:cNvPr id="70" name="TextBox 69">
            <a:extLst>
              <a:ext uri="{FF2B5EF4-FFF2-40B4-BE49-F238E27FC236}">
                <a16:creationId xmlns:a16="http://schemas.microsoft.com/office/drawing/2014/main" id="{CA8EC058-F3D3-4E5F-9283-49488EB574B1}"/>
              </a:ext>
            </a:extLst>
          </p:cNvPr>
          <p:cNvSpPr txBox="1"/>
          <p:nvPr/>
        </p:nvSpPr>
        <p:spPr>
          <a:xfrm>
            <a:off x="-20919" y="1371600"/>
            <a:ext cx="12228441" cy="738664"/>
          </a:xfrm>
          <a:prstGeom prst="rect">
            <a:avLst/>
          </a:prstGeom>
          <a:noFill/>
        </p:spPr>
        <p:txBody>
          <a:bodyPr wrap="square" rtlCol="0">
            <a:spAutoFit/>
          </a:bodyPr>
          <a:lstStyle/>
          <a:p>
            <a:pPr algn="ctr"/>
            <a:r>
              <a:rPr lang="en-US" sz="2000" b="1" dirty="0"/>
              <a:t>ANDYWORLD.IO | PROFESSORANDREWPHELPS.NET | @ANDYMPHELPS | ANDYMPHELPS@GMAIL.COM</a:t>
            </a:r>
          </a:p>
          <a:p>
            <a:pPr algn="ctr"/>
            <a:endParaRPr lang="en-US" sz="2200" b="1" kern="1200" dirty="0">
              <a:solidFill>
                <a:schemeClr val="tx1"/>
              </a:solidFill>
              <a:latin typeface="+mn-lt"/>
              <a:ea typeface="+mn-ea"/>
              <a:cs typeface="+mn-cs"/>
            </a:endParaRPr>
          </a:p>
        </p:txBody>
      </p:sp>
      <p:cxnSp>
        <p:nvCxnSpPr>
          <p:cNvPr id="73" name="Straight Arrow Connector 72">
            <a:extLst>
              <a:ext uri="{FF2B5EF4-FFF2-40B4-BE49-F238E27FC236}">
                <a16:creationId xmlns:a16="http://schemas.microsoft.com/office/drawing/2014/main" id="{7A622C22-96FE-455C-9B77-6091407AB65C}"/>
              </a:ext>
            </a:extLst>
          </p:cNvPr>
          <p:cNvCxnSpPr>
            <a:cxnSpLocks/>
          </p:cNvCxnSpPr>
          <p:nvPr/>
        </p:nvCxnSpPr>
        <p:spPr>
          <a:xfrm>
            <a:off x="-5064" y="12192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A40A3F19-CFC8-4019-9B25-87CBBB28B508}"/>
              </a:ext>
            </a:extLst>
          </p:cNvPr>
          <p:cNvCxnSpPr>
            <a:cxnSpLocks/>
          </p:cNvCxnSpPr>
          <p:nvPr/>
        </p:nvCxnSpPr>
        <p:spPr>
          <a:xfrm>
            <a:off x="0" y="1913964"/>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3AE0FC50-91FF-45C3-BCBC-2315CF014985}"/>
              </a:ext>
            </a:extLst>
          </p:cNvPr>
          <p:cNvCxnSpPr>
            <a:cxnSpLocks/>
          </p:cNvCxnSpPr>
          <p:nvPr/>
        </p:nvCxnSpPr>
        <p:spPr>
          <a:xfrm>
            <a:off x="-10459" y="57912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2A6649D9-33DC-4E50-9F5F-013FB73F352D}"/>
              </a:ext>
            </a:extLst>
          </p:cNvPr>
          <p:cNvSpPr/>
          <p:nvPr/>
        </p:nvSpPr>
        <p:spPr>
          <a:xfrm>
            <a:off x="-17532" y="4965807"/>
            <a:ext cx="12199092" cy="838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90000"/>
                  </a:schemeClr>
                </a:solidFill>
              </a:rPr>
              <a:t>Thanks &amp; Questions</a:t>
            </a:r>
          </a:p>
        </p:txBody>
      </p:sp>
      <p:cxnSp>
        <p:nvCxnSpPr>
          <p:cNvPr id="12" name="Straight Connector 11">
            <a:extLst>
              <a:ext uri="{FF2B5EF4-FFF2-40B4-BE49-F238E27FC236}">
                <a16:creationId xmlns:a16="http://schemas.microsoft.com/office/drawing/2014/main" id="{ED38947A-8882-4CBF-8A21-C5FA875B722D}"/>
              </a:ext>
            </a:extLst>
          </p:cNvPr>
          <p:cNvCxnSpPr/>
          <p:nvPr/>
        </p:nvCxnSpPr>
        <p:spPr>
          <a:xfrm>
            <a:off x="-17532" y="5804007"/>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905E48-5467-401A-A173-CFD7F7B0B0AB}"/>
              </a:ext>
            </a:extLst>
          </p:cNvPr>
          <p:cNvCxnSpPr/>
          <p:nvPr/>
        </p:nvCxnSpPr>
        <p:spPr>
          <a:xfrm>
            <a:off x="-17532" y="4972895"/>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87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7D25-18E3-2627-F93E-265EBA69D60E}"/>
              </a:ext>
            </a:extLst>
          </p:cNvPr>
          <p:cNvSpPr>
            <a:spLocks noGrp="1"/>
          </p:cNvSpPr>
          <p:nvPr>
            <p:ph type="title"/>
          </p:nvPr>
        </p:nvSpPr>
        <p:spPr>
          <a:xfrm>
            <a:off x="8657034" y="4191000"/>
            <a:ext cx="2743200" cy="1293028"/>
          </a:xfrm>
        </p:spPr>
        <p:txBody>
          <a:bodyPr/>
          <a:lstStyle/>
          <a:p>
            <a:pPr algn="l"/>
            <a:r>
              <a:rPr lang="en-US" dirty="0"/>
              <a:t>I MISSED YOU. A LOT.</a:t>
            </a:r>
          </a:p>
        </p:txBody>
      </p:sp>
      <p:pic>
        <p:nvPicPr>
          <p:cNvPr id="5" name="Content Placeholder 4" descr="A group of tables and chairs by the water&#10;&#10;Description automatically generated with low confidence">
            <a:extLst>
              <a:ext uri="{FF2B5EF4-FFF2-40B4-BE49-F238E27FC236}">
                <a16:creationId xmlns:a16="http://schemas.microsoft.com/office/drawing/2014/main" id="{171D1531-6C3A-6A4E-149C-A33FB6BDFA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6600" y="0"/>
            <a:ext cx="5151834" cy="6886047"/>
          </a:xfrm>
        </p:spPr>
      </p:pic>
      <p:cxnSp>
        <p:nvCxnSpPr>
          <p:cNvPr id="6" name="Straight Connector 5">
            <a:extLst>
              <a:ext uri="{FF2B5EF4-FFF2-40B4-BE49-F238E27FC236}">
                <a16:creationId xmlns:a16="http://schemas.microsoft.com/office/drawing/2014/main" id="{BE29BE9A-745A-F7F7-D40E-28F025448606}"/>
              </a:ext>
            </a:extLst>
          </p:cNvPr>
          <p:cNvCxnSpPr>
            <a:cxnSpLocks/>
          </p:cNvCxnSpPr>
          <p:nvPr/>
        </p:nvCxnSpPr>
        <p:spPr>
          <a:xfrm>
            <a:off x="3276600" y="0"/>
            <a:ext cx="0" cy="68410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B35632-AFF5-B347-349B-8C0061DADF68}"/>
              </a:ext>
            </a:extLst>
          </p:cNvPr>
          <p:cNvCxnSpPr>
            <a:cxnSpLocks/>
          </p:cNvCxnSpPr>
          <p:nvPr/>
        </p:nvCxnSpPr>
        <p:spPr>
          <a:xfrm>
            <a:off x="8436901" y="0"/>
            <a:ext cx="0" cy="68410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outdoor, sky, water&#10;&#10;Description automatically generated">
            <a:extLst>
              <a:ext uri="{FF2B5EF4-FFF2-40B4-BE49-F238E27FC236}">
                <a16:creationId xmlns:a16="http://schemas.microsoft.com/office/drawing/2014/main" id="{26042137-CD2C-AA92-D9AD-9A8CD826E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03200"/>
            <a:ext cx="2819400" cy="3759200"/>
          </a:xfrm>
          <a:prstGeom prst="rect">
            <a:avLst/>
          </a:prstGeom>
          <a:ln w="25400">
            <a:solidFill>
              <a:schemeClr val="tx1"/>
            </a:solidFill>
          </a:ln>
        </p:spPr>
      </p:pic>
      <p:pic>
        <p:nvPicPr>
          <p:cNvPr id="15" name="Picture 14" descr="A person standing on a boat&#10;&#10;Description automatically generated with medium confidence">
            <a:extLst>
              <a:ext uri="{FF2B5EF4-FFF2-40B4-BE49-F238E27FC236}">
                <a16:creationId xmlns:a16="http://schemas.microsoft.com/office/drawing/2014/main" id="{3321BA3F-0385-044B-3726-74C31B350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3966" y="203200"/>
            <a:ext cx="3289423" cy="3759200"/>
          </a:xfrm>
          <a:prstGeom prst="rect">
            <a:avLst/>
          </a:prstGeom>
          <a:ln w="19050">
            <a:solidFill>
              <a:schemeClr val="tx1"/>
            </a:solidFill>
          </a:ln>
        </p:spPr>
      </p:pic>
    </p:spTree>
    <p:extLst>
      <p:ext uri="{BB962C8B-B14F-4D97-AF65-F5344CB8AC3E}">
        <p14:creationId xmlns:p14="http://schemas.microsoft.com/office/powerpoint/2010/main" val="329359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326FE-DCF2-71B2-1028-8A6D063F96A2}"/>
              </a:ext>
            </a:extLst>
          </p:cNvPr>
          <p:cNvPicPr>
            <a:picLocks noChangeAspect="1"/>
          </p:cNvPicPr>
          <p:nvPr/>
        </p:nvPicPr>
        <p:blipFill>
          <a:blip r:embed="rId2"/>
          <a:stretch>
            <a:fillRect/>
          </a:stretch>
        </p:blipFill>
        <p:spPr>
          <a:xfrm>
            <a:off x="-1" y="881685"/>
            <a:ext cx="5891267" cy="4418450"/>
          </a:xfrm>
          <a:prstGeom prst="rect">
            <a:avLst/>
          </a:prstGeom>
        </p:spPr>
      </p:pic>
      <p:pic>
        <p:nvPicPr>
          <p:cNvPr id="6" name="Picture 5" descr="A group of people in an office&#10;&#10;Description automatically generated">
            <a:extLst>
              <a:ext uri="{FF2B5EF4-FFF2-40B4-BE49-F238E27FC236}">
                <a16:creationId xmlns:a16="http://schemas.microsoft.com/office/drawing/2014/main" id="{FBADF8ED-311B-1790-B0F9-A350165F2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267" y="881686"/>
            <a:ext cx="6322041" cy="4418450"/>
          </a:xfrm>
          <a:prstGeom prst="rect">
            <a:avLst/>
          </a:prstGeom>
        </p:spPr>
      </p:pic>
      <p:cxnSp>
        <p:nvCxnSpPr>
          <p:cNvPr id="7" name="Straight Connector 6">
            <a:extLst>
              <a:ext uri="{FF2B5EF4-FFF2-40B4-BE49-F238E27FC236}">
                <a16:creationId xmlns:a16="http://schemas.microsoft.com/office/drawing/2014/main" id="{5000FD68-E995-74C6-68E6-169FCCA34970}"/>
              </a:ext>
            </a:extLst>
          </p:cNvPr>
          <p:cNvCxnSpPr>
            <a:cxnSpLocks/>
          </p:cNvCxnSpPr>
          <p:nvPr/>
        </p:nvCxnSpPr>
        <p:spPr>
          <a:xfrm>
            <a:off x="-1" y="873218"/>
            <a:ext cx="12213309" cy="84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91EF5E-D021-F032-12AF-83146B3A20BA}"/>
              </a:ext>
            </a:extLst>
          </p:cNvPr>
          <p:cNvCxnSpPr>
            <a:cxnSpLocks/>
          </p:cNvCxnSpPr>
          <p:nvPr/>
        </p:nvCxnSpPr>
        <p:spPr>
          <a:xfrm>
            <a:off x="-21309" y="5308602"/>
            <a:ext cx="12213309" cy="84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19495EC-4A3F-F4F2-B723-14AB560BF96C}"/>
              </a:ext>
            </a:extLst>
          </p:cNvPr>
          <p:cNvCxnSpPr>
            <a:cxnSpLocks/>
          </p:cNvCxnSpPr>
          <p:nvPr/>
        </p:nvCxnSpPr>
        <p:spPr>
          <a:xfrm>
            <a:off x="5891266" y="873218"/>
            <a:ext cx="0" cy="44523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8935922-2F3C-4917-D05D-C283DAB570A5}"/>
              </a:ext>
            </a:extLst>
          </p:cNvPr>
          <p:cNvSpPr/>
          <p:nvPr/>
        </p:nvSpPr>
        <p:spPr>
          <a:xfrm>
            <a:off x="0" y="381003"/>
            <a:ext cx="5891266" cy="500682"/>
          </a:xfrm>
          <a:prstGeom prst="rect">
            <a:avLst/>
          </a:prstGeom>
          <a:solidFill>
            <a:srgbClr val="00206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American University Game Center</a:t>
            </a:r>
          </a:p>
        </p:txBody>
      </p:sp>
      <p:sp>
        <p:nvSpPr>
          <p:cNvPr id="15" name="Rectangle 14">
            <a:extLst>
              <a:ext uri="{FF2B5EF4-FFF2-40B4-BE49-F238E27FC236}">
                <a16:creationId xmlns:a16="http://schemas.microsoft.com/office/drawing/2014/main" id="{35318B0E-93E6-E78B-509D-4BE134DEFA78}"/>
              </a:ext>
            </a:extLst>
          </p:cNvPr>
          <p:cNvSpPr/>
          <p:nvPr/>
        </p:nvSpPr>
        <p:spPr>
          <a:xfrm>
            <a:off x="5891265" y="5325535"/>
            <a:ext cx="6300727" cy="500682"/>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University of Canterbury </a:t>
            </a:r>
            <a:r>
              <a:rPr lang="en-US" dirty="0" err="1"/>
              <a:t>HITLabNZ</a:t>
            </a:r>
            <a:endParaRPr lang="en-US" dirty="0"/>
          </a:p>
        </p:txBody>
      </p:sp>
    </p:spTree>
    <p:extLst>
      <p:ext uri="{BB962C8B-B14F-4D97-AF65-F5344CB8AC3E}">
        <p14:creationId xmlns:p14="http://schemas.microsoft.com/office/powerpoint/2010/main" val="2632198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3551-B4F6-B240-1477-4735FF61AA60}"/>
              </a:ext>
            </a:extLst>
          </p:cNvPr>
          <p:cNvSpPr>
            <a:spLocks noGrp="1"/>
          </p:cNvSpPr>
          <p:nvPr>
            <p:ph type="title"/>
          </p:nvPr>
        </p:nvSpPr>
        <p:spPr>
          <a:xfrm>
            <a:off x="1676400" y="723215"/>
            <a:ext cx="9829800" cy="1293028"/>
          </a:xfrm>
        </p:spPr>
        <p:txBody>
          <a:bodyPr/>
          <a:lstStyle/>
          <a:p>
            <a:r>
              <a:rPr lang="en-US" dirty="0"/>
              <a:t>So this is… actually work with me and my MFA students (MOSTLY THEM)</a:t>
            </a:r>
          </a:p>
        </p:txBody>
      </p:sp>
      <p:sp>
        <p:nvSpPr>
          <p:cNvPr id="3" name="Content Placeholder 2">
            <a:extLst>
              <a:ext uri="{FF2B5EF4-FFF2-40B4-BE49-F238E27FC236}">
                <a16:creationId xmlns:a16="http://schemas.microsoft.com/office/drawing/2014/main" id="{7F03F49C-257B-62D2-F769-4F022C382859}"/>
              </a:ext>
            </a:extLst>
          </p:cNvPr>
          <p:cNvSpPr>
            <a:spLocks noGrp="1"/>
          </p:cNvSpPr>
          <p:nvPr>
            <p:ph idx="1"/>
          </p:nvPr>
        </p:nvSpPr>
        <p:spPr/>
        <p:txBody>
          <a:bodyPr/>
          <a:lstStyle/>
          <a:p>
            <a:pPr marL="0" indent="0">
              <a:buNone/>
            </a:pPr>
            <a:r>
              <a:rPr lang="en-US" dirty="0"/>
              <a:t>Jocelyn Wagner, MFA</a:t>
            </a:r>
          </a:p>
          <a:p>
            <a:pPr marL="0" indent="0">
              <a:buNone/>
            </a:pPr>
            <a:r>
              <a:rPr lang="en-US" dirty="0"/>
              <a:t>Andrew </a:t>
            </a:r>
            <a:r>
              <a:rPr lang="en-US" dirty="0" err="1"/>
              <a:t>Moger</a:t>
            </a:r>
            <a:r>
              <a:rPr lang="en-US" dirty="0"/>
              <a:t>, MFA</a:t>
            </a:r>
          </a:p>
        </p:txBody>
      </p:sp>
      <p:pic>
        <p:nvPicPr>
          <p:cNvPr id="4" name="Picture 3">
            <a:extLst>
              <a:ext uri="{FF2B5EF4-FFF2-40B4-BE49-F238E27FC236}">
                <a16:creationId xmlns:a16="http://schemas.microsoft.com/office/drawing/2014/main" id="{55046134-751B-A34E-CF10-FB014ADFEE30}"/>
              </a:ext>
            </a:extLst>
          </p:cNvPr>
          <p:cNvPicPr>
            <a:picLocks noChangeAspect="1"/>
          </p:cNvPicPr>
          <p:nvPr/>
        </p:nvPicPr>
        <p:blipFill>
          <a:blip r:embed="rId2"/>
          <a:stretch>
            <a:fillRect/>
          </a:stretch>
        </p:blipFill>
        <p:spPr>
          <a:xfrm>
            <a:off x="4800600" y="2160693"/>
            <a:ext cx="2743200" cy="2743200"/>
          </a:xfrm>
          <a:prstGeom prst="rect">
            <a:avLst/>
          </a:prstGeom>
          <a:ln w="19050">
            <a:solidFill>
              <a:schemeClr val="tx1"/>
            </a:solidFill>
          </a:ln>
        </p:spPr>
      </p:pic>
      <p:pic>
        <p:nvPicPr>
          <p:cNvPr id="5" name="Picture 4">
            <a:extLst>
              <a:ext uri="{FF2B5EF4-FFF2-40B4-BE49-F238E27FC236}">
                <a16:creationId xmlns:a16="http://schemas.microsoft.com/office/drawing/2014/main" id="{1341435F-0ACC-EEB6-AF4F-A37CCA74CA07}"/>
              </a:ext>
            </a:extLst>
          </p:cNvPr>
          <p:cNvPicPr>
            <a:picLocks noChangeAspect="1"/>
          </p:cNvPicPr>
          <p:nvPr/>
        </p:nvPicPr>
        <p:blipFill>
          <a:blip r:embed="rId3"/>
          <a:stretch>
            <a:fillRect/>
          </a:stretch>
        </p:blipFill>
        <p:spPr>
          <a:xfrm>
            <a:off x="7848599" y="2152226"/>
            <a:ext cx="2751667" cy="2743200"/>
          </a:xfrm>
          <a:prstGeom prst="rect">
            <a:avLst/>
          </a:prstGeom>
          <a:ln w="19050">
            <a:solidFill>
              <a:schemeClr val="tx1"/>
            </a:solidFill>
          </a:ln>
        </p:spPr>
      </p:pic>
    </p:spTree>
    <p:extLst>
      <p:ext uri="{BB962C8B-B14F-4D97-AF65-F5344CB8AC3E}">
        <p14:creationId xmlns:p14="http://schemas.microsoft.com/office/powerpoint/2010/main" val="272257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F9FF-4B35-E84E-3A27-E79E2E4CDD50}"/>
              </a:ext>
            </a:extLst>
          </p:cNvPr>
          <p:cNvSpPr>
            <a:spLocks noGrp="1"/>
          </p:cNvSpPr>
          <p:nvPr>
            <p:ph type="title"/>
          </p:nvPr>
        </p:nvSpPr>
        <p:spPr/>
        <p:txBody>
          <a:bodyPr/>
          <a:lstStyle/>
          <a:p>
            <a:r>
              <a:rPr lang="en-US" dirty="0"/>
              <a:t>AND ITS… ACTUALLY WORK BASED OFF OF FRIENDS WORK ELSEWHERE</a:t>
            </a:r>
          </a:p>
        </p:txBody>
      </p:sp>
      <p:sp>
        <p:nvSpPr>
          <p:cNvPr id="3" name="Content Placeholder 2">
            <a:extLst>
              <a:ext uri="{FF2B5EF4-FFF2-40B4-BE49-F238E27FC236}">
                <a16:creationId xmlns:a16="http://schemas.microsoft.com/office/drawing/2014/main" id="{C13EDA99-7A87-AD4A-9649-BC2931089788}"/>
              </a:ext>
            </a:extLst>
          </p:cNvPr>
          <p:cNvSpPr>
            <a:spLocks noGrp="1"/>
          </p:cNvSpPr>
          <p:nvPr>
            <p:ph idx="1"/>
          </p:nvPr>
        </p:nvSpPr>
        <p:spPr>
          <a:xfrm>
            <a:off x="3581400" y="2194560"/>
            <a:ext cx="7924800" cy="4024125"/>
          </a:xfrm>
        </p:spPr>
        <p:txBody>
          <a:bodyPr/>
          <a:lstStyle/>
          <a:p>
            <a:pPr marL="0" indent="0">
              <a:buNone/>
            </a:pPr>
            <a:r>
              <a:rPr lang="en-US" sz="3200" dirty="0"/>
              <a:t>Mia </a:t>
            </a:r>
            <a:r>
              <a:rPr lang="en-US" sz="3200" dirty="0" err="1"/>
              <a:t>Consalvo</a:t>
            </a:r>
            <a:r>
              <a:rPr lang="en-US" sz="3200" dirty="0"/>
              <a:t> &amp; Scott DeJong at Concordia University at </a:t>
            </a:r>
            <a:r>
              <a:rPr lang="en-US" sz="3200" dirty="0" err="1"/>
              <a:t>mLab</a:t>
            </a:r>
            <a:endParaRPr lang="en-US" sz="3200" dirty="0"/>
          </a:p>
          <a:p>
            <a:endParaRPr lang="en-US" sz="3200" dirty="0"/>
          </a:p>
          <a:p>
            <a:pPr marL="0" indent="0">
              <a:buNone/>
            </a:pPr>
            <a:r>
              <a:rPr lang="en-US" sz="3200" dirty="0"/>
              <a:t>Lindsay Grace at Miami University MFA in Digital Media program (and as Knight Chair of Interactive Media)</a:t>
            </a:r>
          </a:p>
          <a:p>
            <a:pPr marL="0" indent="0">
              <a:buNone/>
            </a:pPr>
            <a:endParaRPr lang="en-US" dirty="0"/>
          </a:p>
          <a:p>
            <a:endParaRPr lang="en-US" dirty="0"/>
          </a:p>
        </p:txBody>
      </p:sp>
      <p:pic>
        <p:nvPicPr>
          <p:cNvPr id="4" name="Picture 3">
            <a:extLst>
              <a:ext uri="{FF2B5EF4-FFF2-40B4-BE49-F238E27FC236}">
                <a16:creationId xmlns:a16="http://schemas.microsoft.com/office/drawing/2014/main" id="{E7601762-104D-7D1B-04A6-3D2EB14ADD95}"/>
              </a:ext>
            </a:extLst>
          </p:cNvPr>
          <p:cNvPicPr>
            <a:picLocks noChangeAspect="1"/>
          </p:cNvPicPr>
          <p:nvPr/>
        </p:nvPicPr>
        <p:blipFill>
          <a:blip r:embed="rId3"/>
          <a:stretch>
            <a:fillRect/>
          </a:stretch>
        </p:blipFill>
        <p:spPr>
          <a:xfrm>
            <a:off x="0" y="-1"/>
            <a:ext cx="2584450" cy="4594577"/>
          </a:xfrm>
          <a:prstGeom prst="rect">
            <a:avLst/>
          </a:prstGeom>
        </p:spPr>
      </p:pic>
      <p:pic>
        <p:nvPicPr>
          <p:cNvPr id="5" name="Picture 4">
            <a:extLst>
              <a:ext uri="{FF2B5EF4-FFF2-40B4-BE49-F238E27FC236}">
                <a16:creationId xmlns:a16="http://schemas.microsoft.com/office/drawing/2014/main" id="{128600BF-FA28-A79B-AA4B-0874452C95A2}"/>
              </a:ext>
            </a:extLst>
          </p:cNvPr>
          <p:cNvPicPr>
            <a:picLocks noChangeAspect="1"/>
          </p:cNvPicPr>
          <p:nvPr/>
        </p:nvPicPr>
        <p:blipFill rotWithShape="1">
          <a:blip r:embed="rId4"/>
          <a:srcRect b="20270"/>
          <a:stretch/>
        </p:blipFill>
        <p:spPr>
          <a:xfrm>
            <a:off x="0" y="2892031"/>
            <a:ext cx="2584450" cy="2514600"/>
          </a:xfrm>
          <a:prstGeom prst="rect">
            <a:avLst/>
          </a:prstGeom>
        </p:spPr>
      </p:pic>
      <p:cxnSp>
        <p:nvCxnSpPr>
          <p:cNvPr id="6" name="Straight Connector 5">
            <a:extLst>
              <a:ext uri="{FF2B5EF4-FFF2-40B4-BE49-F238E27FC236}">
                <a16:creationId xmlns:a16="http://schemas.microsoft.com/office/drawing/2014/main" id="{B5077C22-7C98-8965-53A8-419991E528FC}"/>
              </a:ext>
            </a:extLst>
          </p:cNvPr>
          <p:cNvCxnSpPr>
            <a:cxnSpLocks/>
          </p:cNvCxnSpPr>
          <p:nvPr/>
        </p:nvCxnSpPr>
        <p:spPr>
          <a:xfrm>
            <a:off x="-53393" y="2892031"/>
            <a:ext cx="263784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6FCFD58-C3A5-C580-2216-3E3D47AD2D86}"/>
              </a:ext>
            </a:extLst>
          </p:cNvPr>
          <p:cNvCxnSpPr>
            <a:cxnSpLocks/>
          </p:cNvCxnSpPr>
          <p:nvPr/>
        </p:nvCxnSpPr>
        <p:spPr>
          <a:xfrm>
            <a:off x="0" y="5370978"/>
            <a:ext cx="2584450" cy="356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3D510A-289D-1323-2AD6-E325AA314EA0}"/>
              </a:ext>
            </a:extLst>
          </p:cNvPr>
          <p:cNvCxnSpPr>
            <a:cxnSpLocks/>
          </p:cNvCxnSpPr>
          <p:nvPr/>
        </p:nvCxnSpPr>
        <p:spPr>
          <a:xfrm>
            <a:off x="2584450" y="0"/>
            <a:ext cx="0" cy="54066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30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3952-881A-D4CB-2327-0DE8093CCABE}"/>
              </a:ext>
            </a:extLst>
          </p:cNvPr>
          <p:cNvSpPr>
            <a:spLocks noGrp="1"/>
          </p:cNvSpPr>
          <p:nvPr>
            <p:ph type="title"/>
          </p:nvPr>
        </p:nvSpPr>
        <p:spPr/>
        <p:txBody>
          <a:bodyPr/>
          <a:lstStyle/>
          <a:p>
            <a:r>
              <a:rPr lang="en-US" dirty="0"/>
              <a:t>BUT WE TOOK A LOOK AS WELL</a:t>
            </a:r>
          </a:p>
        </p:txBody>
      </p:sp>
      <p:sp>
        <p:nvSpPr>
          <p:cNvPr id="3" name="Content Placeholder 2">
            <a:extLst>
              <a:ext uri="{FF2B5EF4-FFF2-40B4-BE49-F238E27FC236}">
                <a16:creationId xmlns:a16="http://schemas.microsoft.com/office/drawing/2014/main" id="{850F69E2-3525-EFA3-8445-EE50F6ACCFFC}"/>
              </a:ext>
            </a:extLst>
          </p:cNvPr>
          <p:cNvSpPr>
            <a:spLocks noGrp="1"/>
          </p:cNvSpPr>
          <p:nvPr>
            <p:ph idx="1"/>
          </p:nvPr>
        </p:nvSpPr>
        <p:spPr/>
        <p:txBody>
          <a:bodyPr/>
          <a:lstStyle/>
          <a:p>
            <a:r>
              <a:rPr lang="en-US" sz="4000" dirty="0"/>
              <a:t>There’s predominantly 2 kinds of ‘fake news’ games!</a:t>
            </a:r>
          </a:p>
          <a:p>
            <a:pPr lvl="1"/>
            <a:r>
              <a:rPr lang="en-US" sz="4000" dirty="0"/>
              <a:t>Guess which news as fake</a:t>
            </a:r>
          </a:p>
          <a:p>
            <a:pPr lvl="1"/>
            <a:r>
              <a:rPr lang="en-US" sz="4000" dirty="0"/>
              <a:t>Play as a kind of ‘disinformation officer’ to ‘create’ fake news</a:t>
            </a:r>
          </a:p>
        </p:txBody>
      </p:sp>
    </p:spTree>
    <p:extLst>
      <p:ext uri="{BB962C8B-B14F-4D97-AF65-F5344CB8AC3E}">
        <p14:creationId xmlns:p14="http://schemas.microsoft.com/office/powerpoint/2010/main" val="119109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94571-400F-53BC-CD7D-545B4440C880}"/>
              </a:ext>
            </a:extLst>
          </p:cNvPr>
          <p:cNvSpPr>
            <a:spLocks noGrp="1"/>
          </p:cNvSpPr>
          <p:nvPr>
            <p:ph type="title"/>
          </p:nvPr>
        </p:nvSpPr>
        <p:spPr/>
        <p:txBody>
          <a:bodyPr/>
          <a:lstStyle/>
          <a:p>
            <a:r>
              <a:rPr lang="en-US" dirty="0"/>
              <a:t>HARMONY SQUARE AND ITS ILK</a:t>
            </a:r>
          </a:p>
        </p:txBody>
      </p:sp>
      <p:sp>
        <p:nvSpPr>
          <p:cNvPr id="3" name="Content Placeholder 2">
            <a:extLst>
              <a:ext uri="{FF2B5EF4-FFF2-40B4-BE49-F238E27FC236}">
                <a16:creationId xmlns:a16="http://schemas.microsoft.com/office/drawing/2014/main" id="{179A0929-D356-793D-832B-9F00EA72871B}"/>
              </a:ext>
            </a:extLst>
          </p:cNvPr>
          <p:cNvSpPr>
            <a:spLocks noGrp="1"/>
          </p:cNvSpPr>
          <p:nvPr>
            <p:ph idx="1"/>
          </p:nvPr>
        </p:nvSpPr>
        <p:spPr>
          <a:xfrm>
            <a:off x="685800" y="1676400"/>
            <a:ext cx="10820400" cy="4542285"/>
          </a:xfrm>
        </p:spPr>
        <p:txBody>
          <a:bodyPr/>
          <a:lstStyle/>
          <a:p>
            <a:pPr marL="0" indent="0">
              <a:buNone/>
            </a:pPr>
            <a:r>
              <a:rPr lang="en-US" dirty="0"/>
              <a:t>[…] </a:t>
            </a:r>
            <a:r>
              <a:rPr lang="en-US" dirty="0" err="1"/>
              <a:t>tjhere</a:t>
            </a:r>
            <a:r>
              <a:rPr lang="en-US" dirty="0"/>
              <a:t> has been some research done on the actual impact of these games, notably Harmony Square and Bad News (DROG, 2020; DROG 2018). Using data collected from these games, researchers concluded that the “inoculation” approach of both games was “</a:t>
            </a:r>
            <a:r>
              <a:rPr lang="en-US" dirty="0">
                <a:solidFill>
                  <a:schemeClr val="accent2"/>
                </a:solidFill>
              </a:rPr>
              <a:t>effective at reducing some of the harmful effects that manipulative content can have on individuals</a:t>
            </a:r>
            <a:r>
              <a:rPr lang="en-US" dirty="0"/>
              <a:t>” (</a:t>
            </a:r>
            <a:r>
              <a:rPr lang="en-US" dirty="0" err="1"/>
              <a:t>Roozenbeek</a:t>
            </a:r>
            <a:r>
              <a:rPr lang="en-US" dirty="0"/>
              <a:t> &amp; van der Linden, 2020). Additionally, players were found to stay “inoculated” from false information far beyond just the immediate moments after playing, with the decay of player resistance being prevented by the administration of short “</a:t>
            </a:r>
            <a:r>
              <a:rPr lang="en-US" dirty="0">
                <a:solidFill>
                  <a:schemeClr val="accent2"/>
                </a:solidFill>
              </a:rPr>
              <a:t>booster shots</a:t>
            </a:r>
            <a:r>
              <a:rPr lang="en-US" dirty="0"/>
              <a:t>” (</a:t>
            </a:r>
            <a:r>
              <a:rPr lang="en-US" dirty="0" err="1"/>
              <a:t>Roozenbeek</a:t>
            </a:r>
            <a:r>
              <a:rPr lang="en-US" dirty="0"/>
              <a:t> &amp; van der Linden, 2020; </a:t>
            </a:r>
            <a:r>
              <a:rPr lang="en-US" dirty="0" err="1"/>
              <a:t>Maertens</a:t>
            </a:r>
            <a:r>
              <a:rPr lang="en-US" dirty="0"/>
              <a:t> et al., 2021). This research shows that using games as a way to teach about dis/misinformation is a viable option in the drive to curb the spread of fake news. </a:t>
            </a:r>
          </a:p>
          <a:p>
            <a:endParaRPr lang="en-US" dirty="0"/>
          </a:p>
        </p:txBody>
      </p:sp>
    </p:spTree>
    <p:extLst>
      <p:ext uri="{BB962C8B-B14F-4D97-AF65-F5344CB8AC3E}">
        <p14:creationId xmlns:p14="http://schemas.microsoft.com/office/powerpoint/2010/main" val="267103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4DA785-28B7-7F89-B308-0E50E2AB96FD}"/>
              </a:ext>
            </a:extLst>
          </p:cNvPr>
          <p:cNvPicPr>
            <a:picLocks noChangeAspect="1"/>
          </p:cNvPicPr>
          <p:nvPr/>
        </p:nvPicPr>
        <p:blipFill>
          <a:blip r:embed="rId3"/>
          <a:stretch>
            <a:fillRect/>
          </a:stretch>
        </p:blipFill>
        <p:spPr>
          <a:xfrm>
            <a:off x="0" y="0"/>
            <a:ext cx="12192000" cy="5867400"/>
          </a:xfrm>
          <a:prstGeom prst="rect">
            <a:avLst/>
          </a:prstGeom>
        </p:spPr>
      </p:pic>
    </p:spTree>
    <p:extLst>
      <p:ext uri="{BB962C8B-B14F-4D97-AF65-F5344CB8AC3E}">
        <p14:creationId xmlns:p14="http://schemas.microsoft.com/office/powerpoint/2010/main" val="408698335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47111</TotalTime>
  <Words>1043</Words>
  <Application>Microsoft Macintosh PowerPoint</Application>
  <PresentationFormat>Widescreen</PresentationFormat>
  <Paragraphs>87</Paragraphs>
  <Slides>22</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Century Gothic</vt:lpstr>
      <vt:lpstr>Vapor Trail</vt:lpstr>
      <vt:lpstr>PowerPoint Presentation</vt:lpstr>
      <vt:lpstr>HI, I’m ANDY</vt:lpstr>
      <vt:lpstr>I MISSED YOU. A LOT.</vt:lpstr>
      <vt:lpstr>PowerPoint Presentation</vt:lpstr>
      <vt:lpstr>So this is… actually work with me and my MFA students (MOSTLY THEM)</vt:lpstr>
      <vt:lpstr>AND ITS… ACTUALLY WORK BASED OFF OF FRIENDS WORK ELSEWHERE</vt:lpstr>
      <vt:lpstr>BUT WE TOOK A LOOK AS WELL</vt:lpstr>
      <vt:lpstr>HARMONY SQUARE AND ITS ILK</vt:lpstr>
      <vt:lpstr>PowerPoint Presentation</vt:lpstr>
      <vt:lpstr>TIMELINESS</vt:lpstr>
      <vt:lpstr>What _COULD_ THESE GAMES BE? ( brainstorming with Mia )</vt:lpstr>
      <vt:lpstr>What _could_ these games be?</vt:lpstr>
      <vt:lpstr>WE KEEP APPROACHING THIS AS AN EDUCATION OR PRACTICE PROBLEM. THIS IS PROBABLY WRONG</vt:lpstr>
      <vt:lpstr>A Gentle INTRODUCTION TO POLITICS AND TRIBALISM</vt:lpstr>
      <vt:lpstr>Oh, right, I live in dc. FUN TIMES.</vt:lpstr>
      <vt:lpstr>I MEAN, IT’S HAPPENING…</vt:lpstr>
      <vt:lpstr>Throwback to Guilt of the guildleader (GLS in 2011)</vt:lpstr>
      <vt:lpstr>I know, LETS LAYER ON ALL THIS @)#$&amp;*@)#(</vt:lpstr>
      <vt:lpstr>NEWS WILL BE SOLVED BY PROVENANCE? </vt:lpstr>
      <vt:lpstr>I MEAN, WE CAN’T SOLVE, UH, _ANYTHING_ </vt:lpstr>
      <vt:lpstr>I HAVE NO ANSWERS, BUT A LOT OF QUESTIONS. AND I WANT BETTER GAMES THAT ACTUALLY ENACT, UH, CHANGE…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Andy Phelps</cp:lastModifiedBy>
  <cp:revision>688</cp:revision>
  <dcterms:created xsi:type="dcterms:W3CDTF">2009-06-02T00:38:38Z</dcterms:created>
  <dcterms:modified xsi:type="dcterms:W3CDTF">2023-01-20T15:10:38Z</dcterms:modified>
</cp:coreProperties>
</file>