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5"/>
  </p:notesMasterIdLst>
  <p:sldIdLst>
    <p:sldId id="557" r:id="rId2"/>
    <p:sldId id="544" r:id="rId3"/>
    <p:sldId id="397" r:id="rId4"/>
    <p:sldId id="537" r:id="rId5"/>
    <p:sldId id="558" r:id="rId6"/>
    <p:sldId id="559" r:id="rId7"/>
    <p:sldId id="560" r:id="rId8"/>
    <p:sldId id="561" r:id="rId9"/>
    <p:sldId id="562" r:id="rId10"/>
    <p:sldId id="563" r:id="rId11"/>
    <p:sldId id="564" r:id="rId12"/>
    <p:sldId id="517" r:id="rId13"/>
    <p:sldId id="518" r:id="rId14"/>
    <p:sldId id="565" r:id="rId15"/>
    <p:sldId id="571" r:id="rId16"/>
    <p:sldId id="531" r:id="rId17"/>
    <p:sldId id="519" r:id="rId18"/>
    <p:sldId id="566" r:id="rId19"/>
    <p:sldId id="570" r:id="rId20"/>
    <p:sldId id="567" r:id="rId21"/>
    <p:sldId id="569" r:id="rId22"/>
    <p:sldId id="568" r:id="rId23"/>
    <p:sldId id="52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83C3"/>
    <a:srgbClr val="317ACA"/>
    <a:srgbClr val="FF2CF8"/>
    <a:srgbClr val="82F1F9"/>
    <a:srgbClr val="266998"/>
    <a:srgbClr val="FF00FF"/>
    <a:srgbClr val="9966FF"/>
    <a:srgbClr val="006C75"/>
    <a:srgbClr val="00717B"/>
    <a:srgbClr val="FF99FF"/>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422" autoAdjust="0"/>
    <p:restoredTop sz="83600" autoAdjust="0"/>
  </p:normalViewPr>
  <p:slideViewPr>
    <p:cSldViewPr>
      <p:cViewPr varScale="1">
        <p:scale>
          <a:sx n="71" d="100"/>
          <a:sy n="71" d="100"/>
        </p:scale>
        <p:origin x="751" y="3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9-17T16:03:24.769"/>
    </inkml:context>
    <inkml:brush xml:id="br0">
      <inkml:brushProperty name="width" value="0.05" units="cm"/>
      <inkml:brushProperty name="height" value="0.05" units="cm"/>
    </inkml:brush>
  </inkml:definitions>
  <inkml:trace contextRef="#ctx0" brushRef="#br0">1 64 5504,'5'-16'2112,"0"7"-1664,18 1-256,-13 4-160,9-1-800,4-2-224,10 2-1056,6-4-416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9-17T16:03:25.640"/>
    </inkml:context>
    <inkml:brush xml:id="br0">
      <inkml:brushProperty name="width" value="0.05" units="cm"/>
      <inkml:brushProperty name="height" value="0.05" units="cm"/>
    </inkml:brush>
  </inkml:definitions>
  <inkml:trace contextRef="#ctx0" brushRef="#br0">23 18 9216,'-17'-18'3424,"12"18"-2656,5 5-384,0-5-256,8 0-416,3 4 32,3-1-288,0 3-64,0-6 320,0 0-992,5-6-384,5 3-1248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9-17T16:07:15.402"/>
    </inkml:context>
    <inkml:brush xml:id="br0">
      <inkml:brushProperty name="width" value="0.05" units="cm"/>
      <inkml:brushProperty name="height" value="0.05" units="cm"/>
    </inkml:brush>
  </inkml:definitions>
  <inkml:trace contextRef="#ctx0" brushRef="#br0">33 22 10752,'-28'-16'4032,"23"11"-3136,5 10-320,0-5-321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ED5283-B290-4C9D-A495-3625915AE055}" type="datetimeFigureOut">
              <a:rPr lang="en-US" smtClean="0"/>
              <a:t>3/15/2019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150A4E-9BF1-4BAD-84B0-B89A8DE868A6}" type="slidenum">
              <a:rPr lang="en-US" smtClean="0"/>
              <a:t>‹#›</a:t>
            </a:fld>
            <a:endParaRPr lang="en-US"/>
          </a:p>
        </p:txBody>
      </p:sp>
    </p:spTree>
    <p:extLst>
      <p:ext uri="{BB962C8B-B14F-4D97-AF65-F5344CB8AC3E}">
        <p14:creationId xmlns:p14="http://schemas.microsoft.com/office/powerpoint/2010/main" val="1244041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150A4E-9BF1-4BAD-84B0-B89A8DE868A6}" type="slidenum">
              <a:rPr lang="en-US" smtClean="0"/>
              <a:t>1</a:t>
            </a:fld>
            <a:endParaRPr lang="en-US"/>
          </a:p>
        </p:txBody>
      </p:sp>
    </p:spTree>
    <p:extLst>
      <p:ext uri="{BB962C8B-B14F-4D97-AF65-F5344CB8AC3E}">
        <p14:creationId xmlns:p14="http://schemas.microsoft.com/office/powerpoint/2010/main" val="4176042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 game is out, the game is pretty and public and all </a:t>
            </a:r>
            <a:r>
              <a:rPr lang="en-US" dirty="0" err="1"/>
              <a:t>fo</a:t>
            </a:r>
            <a:r>
              <a:rPr lang="en-US" dirty="0"/>
              <a:t> those things – but the grade that students earned in that course was not because the final was pretty or because it got good reviews externally, but by adhering to a repeatable process, by engaging with each other, by demonstrating growth and ability relative to the course goals and outcomes</a:t>
            </a:r>
          </a:p>
        </p:txBody>
      </p:sp>
      <p:sp>
        <p:nvSpPr>
          <p:cNvPr id="4" name="Slide Number Placeholder 3"/>
          <p:cNvSpPr>
            <a:spLocks noGrp="1"/>
          </p:cNvSpPr>
          <p:nvPr>
            <p:ph type="sldNum" sz="quarter" idx="5"/>
          </p:nvPr>
        </p:nvSpPr>
        <p:spPr/>
        <p:txBody>
          <a:bodyPr/>
          <a:lstStyle/>
          <a:p>
            <a:fld id="{22150A4E-9BF1-4BAD-84B0-B89A8DE868A6}" type="slidenum">
              <a:rPr lang="en-US" smtClean="0"/>
              <a:t>18</a:t>
            </a:fld>
            <a:endParaRPr lang="en-US"/>
          </a:p>
        </p:txBody>
      </p:sp>
    </p:spTree>
    <p:extLst>
      <p:ext uri="{BB962C8B-B14F-4D97-AF65-F5344CB8AC3E}">
        <p14:creationId xmlns:p14="http://schemas.microsoft.com/office/powerpoint/2010/main" val="330830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left is the game we wound up releasing.  On the right is the first version – where students learned A LOT about game production, technology selection, integration, teamwork, and more, but the game itself just didn’t come together.  Sometimes the learning isn’t in the final product, but in the act of </a:t>
            </a:r>
            <a:r>
              <a:rPr lang="en-US"/>
              <a:t>making.</a:t>
            </a:r>
            <a:endParaRPr lang="en-US" dirty="0"/>
          </a:p>
        </p:txBody>
      </p:sp>
      <p:sp>
        <p:nvSpPr>
          <p:cNvPr id="4" name="Slide Number Placeholder 3"/>
          <p:cNvSpPr>
            <a:spLocks noGrp="1"/>
          </p:cNvSpPr>
          <p:nvPr>
            <p:ph type="sldNum" sz="quarter" idx="5"/>
          </p:nvPr>
        </p:nvSpPr>
        <p:spPr/>
        <p:txBody>
          <a:bodyPr/>
          <a:lstStyle/>
          <a:p>
            <a:fld id="{22150A4E-9BF1-4BAD-84B0-B89A8DE868A6}" type="slidenum">
              <a:rPr lang="en-US" smtClean="0"/>
              <a:t>19</a:t>
            </a:fld>
            <a:endParaRPr lang="en-US"/>
          </a:p>
        </p:txBody>
      </p:sp>
    </p:spTree>
    <p:extLst>
      <p:ext uri="{BB962C8B-B14F-4D97-AF65-F5344CB8AC3E}">
        <p14:creationId xmlns:p14="http://schemas.microsoft.com/office/powerpoint/2010/main" val="1197246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We’d usually hold a post-mortem after every production course, which was ostensibly about what we learned with the project, but a lot of the Q&amp;A from faculty also focused on course delivery, retention of expert knowledge, and more.</a:t>
            </a:r>
          </a:p>
        </p:txBody>
      </p:sp>
      <p:sp>
        <p:nvSpPr>
          <p:cNvPr id="4" name="Slide Number Placeholder 3"/>
          <p:cNvSpPr>
            <a:spLocks noGrp="1"/>
          </p:cNvSpPr>
          <p:nvPr>
            <p:ph type="sldNum" sz="quarter" idx="5"/>
          </p:nvPr>
        </p:nvSpPr>
        <p:spPr/>
        <p:txBody>
          <a:bodyPr/>
          <a:lstStyle/>
          <a:p>
            <a:fld id="{22150A4E-9BF1-4BAD-84B0-B89A8DE868A6}" type="slidenum">
              <a:rPr lang="en-US" smtClean="0"/>
              <a:t>20</a:t>
            </a:fld>
            <a:endParaRPr lang="en-US"/>
          </a:p>
        </p:txBody>
      </p:sp>
    </p:spTree>
    <p:extLst>
      <p:ext uri="{BB962C8B-B14F-4D97-AF65-F5344CB8AC3E}">
        <p14:creationId xmlns:p14="http://schemas.microsoft.com/office/powerpoint/2010/main" val="3557433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where grades individual courses would get analyzed to see if there were sustained bottlenecks we needed to revise, and if students were performing adequately in key courses that mapped directly to university learning outcomes (a function of middle-states accreditation and certification of degrees)</a:t>
            </a:r>
          </a:p>
        </p:txBody>
      </p:sp>
      <p:sp>
        <p:nvSpPr>
          <p:cNvPr id="4" name="Slide Number Placeholder 3"/>
          <p:cNvSpPr>
            <a:spLocks noGrp="1"/>
          </p:cNvSpPr>
          <p:nvPr>
            <p:ph type="sldNum" sz="quarter" idx="5"/>
          </p:nvPr>
        </p:nvSpPr>
        <p:spPr/>
        <p:txBody>
          <a:bodyPr/>
          <a:lstStyle/>
          <a:p>
            <a:fld id="{22150A4E-9BF1-4BAD-84B0-B89A8DE868A6}" type="slidenum">
              <a:rPr lang="en-US" smtClean="0"/>
              <a:t>21</a:t>
            </a:fld>
            <a:endParaRPr lang="en-US"/>
          </a:p>
        </p:txBody>
      </p:sp>
    </p:spTree>
    <p:extLst>
      <p:ext uri="{BB962C8B-B14F-4D97-AF65-F5344CB8AC3E}">
        <p14:creationId xmlns:p14="http://schemas.microsoft.com/office/powerpoint/2010/main" val="39445884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150A4E-9BF1-4BAD-84B0-B89A8DE868A6}" type="slidenum">
              <a:rPr lang="en-US" smtClean="0"/>
              <a:t>23</a:t>
            </a:fld>
            <a:endParaRPr lang="en-US"/>
          </a:p>
        </p:txBody>
      </p:sp>
    </p:spTree>
    <p:extLst>
      <p:ext uri="{BB962C8B-B14F-4D97-AF65-F5344CB8AC3E}">
        <p14:creationId xmlns:p14="http://schemas.microsoft.com/office/powerpoint/2010/main" val="2211705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architectural rendering of the lobby of the new MAGIC</a:t>
            </a:r>
            <a:r>
              <a:rPr lang="en-US" baseline="0" dirty="0"/>
              <a:t> Spell Studios building.  It will display our tagline ‘We Learn By Making Things’ which is based in part off of Ian’s statement, and reflection that this is a core value of RIT (whether it remembers it all the time or not ;) )</a:t>
            </a:r>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3</a:t>
            </a:fld>
            <a:endParaRPr lang="en-US"/>
          </a:p>
        </p:txBody>
      </p:sp>
    </p:spTree>
    <p:extLst>
      <p:ext uri="{BB962C8B-B14F-4D97-AF65-F5344CB8AC3E}">
        <p14:creationId xmlns:p14="http://schemas.microsoft.com/office/powerpoint/2010/main" val="3343349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150A4E-9BF1-4BAD-84B0-B89A8DE868A6}" type="slidenum">
              <a:rPr lang="en-US" smtClean="0"/>
              <a:t>4</a:t>
            </a:fld>
            <a:endParaRPr lang="en-US"/>
          </a:p>
        </p:txBody>
      </p:sp>
    </p:spTree>
    <p:extLst>
      <p:ext uri="{BB962C8B-B14F-4D97-AF65-F5344CB8AC3E}">
        <p14:creationId xmlns:p14="http://schemas.microsoft.com/office/powerpoint/2010/main" val="3161893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150A4E-9BF1-4BAD-84B0-B89A8DE868A6}" type="slidenum">
              <a:rPr lang="en-US" smtClean="0"/>
              <a:t>6</a:t>
            </a:fld>
            <a:endParaRPr lang="en-US"/>
          </a:p>
        </p:txBody>
      </p:sp>
    </p:spTree>
    <p:extLst>
      <p:ext uri="{BB962C8B-B14F-4D97-AF65-F5344CB8AC3E}">
        <p14:creationId xmlns:p14="http://schemas.microsoft.com/office/powerpoint/2010/main" val="1980091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Learning outcomes for the individual course (that are </a:t>
            </a:r>
          </a:p>
        </p:txBody>
      </p:sp>
      <p:sp>
        <p:nvSpPr>
          <p:cNvPr id="4" name="Slide Number Placeholder 3"/>
          <p:cNvSpPr>
            <a:spLocks noGrp="1"/>
          </p:cNvSpPr>
          <p:nvPr>
            <p:ph type="sldNum" sz="quarter" idx="5"/>
          </p:nvPr>
        </p:nvSpPr>
        <p:spPr/>
        <p:txBody>
          <a:bodyPr/>
          <a:lstStyle/>
          <a:p>
            <a:fld id="{22150A4E-9BF1-4BAD-84B0-B89A8DE868A6}" type="slidenum">
              <a:rPr lang="en-US" smtClean="0"/>
              <a:t>9</a:t>
            </a:fld>
            <a:endParaRPr lang="en-US"/>
          </a:p>
        </p:txBody>
      </p:sp>
    </p:spTree>
    <p:extLst>
      <p:ext uri="{BB962C8B-B14F-4D97-AF65-F5344CB8AC3E}">
        <p14:creationId xmlns:p14="http://schemas.microsoft.com/office/powerpoint/2010/main" val="502426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were the deliverables </a:t>
            </a:r>
          </a:p>
        </p:txBody>
      </p:sp>
      <p:sp>
        <p:nvSpPr>
          <p:cNvPr id="4" name="Slide Number Placeholder 3"/>
          <p:cNvSpPr>
            <a:spLocks noGrp="1"/>
          </p:cNvSpPr>
          <p:nvPr>
            <p:ph type="sldNum" sz="quarter" idx="5"/>
          </p:nvPr>
        </p:nvSpPr>
        <p:spPr/>
        <p:txBody>
          <a:bodyPr/>
          <a:lstStyle/>
          <a:p>
            <a:fld id="{22150A4E-9BF1-4BAD-84B0-B89A8DE868A6}" type="slidenum">
              <a:rPr lang="en-US" smtClean="0"/>
              <a:t>11</a:t>
            </a:fld>
            <a:endParaRPr lang="en-US"/>
          </a:p>
        </p:txBody>
      </p:sp>
    </p:spTree>
    <p:extLst>
      <p:ext uri="{BB962C8B-B14F-4D97-AF65-F5344CB8AC3E}">
        <p14:creationId xmlns:p14="http://schemas.microsoft.com/office/powerpoint/2010/main" val="2483064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Breakdown of how a grade would be formulated for EVERYTHING WE DID – that meant every checkpoint and submission used these criteria, not just the end.</a:t>
            </a:r>
          </a:p>
        </p:txBody>
      </p:sp>
      <p:sp>
        <p:nvSpPr>
          <p:cNvPr id="4" name="Slide Number Placeholder 3"/>
          <p:cNvSpPr>
            <a:spLocks noGrp="1"/>
          </p:cNvSpPr>
          <p:nvPr>
            <p:ph type="sldNum" sz="quarter" idx="5"/>
          </p:nvPr>
        </p:nvSpPr>
        <p:spPr/>
        <p:txBody>
          <a:bodyPr/>
          <a:lstStyle/>
          <a:p>
            <a:fld id="{22150A4E-9BF1-4BAD-84B0-B89A8DE868A6}" type="slidenum">
              <a:rPr lang="en-US" smtClean="0"/>
              <a:t>14</a:t>
            </a:fld>
            <a:endParaRPr lang="en-US"/>
          </a:p>
        </p:txBody>
      </p:sp>
    </p:spTree>
    <p:extLst>
      <p:ext uri="{BB962C8B-B14F-4D97-AF65-F5344CB8AC3E}">
        <p14:creationId xmlns:p14="http://schemas.microsoft.com/office/powerpoint/2010/main" val="3863808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how we measured some of communication, contribution, etc.  Both quant (i.e. using systems to look) and qual (i.e. reading and analyzing </a:t>
            </a:r>
            <a:r>
              <a:rPr lang="en-US" dirty="0" err="1"/>
              <a:t>whats</a:t>
            </a:r>
            <a:r>
              <a:rPr lang="en-US" dirty="0"/>
              <a:t> there, and active participation in these same channels and venues with the students)</a:t>
            </a:r>
          </a:p>
        </p:txBody>
      </p:sp>
      <p:sp>
        <p:nvSpPr>
          <p:cNvPr id="4" name="Slide Number Placeholder 3"/>
          <p:cNvSpPr>
            <a:spLocks noGrp="1"/>
          </p:cNvSpPr>
          <p:nvPr>
            <p:ph type="sldNum" sz="quarter" idx="5"/>
          </p:nvPr>
        </p:nvSpPr>
        <p:spPr/>
        <p:txBody>
          <a:bodyPr/>
          <a:lstStyle/>
          <a:p>
            <a:fld id="{22150A4E-9BF1-4BAD-84B0-B89A8DE868A6}" type="slidenum">
              <a:rPr lang="en-US" smtClean="0"/>
              <a:t>16</a:t>
            </a:fld>
            <a:endParaRPr lang="en-US"/>
          </a:p>
        </p:txBody>
      </p:sp>
    </p:spTree>
    <p:extLst>
      <p:ext uri="{BB962C8B-B14F-4D97-AF65-F5344CB8AC3E}">
        <p14:creationId xmlns:p14="http://schemas.microsoft.com/office/powerpoint/2010/main" val="3043256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Communication is the big one, not any individual tech skill which will fade away almost as immediately as it is necessary </a:t>
            </a:r>
          </a:p>
        </p:txBody>
      </p:sp>
      <p:sp>
        <p:nvSpPr>
          <p:cNvPr id="4" name="Slide Number Placeholder 3"/>
          <p:cNvSpPr>
            <a:spLocks noGrp="1"/>
          </p:cNvSpPr>
          <p:nvPr>
            <p:ph type="sldNum" sz="quarter" idx="5"/>
          </p:nvPr>
        </p:nvSpPr>
        <p:spPr/>
        <p:txBody>
          <a:bodyPr/>
          <a:lstStyle/>
          <a:p>
            <a:fld id="{22150A4E-9BF1-4BAD-84B0-B89A8DE868A6}" type="slidenum">
              <a:rPr lang="en-US" smtClean="0"/>
              <a:t>17</a:t>
            </a:fld>
            <a:endParaRPr lang="en-US"/>
          </a:p>
        </p:txBody>
      </p:sp>
    </p:spTree>
    <p:extLst>
      <p:ext uri="{BB962C8B-B14F-4D97-AF65-F5344CB8AC3E}">
        <p14:creationId xmlns:p14="http://schemas.microsoft.com/office/powerpoint/2010/main" val="3165998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03405"/>
            <a:ext cx="9448800" cy="1825096"/>
          </a:xfrm>
          <a:prstGeom prst="rect">
            <a:avLst/>
          </a:prstGeo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a:prstGeom prst="rect">
            <a:avLst/>
          </a:prstGeom>
        </p:spPr>
        <p:txBody>
          <a:bodyPr/>
          <a:lstStyle/>
          <a:p>
            <a:fld id="{8D09C3F4-52B8-4334-B4BD-1798F76EF53A}" type="datetimeFigureOut">
              <a:rPr lang="en-US" smtClean="0"/>
              <a:pPr/>
              <a:t>3/15/2019</a:t>
            </a:fld>
            <a:endParaRPr lang="en-US"/>
          </a:p>
        </p:txBody>
      </p:sp>
      <p:sp>
        <p:nvSpPr>
          <p:cNvPr id="5" name="Footer Placeholder 4"/>
          <p:cNvSpPr>
            <a:spLocks noGrp="1"/>
          </p:cNvSpPr>
          <p:nvPr>
            <p:ph type="ftr" sz="quarter" idx="11"/>
          </p:nvPr>
        </p:nvSpPr>
        <p:spPr>
          <a:xfrm>
            <a:off x="1371600" y="4323845"/>
            <a:ext cx="640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3371406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a:prstGeom prst="rect">
            <a:avLst/>
          </a:prstGeo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a:prstGeom prst="rect">
            <a:avLst/>
          </a:prstGeo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3/15/2019</a:t>
            </a:fld>
            <a:endParaRPr lang="en-US" dirty="0"/>
          </a:p>
        </p:txBody>
      </p:sp>
      <p:sp>
        <p:nvSpPr>
          <p:cNvPr id="6" name="Footer Placeholder 5"/>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309966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753532"/>
            <a:ext cx="10820400" cy="2802467"/>
          </a:xfrm>
          <a:prstGeom prst="rect">
            <a:avLst/>
          </a:prstGeo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a:prstGeom prst="rect">
            <a:avLst/>
          </a:prstGeo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a:prstGeom prst="rect">
            <a:avLst/>
          </a:prstGeom>
        </p:spPr>
        <p:txBody>
          <a:bodyPr/>
          <a:lstStyle>
            <a:lvl1pPr algn="r">
              <a:defRPr/>
            </a:lvl1pPr>
          </a:lstStyle>
          <a:p>
            <a:fld id="{8D09C3F4-52B8-4334-B4BD-1798F76EF53A}" type="datetimeFigureOut">
              <a:rPr lang="en-US" smtClean="0"/>
              <a:pPr/>
              <a:t>3/15/2019</a:t>
            </a:fld>
            <a:endParaRPr lang="en-US" dirty="0"/>
          </a:p>
        </p:txBody>
      </p:sp>
      <p:sp>
        <p:nvSpPr>
          <p:cNvPr id="6" name="Footer Placeholder 5"/>
          <p:cNvSpPr>
            <a:spLocks noGrp="1"/>
          </p:cNvSpPr>
          <p:nvPr>
            <p:ph type="ftr" sz="quarter" idx="11"/>
          </p:nvPr>
        </p:nvSpPr>
        <p:spPr>
          <a:xfrm>
            <a:off x="685800" y="379941"/>
            <a:ext cx="6991492"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2297470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24467" y="753533"/>
            <a:ext cx="10151533" cy="2604495"/>
          </a:xfrm>
          <a:prstGeom prst="rect">
            <a:avLst/>
          </a:prstGeo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a:prstGeom prst="rect">
            <a:avLst/>
          </a:prstGeo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a:prstGeom prst="rect">
            <a:avLst/>
          </a:prstGeo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a:prstGeom prst="rect">
            <a:avLst/>
          </a:prstGeom>
        </p:spPr>
        <p:txBody>
          <a:bodyPr/>
          <a:lstStyle>
            <a:lvl1pPr algn="r">
              <a:defRPr/>
            </a:lvl1pPr>
          </a:lstStyle>
          <a:p>
            <a:fld id="{8D09C3F4-52B8-4334-B4BD-1798F76EF53A}" type="datetimeFigureOut">
              <a:rPr lang="en-US" smtClean="0"/>
              <a:pPr/>
              <a:t>3/15/2019</a:t>
            </a:fld>
            <a:endParaRPr lang="en-US" dirty="0"/>
          </a:p>
        </p:txBody>
      </p:sp>
      <p:sp>
        <p:nvSpPr>
          <p:cNvPr id="6" name="Footer Placeholder 5"/>
          <p:cNvSpPr>
            <a:spLocks noGrp="1"/>
          </p:cNvSpPr>
          <p:nvPr>
            <p:ph type="ftr" sz="quarter" idx="11"/>
          </p:nvPr>
        </p:nvSpPr>
        <p:spPr>
          <a:xfrm>
            <a:off x="685800" y="379941"/>
            <a:ext cx="6991492"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a:prstGeom prst="rect">
            <a:avLst/>
          </a:prstGeom>
        </p:spPr>
        <p:txBody>
          <a:bodyPr/>
          <a:lstStyle/>
          <a:p>
            <a:fld id="{88B8F225-409F-4EC5-AFE7-6700A3118371}" type="slidenum">
              <a:rPr lang="en-US" smtClean="0"/>
              <a:pPr/>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86228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024495" y="1124701"/>
            <a:ext cx="10146186" cy="2511835"/>
          </a:xfrm>
          <a:prstGeom prst="rect">
            <a:avLst/>
          </a:prstGeo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a:prstGeom prst="rect">
            <a:avLst/>
          </a:prstGeo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a:prstGeom prst="rect">
            <a:avLst/>
          </a:prstGeom>
        </p:spPr>
        <p:txBody>
          <a:bodyPr/>
          <a:lstStyle>
            <a:lvl1pPr algn="r">
              <a:defRPr/>
            </a:lvl1pPr>
          </a:lstStyle>
          <a:p>
            <a:fld id="{8D09C3F4-52B8-4334-B4BD-1798F76EF53A}" type="datetimeFigureOut">
              <a:rPr lang="en-US" smtClean="0"/>
              <a:pPr/>
              <a:t>3/15/2019</a:t>
            </a:fld>
            <a:endParaRPr lang="en-US" dirty="0"/>
          </a:p>
        </p:txBody>
      </p:sp>
      <p:sp>
        <p:nvSpPr>
          <p:cNvPr id="6" name="Footer Placeholder 5"/>
          <p:cNvSpPr>
            <a:spLocks noGrp="1"/>
          </p:cNvSpPr>
          <p:nvPr>
            <p:ph type="ftr" sz="quarter" idx="11"/>
          </p:nvPr>
        </p:nvSpPr>
        <p:spPr>
          <a:xfrm>
            <a:off x="685800" y="378883"/>
            <a:ext cx="6991492"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3005153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a:prstGeom prst="rect">
            <a:avLst/>
          </a:prstGeo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a:prstGeom prst="rect">
            <a:avLst/>
          </a:prstGeo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a:prstGeom prst="rect">
            <a:avLst/>
          </a:prstGeo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a:prstGeom prst="rect">
            <a:avLst/>
          </a:prstGeo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3/15/2019</a:t>
            </a:fld>
            <a:endParaRPr lang="en-US" dirty="0"/>
          </a:p>
        </p:txBody>
      </p:sp>
      <p:sp>
        <p:nvSpPr>
          <p:cNvPr id="4" name="Footer Placeholder 3"/>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75131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a:prstGeom prst="rect">
            <a:avLst/>
          </a:prstGeo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a:prstGeom prst="rect">
            <a:avLst/>
          </a:prstGeo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a:prstGeom prst="rect">
            <a:avLst/>
          </a:prstGeo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a:prstGeom prst="rect">
            <a:avLst/>
          </a:prstGeo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3/15/2019</a:t>
            </a:fld>
            <a:endParaRPr lang="en-US" dirty="0"/>
          </a:p>
        </p:txBody>
      </p:sp>
      <p:sp>
        <p:nvSpPr>
          <p:cNvPr id="4" name="Footer Placeholder 3"/>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1234616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8610600" cy="1293028"/>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3/15/2019</a:t>
            </a:fld>
            <a:endParaRPr lang="en-US" dirty="0"/>
          </a:p>
        </p:txBody>
      </p:sp>
      <p:sp>
        <p:nvSpPr>
          <p:cNvPr id="5" name="Footer Placeholder 4"/>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4289844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48800" y="745066"/>
            <a:ext cx="2057400" cy="3903133"/>
          </a:xfrm>
          <a:prstGeom prst="rect">
            <a:avLst/>
          </a:prstGeo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a:prstGeom prst="rect">
            <a:avLst/>
          </a:prstGeom>
        </p:spPr>
        <p:txBody>
          <a:bodyPr/>
          <a:lstStyle>
            <a:lvl1pPr algn="r">
              <a:defRPr/>
            </a:lvl1pPr>
          </a:lstStyle>
          <a:p>
            <a:fld id="{8D09C3F4-52B8-4334-B4BD-1798F76EF53A}" type="datetimeFigureOut">
              <a:rPr lang="en-US" smtClean="0"/>
              <a:pPr/>
              <a:t>3/15/2019</a:t>
            </a:fld>
            <a:endParaRPr lang="en-US"/>
          </a:p>
        </p:txBody>
      </p:sp>
      <p:sp>
        <p:nvSpPr>
          <p:cNvPr id="5" name="Footer Placeholder 4"/>
          <p:cNvSpPr>
            <a:spLocks noGrp="1"/>
          </p:cNvSpPr>
          <p:nvPr>
            <p:ph type="ftr" sz="quarter" idx="11"/>
          </p:nvPr>
        </p:nvSpPr>
        <p:spPr>
          <a:xfrm>
            <a:off x="685800" y="381000"/>
            <a:ext cx="6991492"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1282788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8610600" cy="1293028"/>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85800" y="2194560"/>
            <a:ext cx="10820400" cy="40241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
        <p:nvSpPr>
          <p:cNvPr id="8" name="Content Placeholder 7">
            <a:extLst>
              <a:ext uri="{FF2B5EF4-FFF2-40B4-BE49-F238E27FC236}">
                <a16:creationId xmlns:a16="http://schemas.microsoft.com/office/drawing/2014/main" id="{D357899E-65A6-429F-95D4-6357C9626E24}"/>
              </a:ext>
            </a:extLst>
          </p:cNvPr>
          <p:cNvSpPr>
            <a:spLocks noGrp="1"/>
          </p:cNvSpPr>
          <p:nvPr>
            <p:ph sz="quarter" idx="13"/>
          </p:nvPr>
        </p:nvSpPr>
        <p:spPr>
          <a:xfrm>
            <a:off x="10210800" y="6356350"/>
            <a:ext cx="914400" cy="914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4636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753533"/>
            <a:ext cx="10820399" cy="2801935"/>
          </a:xfrm>
          <a:prstGeom prst="rect">
            <a:avLst/>
          </a:prstGeo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a:prstGeom prst="rect">
            <a:avLst/>
          </a:prstGeo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a:prstGeom prst="rect">
            <a:avLst/>
          </a:prstGeom>
        </p:spPr>
        <p:txBody>
          <a:bodyPr/>
          <a:lstStyle>
            <a:lvl1pPr algn="r">
              <a:defRPr/>
            </a:lvl1pPr>
          </a:lstStyle>
          <a:p>
            <a:fld id="{8D09C3F4-52B8-4334-B4BD-1798F76EF53A}" type="datetimeFigureOut">
              <a:rPr lang="en-US" smtClean="0"/>
              <a:pPr/>
              <a:t>3/15/2019</a:t>
            </a:fld>
            <a:endParaRPr lang="en-US"/>
          </a:p>
        </p:txBody>
      </p:sp>
      <p:sp>
        <p:nvSpPr>
          <p:cNvPr id="5" name="Footer Placeholder 4"/>
          <p:cNvSpPr>
            <a:spLocks noGrp="1"/>
          </p:cNvSpPr>
          <p:nvPr>
            <p:ph type="ftr" sz="quarter" idx="11"/>
          </p:nvPr>
        </p:nvSpPr>
        <p:spPr>
          <a:xfrm>
            <a:off x="685800" y="381001"/>
            <a:ext cx="6991492" cy="36406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2828570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8610600" cy="1293028"/>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3/15/2019</a:t>
            </a:fld>
            <a:endParaRPr lang="en-US" dirty="0"/>
          </a:p>
        </p:txBody>
      </p:sp>
      <p:sp>
        <p:nvSpPr>
          <p:cNvPr id="6" name="Footer Placeholder 5"/>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3287548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a:prstGeom prst="rect">
            <a:avLst/>
          </a:prstGeo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a:prstGeom prst="rect">
            <a:avLst/>
          </a:prstGeo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3/15/2019</a:t>
            </a:fld>
            <a:endParaRPr lang="en-US" dirty="0"/>
          </a:p>
        </p:txBody>
      </p:sp>
      <p:sp>
        <p:nvSpPr>
          <p:cNvPr id="8" name="Footer Placeholder 7"/>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2060901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8610600" cy="1293028"/>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8595360" y="6356350"/>
            <a:ext cx="2910840" cy="365125"/>
          </a:xfrm>
          <a:prstGeom prst="rect">
            <a:avLst/>
          </a:prstGeom>
        </p:spPr>
        <p:txBody>
          <a:bodyPr/>
          <a:lstStyle/>
          <a:p>
            <a:fld id="{8D09C3F4-52B8-4334-B4BD-1798F76EF53A}" type="datetimeFigureOut">
              <a:rPr lang="en-US" smtClean="0"/>
              <a:pPr/>
              <a:t>3/15/2019</a:t>
            </a:fld>
            <a:endParaRPr lang="en-US"/>
          </a:p>
        </p:txBody>
      </p:sp>
      <p:sp>
        <p:nvSpPr>
          <p:cNvPr id="4" name="Footer Placeholder 3"/>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2023863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3/15/2019</a:t>
            </a:fld>
            <a:endParaRPr lang="en-US" dirty="0"/>
          </a:p>
        </p:txBody>
      </p:sp>
      <p:sp>
        <p:nvSpPr>
          <p:cNvPr id="3" name="Footer Placeholder 2"/>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4187814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a:prstGeom prst="rect">
            <a:avLst/>
          </a:prstGeo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a:prstGeom prst="rect">
            <a:avLst/>
          </a:prstGeo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3/15/2019</a:t>
            </a:fld>
            <a:endParaRPr lang="en-US" dirty="0"/>
          </a:p>
        </p:txBody>
      </p:sp>
      <p:sp>
        <p:nvSpPr>
          <p:cNvPr id="6" name="Footer Placeholder 5"/>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700370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a:prstGeom prst="rect">
            <a:avLst/>
          </a:prstGeo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3/15/2019</a:t>
            </a:fld>
            <a:endParaRPr lang="en-US" dirty="0"/>
          </a:p>
        </p:txBody>
      </p:sp>
      <p:sp>
        <p:nvSpPr>
          <p:cNvPr id="6" name="Footer Placeholder 5"/>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1683625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1371600" y="6172200"/>
            <a:ext cx="66294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r>
              <a:rPr lang="en-US" sz="1200" baseline="0" dirty="0">
                <a:solidFill>
                  <a:schemeClr val="tx2">
                    <a:lumMod val="90000"/>
                  </a:schemeClr>
                </a:solidFill>
                <a:latin typeface="Calibri" panose="020F0502020204030204" pitchFamily="34" charset="0"/>
              </a:rPr>
              <a:t>ANDREW PHELPS, PROFESSOR OF ART &amp; DESIGN</a:t>
            </a:r>
          </a:p>
          <a:p>
            <a:pPr algn="l"/>
            <a:r>
              <a:rPr lang="en-US" sz="1200" baseline="0" dirty="0">
                <a:solidFill>
                  <a:schemeClr val="tx2">
                    <a:lumMod val="90000"/>
                  </a:schemeClr>
                </a:solidFill>
                <a:latin typeface="Calibri" panose="020F0502020204030204" pitchFamily="34" charset="0"/>
              </a:rPr>
              <a:t>ANDYWORLD.IO | @RITIGM1 </a:t>
            </a:r>
            <a:endParaRPr lang="en-US" sz="1200" dirty="0">
              <a:solidFill>
                <a:schemeClr val="tx2">
                  <a:lumMod val="90000"/>
                </a:schemeClr>
              </a:solidFill>
              <a:latin typeface="Calibri" panose="020F0502020204030204" pitchFamily="34" charset="0"/>
            </a:endParaRPr>
          </a:p>
        </p:txBody>
      </p:sp>
      <p:pic>
        <p:nvPicPr>
          <p:cNvPr id="3" name="Picture 2">
            <a:extLst>
              <a:ext uri="{FF2B5EF4-FFF2-40B4-BE49-F238E27FC236}">
                <a16:creationId xmlns:a16="http://schemas.microsoft.com/office/drawing/2014/main" id="{8546A19B-1B38-4550-810C-3C51B44FB7DC}"/>
              </a:ext>
            </a:extLst>
          </p:cNvPr>
          <p:cNvPicPr>
            <a:picLocks noChangeAspect="1"/>
          </p:cNvPicPr>
          <p:nvPr userDrawn="1"/>
        </p:nvPicPr>
        <p:blipFill>
          <a:blip r:embed="rId19" cstate="email">
            <a:extLst>
              <a:ext uri="{28A0092B-C50C-407E-A947-70E740481C1C}">
                <a14:useLocalDpi xmlns:a14="http://schemas.microsoft.com/office/drawing/2010/main" val="0"/>
              </a:ext>
            </a:extLst>
          </a:blip>
          <a:stretch>
            <a:fillRect/>
          </a:stretch>
        </p:blipFill>
        <p:spPr>
          <a:xfrm>
            <a:off x="152400" y="6172200"/>
            <a:ext cx="1066800" cy="555131"/>
          </a:xfrm>
          <a:prstGeom prst="rect">
            <a:avLst/>
          </a:prstGeom>
          <a:ln w="12700">
            <a:solidFill>
              <a:schemeClr val="tx1"/>
            </a:solidFill>
          </a:ln>
        </p:spPr>
      </p:pic>
      <p:pic>
        <p:nvPicPr>
          <p:cNvPr id="5" name="Picture 4">
            <a:extLst>
              <a:ext uri="{FF2B5EF4-FFF2-40B4-BE49-F238E27FC236}">
                <a16:creationId xmlns:a16="http://schemas.microsoft.com/office/drawing/2014/main" id="{E122B016-A4E9-4BCC-AED0-2873DC5435D2}"/>
              </a:ext>
            </a:extLst>
          </p:cNvPr>
          <p:cNvPicPr>
            <a:picLocks noChangeAspect="1"/>
          </p:cNvPicPr>
          <p:nvPr userDrawn="1"/>
        </p:nvPicPr>
        <p:blipFill rotWithShape="1">
          <a:blip r:embed="rId20" cstate="email">
            <a:extLst>
              <a:ext uri="{28A0092B-C50C-407E-A947-70E740481C1C}">
                <a14:useLocalDpi xmlns:a14="http://schemas.microsoft.com/office/drawing/2010/main" val="0"/>
              </a:ext>
            </a:extLst>
          </a:blip>
          <a:srcRect/>
          <a:stretch/>
        </p:blipFill>
        <p:spPr>
          <a:xfrm>
            <a:off x="9875918" y="6172200"/>
            <a:ext cx="532926" cy="555131"/>
          </a:xfrm>
          <a:prstGeom prst="rect">
            <a:avLst/>
          </a:prstGeom>
          <a:ln w="12700">
            <a:solidFill>
              <a:schemeClr val="tx1"/>
            </a:solidFill>
          </a:ln>
        </p:spPr>
      </p:pic>
      <p:pic>
        <p:nvPicPr>
          <p:cNvPr id="7" name="Picture 6">
            <a:extLst>
              <a:ext uri="{FF2B5EF4-FFF2-40B4-BE49-F238E27FC236}">
                <a16:creationId xmlns:a16="http://schemas.microsoft.com/office/drawing/2014/main" id="{E7F8C77B-2C8E-41DA-AE33-42F5C6D1E9D6}"/>
              </a:ext>
            </a:extLst>
          </p:cNvPr>
          <p:cNvPicPr>
            <a:picLocks noChangeAspect="1"/>
          </p:cNvPicPr>
          <p:nvPr userDrawn="1"/>
        </p:nvPicPr>
        <p:blipFill>
          <a:blip r:embed="rId21" cstate="email">
            <a:extLst>
              <a:ext uri="{28A0092B-C50C-407E-A947-70E740481C1C}">
                <a14:useLocalDpi xmlns:a14="http://schemas.microsoft.com/office/drawing/2010/main" val="0"/>
              </a:ext>
            </a:extLst>
          </a:blip>
          <a:stretch>
            <a:fillRect/>
          </a:stretch>
        </p:blipFill>
        <p:spPr>
          <a:xfrm>
            <a:off x="10616187" y="6172200"/>
            <a:ext cx="1423413" cy="555131"/>
          </a:xfrm>
          <a:prstGeom prst="rect">
            <a:avLst/>
          </a:prstGeom>
        </p:spPr>
      </p:pic>
    </p:spTree>
    <p:extLst>
      <p:ext uri="{BB962C8B-B14F-4D97-AF65-F5344CB8AC3E}">
        <p14:creationId xmlns:p14="http://schemas.microsoft.com/office/powerpoint/2010/main" val="1656667960"/>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jpeg"/><Relationship Id="rId4" Type="http://schemas.openxmlformats.org/officeDocument/2006/relationships/image" Target="../media/image12.png"/><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48.jpeg"/><Relationship Id="rId7" Type="http://schemas.openxmlformats.org/officeDocument/2006/relationships/image" Target="../media/image103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1020.png"/><Relationship Id="rId4" Type="http://schemas.openxmlformats.org/officeDocument/2006/relationships/customXml" Target="../ink/ink1.xml"/><Relationship Id="rId9" Type="http://schemas.openxmlformats.org/officeDocument/2006/relationships/image" Target="../media/image1040.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C04E83-0424-4F1D-B6E7-28CF1660DE91}"/>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7634" y="0"/>
            <a:ext cx="12192000" cy="6019800"/>
          </a:xfrm>
          <a:prstGeom prst="rect">
            <a:avLst/>
          </a:prstGeom>
        </p:spPr>
      </p:pic>
      <p:sp>
        <p:nvSpPr>
          <p:cNvPr id="14" name="Rectangle 13"/>
          <p:cNvSpPr/>
          <p:nvPr/>
        </p:nvSpPr>
        <p:spPr>
          <a:xfrm>
            <a:off x="-39243" y="-75063"/>
            <a:ext cx="12259929" cy="6094864"/>
          </a:xfrm>
          <a:prstGeom prst="rect">
            <a:avLst/>
          </a:prstGeom>
          <a:gradFill>
            <a:gsLst>
              <a:gs pos="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32418" y="6019800"/>
            <a:ext cx="1222167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Content Placeholder 2"/>
          <p:cNvSpPr txBox="1">
            <a:spLocks/>
          </p:cNvSpPr>
          <p:nvPr/>
        </p:nvSpPr>
        <p:spPr>
          <a:xfrm>
            <a:off x="1752600" y="4267199"/>
            <a:ext cx="10363200" cy="16002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2400" dirty="0">
                <a:solidFill>
                  <a:schemeClr val="tx1"/>
                </a:solidFill>
              </a:rPr>
              <a:t>Andrew Phelps</a:t>
            </a:r>
          </a:p>
          <a:p>
            <a:pPr marL="0" indent="0">
              <a:spcBef>
                <a:spcPts val="0"/>
              </a:spcBef>
              <a:buNone/>
            </a:pPr>
            <a:r>
              <a:rPr lang="en-US" sz="1400" b="1" dirty="0">
                <a:solidFill>
                  <a:schemeClr val="tx1"/>
                </a:solidFill>
              </a:rPr>
              <a:t>Professor of Art &amp; Design, College of Art &amp; Design, Rochester Institute of Technology</a:t>
            </a:r>
          </a:p>
          <a:p>
            <a:pPr marL="0" indent="0">
              <a:spcBef>
                <a:spcPts val="0"/>
              </a:spcBef>
              <a:buNone/>
            </a:pPr>
            <a:r>
              <a:rPr lang="en-US" sz="1400" b="1" dirty="0">
                <a:solidFill>
                  <a:schemeClr val="tx1"/>
                </a:solidFill>
              </a:rPr>
              <a:t>Games Scholar in Residence, School of Communications, American University, Spring 2019</a:t>
            </a:r>
          </a:p>
          <a:p>
            <a:pPr marL="0" indent="0">
              <a:spcBef>
                <a:spcPts val="0"/>
              </a:spcBef>
              <a:buNone/>
            </a:pPr>
            <a:r>
              <a:rPr lang="en-US" sz="1400" b="1" dirty="0">
                <a:solidFill>
                  <a:schemeClr val="tx1"/>
                </a:solidFill>
              </a:rPr>
              <a:t>President, Higher Education Video Game Alliance</a:t>
            </a:r>
          </a:p>
          <a:p>
            <a:pPr marL="0" indent="0">
              <a:spcBef>
                <a:spcPts val="0"/>
              </a:spcBef>
              <a:buNone/>
            </a:pPr>
            <a:r>
              <a:rPr lang="en-US" sz="1400" dirty="0">
                <a:solidFill>
                  <a:schemeClr val="tx1"/>
                </a:solidFill>
              </a:rPr>
              <a:t>Founder, RIT MAGIC Center &amp; MAGIC Spell Studios</a:t>
            </a:r>
          </a:p>
          <a:p>
            <a:pPr marL="0" indent="0">
              <a:spcBef>
                <a:spcPts val="0"/>
              </a:spcBef>
              <a:buNone/>
            </a:pPr>
            <a:r>
              <a:rPr lang="en-US" sz="1400" dirty="0">
                <a:solidFill>
                  <a:schemeClr val="tx1"/>
                </a:solidFill>
              </a:rPr>
              <a:t>Founder, RIT School of Interactive Games &amp; Media</a:t>
            </a:r>
          </a:p>
          <a:p>
            <a:pPr marL="0" indent="0">
              <a:buFont typeface="Arial" panose="020B0604020202020204" pitchFamily="34" charset="0"/>
              <a:buNone/>
            </a:pPr>
            <a:endParaRPr lang="en-US" sz="1600" dirty="0">
              <a:solidFill>
                <a:schemeClr val="tx1"/>
              </a:solidFill>
            </a:endParaRPr>
          </a:p>
        </p:txBody>
      </p:sp>
      <p:pic>
        <p:nvPicPr>
          <p:cNvPr id="11" name="Picture 10"/>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195084" y="4375595"/>
            <a:ext cx="1371600" cy="1371600"/>
          </a:xfrm>
          <a:prstGeom prst="rect">
            <a:avLst/>
          </a:prstGeom>
          <a:ln w="25400">
            <a:solidFill>
              <a:schemeClr val="tx1"/>
            </a:solidFill>
          </a:ln>
        </p:spPr>
      </p:pic>
      <p:sp>
        <p:nvSpPr>
          <p:cNvPr id="15" name="Rectangle 14"/>
          <p:cNvSpPr/>
          <p:nvPr/>
        </p:nvSpPr>
        <p:spPr>
          <a:xfrm>
            <a:off x="-17634" y="1816424"/>
            <a:ext cx="12191033" cy="1480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The Game of Grading </a:t>
            </a:r>
          </a:p>
          <a:p>
            <a:pPr algn="ctr"/>
            <a:r>
              <a:rPr lang="en-US" sz="2700" b="1" dirty="0"/>
              <a:t>A Discussion of Grading and Assessment in Higher Ed Games Programs</a:t>
            </a:r>
          </a:p>
        </p:txBody>
      </p:sp>
      <p:sp>
        <p:nvSpPr>
          <p:cNvPr id="21" name="Rectangle 20"/>
          <p:cNvSpPr/>
          <p:nvPr/>
        </p:nvSpPr>
        <p:spPr>
          <a:xfrm>
            <a:off x="-39242" y="3276600"/>
            <a:ext cx="12212642" cy="14022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1435049-2B1D-4C01-8187-0B99117DCDFE}"/>
              </a:ext>
            </a:extLst>
          </p:cNvPr>
          <p:cNvSpPr/>
          <p:nvPr/>
        </p:nvSpPr>
        <p:spPr>
          <a:xfrm>
            <a:off x="483" y="3364610"/>
            <a:ext cx="12191033" cy="6739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t>SAN FRANCISCO, GDC 2019</a:t>
            </a:r>
          </a:p>
        </p:txBody>
      </p:sp>
    </p:spTree>
    <p:extLst>
      <p:ext uri="{BB962C8B-B14F-4D97-AF65-F5344CB8AC3E}">
        <p14:creationId xmlns:p14="http://schemas.microsoft.com/office/powerpoint/2010/main" val="1339866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4BA6549-13A7-4D28-ADB2-326B365E22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8200"/>
            <a:ext cx="12192000" cy="5054600"/>
          </a:xfrm>
          <a:prstGeom prst="rect">
            <a:avLst/>
          </a:prstGeom>
        </p:spPr>
      </p:pic>
      <p:sp>
        <p:nvSpPr>
          <p:cNvPr id="10" name="Rectangle 9">
            <a:extLst>
              <a:ext uri="{FF2B5EF4-FFF2-40B4-BE49-F238E27FC236}">
                <a16:creationId xmlns:a16="http://schemas.microsoft.com/office/drawing/2014/main" id="{E80927A3-0D19-45FB-B597-7DCF091545A4}"/>
              </a:ext>
            </a:extLst>
          </p:cNvPr>
          <p:cNvSpPr/>
          <p:nvPr/>
        </p:nvSpPr>
        <p:spPr>
          <a:xfrm>
            <a:off x="0" y="838200"/>
            <a:ext cx="12192000" cy="5211183"/>
          </a:xfrm>
          <a:prstGeom prst="rect">
            <a:avLst/>
          </a:prstGeom>
          <a:gradFill>
            <a:gsLst>
              <a:gs pos="18000">
                <a:schemeClr val="bg1"/>
              </a:gs>
              <a:gs pos="100000">
                <a:schemeClr val="bg1">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683DE0-21D0-48E2-9D0B-C3B9C7DCFC80}"/>
              </a:ext>
            </a:extLst>
          </p:cNvPr>
          <p:cNvSpPr>
            <a:spLocks noGrp="1"/>
          </p:cNvSpPr>
          <p:nvPr>
            <p:ph type="title"/>
          </p:nvPr>
        </p:nvSpPr>
        <p:spPr>
          <a:xfrm>
            <a:off x="2971800" y="990600"/>
            <a:ext cx="8610600" cy="1293028"/>
          </a:xfrm>
        </p:spPr>
        <p:txBody>
          <a:bodyPr/>
          <a:lstStyle/>
          <a:p>
            <a:r>
              <a:rPr lang="en-US" dirty="0"/>
              <a:t>PRODUCTION COURSE: PROGRAM LEARNING OUTCOMES MAPPING </a:t>
            </a:r>
          </a:p>
        </p:txBody>
      </p:sp>
      <p:sp>
        <p:nvSpPr>
          <p:cNvPr id="9" name="Content Placeholder 8">
            <a:extLst>
              <a:ext uri="{FF2B5EF4-FFF2-40B4-BE49-F238E27FC236}">
                <a16:creationId xmlns:a16="http://schemas.microsoft.com/office/drawing/2014/main" id="{4F18469E-310A-44F5-BF09-F0D91995662B}"/>
              </a:ext>
            </a:extLst>
          </p:cNvPr>
          <p:cNvSpPr>
            <a:spLocks noGrp="1"/>
          </p:cNvSpPr>
          <p:nvPr>
            <p:ph idx="1"/>
          </p:nvPr>
        </p:nvSpPr>
        <p:spPr>
          <a:xfrm>
            <a:off x="5486400" y="2148075"/>
            <a:ext cx="6477000" cy="4024125"/>
          </a:xfrm>
        </p:spPr>
        <p:txBody>
          <a:bodyPr/>
          <a:lstStyle/>
          <a:p>
            <a:pPr lvl="2">
              <a:lnSpc>
                <a:spcPct val="115000"/>
              </a:lnSpc>
              <a:buFont typeface="+mj-lt"/>
              <a:buAutoNum type="arabicPeriod"/>
            </a:pPr>
            <a:r>
              <a:rPr lang="en-US" sz="2400" b="1" dirty="0">
                <a:latin typeface="Calibri" panose="020F0502020204030204" pitchFamily="34" charset="0"/>
                <a:cs typeface="Calibri" panose="020F0502020204030204" pitchFamily="34" charset="0"/>
              </a:rPr>
              <a:t>apply current technology in a media-centric context </a:t>
            </a:r>
          </a:p>
          <a:p>
            <a:pPr lvl="2">
              <a:lnSpc>
                <a:spcPct val="115000"/>
              </a:lnSpc>
              <a:buFont typeface="+mj-lt"/>
              <a:buAutoNum type="arabicPeriod"/>
            </a:pPr>
            <a:r>
              <a:rPr lang="en-US" sz="2400" b="1" dirty="0">
                <a:latin typeface="Calibri" panose="020F0502020204030204" pitchFamily="34" charset="0"/>
                <a:cs typeface="Calibri" panose="020F0502020204030204" pitchFamily="34" charset="0"/>
              </a:rPr>
              <a:t>effectively communicate technical and design concepts through writing, speech, and formal presentation </a:t>
            </a:r>
          </a:p>
          <a:p>
            <a:pPr lvl="2">
              <a:lnSpc>
                <a:spcPct val="115000"/>
              </a:lnSpc>
              <a:buFont typeface="+mj-lt"/>
              <a:buAutoNum type="arabicPeriod"/>
            </a:pPr>
            <a:r>
              <a:rPr lang="en-US" sz="2400" b="1" dirty="0">
                <a:latin typeface="Calibri" panose="020F0502020204030204" pitchFamily="34" charset="0"/>
                <a:cs typeface="Calibri" panose="020F0502020204030204" pitchFamily="34" charset="0"/>
              </a:rPr>
              <a:t>effectively participate and contribute to multidisciplinary design and development teams </a:t>
            </a:r>
          </a:p>
          <a:p>
            <a:endParaRPr lang="en-US" dirty="0"/>
          </a:p>
        </p:txBody>
      </p:sp>
      <p:cxnSp>
        <p:nvCxnSpPr>
          <p:cNvPr id="11" name="Straight Connector 10">
            <a:extLst>
              <a:ext uri="{FF2B5EF4-FFF2-40B4-BE49-F238E27FC236}">
                <a16:creationId xmlns:a16="http://schemas.microsoft.com/office/drawing/2014/main" id="{E554ACA5-8182-4882-AD01-232831FC3F3F}"/>
              </a:ext>
            </a:extLst>
          </p:cNvPr>
          <p:cNvCxnSpPr/>
          <p:nvPr/>
        </p:nvCxnSpPr>
        <p:spPr>
          <a:xfrm>
            <a:off x="0" y="5867400"/>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E48042E-CC2C-4167-82E0-3FFD2793A036}"/>
              </a:ext>
            </a:extLst>
          </p:cNvPr>
          <p:cNvCxnSpPr/>
          <p:nvPr/>
        </p:nvCxnSpPr>
        <p:spPr>
          <a:xfrm>
            <a:off x="0" y="838200"/>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2914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46FDF-138B-47D1-828B-F3184DC4554D}"/>
              </a:ext>
            </a:extLst>
          </p:cNvPr>
          <p:cNvSpPr>
            <a:spLocks noGrp="1"/>
          </p:cNvSpPr>
          <p:nvPr>
            <p:ph type="title"/>
          </p:nvPr>
        </p:nvSpPr>
        <p:spPr>
          <a:xfrm>
            <a:off x="1066800" y="520029"/>
            <a:ext cx="10439400" cy="1293028"/>
          </a:xfrm>
        </p:spPr>
        <p:txBody>
          <a:bodyPr/>
          <a:lstStyle/>
          <a:p>
            <a:r>
              <a:rPr lang="en-US" dirty="0"/>
              <a:t>PRODUCTION COURSE: DELIVERABLES</a:t>
            </a:r>
          </a:p>
        </p:txBody>
      </p:sp>
      <p:sp>
        <p:nvSpPr>
          <p:cNvPr id="3" name="Content Placeholder 2">
            <a:extLst>
              <a:ext uri="{FF2B5EF4-FFF2-40B4-BE49-F238E27FC236}">
                <a16:creationId xmlns:a16="http://schemas.microsoft.com/office/drawing/2014/main" id="{FC6F4F38-92EE-4605-BCAD-C7C019DB9A99}"/>
              </a:ext>
            </a:extLst>
          </p:cNvPr>
          <p:cNvSpPr>
            <a:spLocks noGrp="1"/>
          </p:cNvSpPr>
          <p:nvPr>
            <p:ph idx="1"/>
          </p:nvPr>
        </p:nvSpPr>
        <p:spPr>
          <a:xfrm>
            <a:off x="685800" y="1410887"/>
            <a:ext cx="10820400" cy="4024125"/>
          </a:xfrm>
        </p:spPr>
        <p:txBody>
          <a:bodyPr/>
          <a:lstStyle/>
          <a:p>
            <a:pPr lvl="0"/>
            <a:r>
              <a:rPr lang="en-US" dirty="0"/>
              <a:t>There will be daily check-ins by students with the PM.</a:t>
            </a:r>
          </a:p>
          <a:p>
            <a:pPr lvl="0"/>
            <a:r>
              <a:rPr lang="en-US" dirty="0"/>
              <a:t>There will be weekly update reports by every member of the class</a:t>
            </a:r>
          </a:p>
          <a:p>
            <a:pPr lvl="0"/>
            <a:r>
              <a:rPr lang="en-US" dirty="0"/>
              <a:t>There will be ‘milestone sprints’ as identified in the planning process (expect several of these throughout the semester, with associated due dates to be assigned during class based on the exact deliverables of the sprint)</a:t>
            </a:r>
          </a:p>
          <a:p>
            <a:pPr lvl="0"/>
            <a:r>
              <a:rPr lang="en-US" dirty="0"/>
              <a:t>There will be 4 major checkpoints (approximately weeks 3, 6, 9, and 12) – Exact dates will be given in class and will vary slightly based on schedules, production speed, and overall project cohesion</a:t>
            </a:r>
          </a:p>
          <a:p>
            <a:pPr lvl="0"/>
            <a:r>
              <a:rPr lang="en-US" dirty="0"/>
              <a:t>There will be weekly reviews of the master branch of development, for which all members of the class share responsibility.</a:t>
            </a:r>
          </a:p>
          <a:p>
            <a:pPr lvl="0"/>
            <a:r>
              <a:rPr lang="en-US" dirty="0"/>
              <a:t>There will be a final presentation of the game, along with associated documentation and process review, during finals week (week 16).</a:t>
            </a:r>
          </a:p>
          <a:p>
            <a:endParaRPr lang="en-US" dirty="0"/>
          </a:p>
        </p:txBody>
      </p:sp>
    </p:spTree>
    <p:extLst>
      <p:ext uri="{BB962C8B-B14F-4D97-AF65-F5344CB8AC3E}">
        <p14:creationId xmlns:p14="http://schemas.microsoft.com/office/powerpoint/2010/main" val="39142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16EB9E2D-88E3-4733-87F3-511DE20226A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05925" y="2725313"/>
            <a:ext cx="3332675" cy="1807438"/>
          </a:xfrm>
          <a:prstGeom prst="rect">
            <a:avLst/>
          </a:prstGeom>
        </p:spPr>
      </p:pic>
      <p:pic>
        <p:nvPicPr>
          <p:cNvPr id="13" name="Picture 12">
            <a:extLst>
              <a:ext uri="{FF2B5EF4-FFF2-40B4-BE49-F238E27FC236}">
                <a16:creationId xmlns:a16="http://schemas.microsoft.com/office/drawing/2014/main" id="{BFAC0601-7D61-4D20-83D9-939DB797CD5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10800000" flipH="1" flipV="1">
            <a:off x="4025231" y="4532752"/>
            <a:ext cx="2706909" cy="1487050"/>
          </a:xfrm>
          <a:prstGeom prst="rect">
            <a:avLst/>
          </a:prstGeom>
          <a:ln w="19050">
            <a:solidFill>
              <a:schemeClr val="tx1"/>
            </a:solidFill>
          </a:ln>
        </p:spPr>
      </p:pic>
      <p:pic>
        <p:nvPicPr>
          <p:cNvPr id="15" name="Picture 14">
            <a:extLst>
              <a:ext uri="{FF2B5EF4-FFF2-40B4-BE49-F238E27FC236}">
                <a16:creationId xmlns:a16="http://schemas.microsoft.com/office/drawing/2014/main" id="{AC5194CC-3569-4269-A0B4-D8B39CFA334F}"/>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10800000" flipH="1" flipV="1">
            <a:off x="4025229" y="3048000"/>
            <a:ext cx="2706912" cy="1488041"/>
          </a:xfrm>
          <a:prstGeom prst="rect">
            <a:avLst/>
          </a:prstGeom>
          <a:ln w="19050">
            <a:solidFill>
              <a:schemeClr val="tx1"/>
            </a:solidFill>
          </a:ln>
        </p:spPr>
      </p:pic>
      <p:pic>
        <p:nvPicPr>
          <p:cNvPr id="17" name="Picture 16">
            <a:extLst>
              <a:ext uri="{FF2B5EF4-FFF2-40B4-BE49-F238E27FC236}">
                <a16:creationId xmlns:a16="http://schemas.microsoft.com/office/drawing/2014/main" id="{3B41CE68-C7EB-4556-A66A-7F7F4D9008DA}"/>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rot="10800000" flipH="1" flipV="1">
            <a:off x="4025227" y="1559960"/>
            <a:ext cx="2700293" cy="1488040"/>
          </a:xfrm>
          <a:prstGeom prst="rect">
            <a:avLst/>
          </a:prstGeom>
          <a:ln w="19050">
            <a:solidFill>
              <a:schemeClr val="tx1"/>
            </a:solidFill>
          </a:ln>
        </p:spPr>
      </p:pic>
      <p:pic>
        <p:nvPicPr>
          <p:cNvPr id="19" name="Picture 18">
            <a:extLst>
              <a:ext uri="{FF2B5EF4-FFF2-40B4-BE49-F238E27FC236}">
                <a16:creationId xmlns:a16="http://schemas.microsoft.com/office/drawing/2014/main" id="{D1AE600F-FC79-4CCB-9B66-FFC26D7C274D}"/>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rot="10800000" flipH="1" flipV="1">
            <a:off x="4005642" y="0"/>
            <a:ext cx="2693541" cy="1563249"/>
          </a:xfrm>
          <a:prstGeom prst="rect">
            <a:avLst/>
          </a:prstGeom>
          <a:ln w="19050">
            <a:solidFill>
              <a:schemeClr val="tx1"/>
            </a:solidFill>
          </a:ln>
        </p:spPr>
      </p:pic>
      <p:pic>
        <p:nvPicPr>
          <p:cNvPr id="21" name="Picture 20">
            <a:extLst>
              <a:ext uri="{FF2B5EF4-FFF2-40B4-BE49-F238E27FC236}">
                <a16:creationId xmlns:a16="http://schemas.microsoft.com/office/drawing/2014/main" id="{940E20FF-3978-449A-809E-BA827D125A0D}"/>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rot="10800000" flipV="1">
            <a:off x="-2" y="4549499"/>
            <a:ext cx="1404556" cy="673048"/>
          </a:xfrm>
          <a:prstGeom prst="rect">
            <a:avLst/>
          </a:prstGeom>
          <a:ln w="19050">
            <a:solidFill>
              <a:schemeClr val="tx1"/>
            </a:solidFill>
          </a:ln>
        </p:spPr>
      </p:pic>
      <p:pic>
        <p:nvPicPr>
          <p:cNvPr id="5" name="Picture 4">
            <a:extLst>
              <a:ext uri="{FF2B5EF4-FFF2-40B4-BE49-F238E27FC236}">
                <a16:creationId xmlns:a16="http://schemas.microsoft.com/office/drawing/2014/main" id="{A6B1C1C8-268D-42C2-988A-5AF18983B900}"/>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2" y="-1"/>
            <a:ext cx="4005645" cy="2683487"/>
          </a:xfrm>
          <a:prstGeom prst="rect">
            <a:avLst/>
          </a:prstGeom>
          <a:ln w="19050">
            <a:solidFill>
              <a:schemeClr val="tx1"/>
            </a:solidFill>
          </a:ln>
        </p:spPr>
      </p:pic>
      <p:pic>
        <p:nvPicPr>
          <p:cNvPr id="11" name="Picture 10">
            <a:extLst>
              <a:ext uri="{FF2B5EF4-FFF2-40B4-BE49-F238E27FC236}">
                <a16:creationId xmlns:a16="http://schemas.microsoft.com/office/drawing/2014/main" id="{E4A850C6-D469-4C80-B82F-EB8B85CBE504}"/>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rot="10800000" flipH="1" flipV="1">
            <a:off x="1404556" y="4549499"/>
            <a:ext cx="2601088" cy="1470301"/>
          </a:xfrm>
          <a:prstGeom prst="rect">
            <a:avLst/>
          </a:prstGeom>
          <a:ln w="19050">
            <a:solidFill>
              <a:schemeClr val="tx1"/>
            </a:solidFill>
          </a:ln>
        </p:spPr>
      </p:pic>
      <p:pic>
        <p:nvPicPr>
          <p:cNvPr id="27" name="Picture 26">
            <a:extLst>
              <a:ext uri="{FF2B5EF4-FFF2-40B4-BE49-F238E27FC236}">
                <a16:creationId xmlns:a16="http://schemas.microsoft.com/office/drawing/2014/main" id="{2942C065-9BF9-4F9C-B9B7-B0432AF6EEF9}"/>
              </a:ext>
            </a:extLst>
          </p:cNvPr>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0" y="5222547"/>
            <a:ext cx="1381980" cy="797254"/>
          </a:xfrm>
          <a:prstGeom prst="rect">
            <a:avLst/>
          </a:prstGeom>
          <a:ln w="19050">
            <a:solidFill>
              <a:schemeClr val="tx1"/>
            </a:solidFill>
          </a:ln>
        </p:spPr>
      </p:pic>
      <p:pic>
        <p:nvPicPr>
          <p:cNvPr id="7" name="Picture 6">
            <a:extLst>
              <a:ext uri="{FF2B5EF4-FFF2-40B4-BE49-F238E27FC236}">
                <a16:creationId xmlns:a16="http://schemas.microsoft.com/office/drawing/2014/main" id="{51B3FF2C-2E68-4DD6-90BC-7935E965311A}"/>
              </a:ext>
            </a:extLst>
          </p:cNvPr>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6725520" y="3048000"/>
            <a:ext cx="5466480" cy="2971801"/>
          </a:xfrm>
          <a:prstGeom prst="rect">
            <a:avLst/>
          </a:prstGeom>
          <a:ln w="19050">
            <a:solidFill>
              <a:schemeClr val="tx1"/>
            </a:solidFill>
          </a:ln>
        </p:spPr>
      </p:pic>
      <p:pic>
        <p:nvPicPr>
          <p:cNvPr id="9" name="Picture 8">
            <a:extLst>
              <a:ext uri="{FF2B5EF4-FFF2-40B4-BE49-F238E27FC236}">
                <a16:creationId xmlns:a16="http://schemas.microsoft.com/office/drawing/2014/main" id="{90809DA2-992C-42EF-AA6F-F9213145A1CB}"/>
              </a:ext>
            </a:extLst>
          </p:cNvPr>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6718768" y="0"/>
            <a:ext cx="5479649" cy="3048000"/>
          </a:xfrm>
          <a:prstGeom prst="rect">
            <a:avLst/>
          </a:prstGeom>
          <a:ln w="19050">
            <a:solidFill>
              <a:schemeClr val="tx1"/>
            </a:solidFill>
          </a:ln>
        </p:spPr>
      </p:pic>
      <p:sp>
        <p:nvSpPr>
          <p:cNvPr id="28" name="Rectangle 27">
            <a:extLst>
              <a:ext uri="{FF2B5EF4-FFF2-40B4-BE49-F238E27FC236}">
                <a16:creationId xmlns:a16="http://schemas.microsoft.com/office/drawing/2014/main" id="{5B6C7ED1-5F75-4870-BB6C-25EA321A113C}"/>
              </a:ext>
            </a:extLst>
          </p:cNvPr>
          <p:cNvSpPr/>
          <p:nvPr/>
        </p:nvSpPr>
        <p:spPr>
          <a:xfrm>
            <a:off x="0" y="3445484"/>
            <a:ext cx="12192000" cy="2574316"/>
          </a:xfrm>
          <a:prstGeom prst="rect">
            <a:avLst/>
          </a:prstGeom>
          <a:gradFill>
            <a:gsLst>
              <a:gs pos="885">
                <a:schemeClr val="bg1">
                  <a:alpha val="0"/>
                </a:schemeClr>
              </a:gs>
              <a:gs pos="49000">
                <a:schemeClr val="bg1">
                  <a:alpha val="64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a:extLst>
              <a:ext uri="{FF2B5EF4-FFF2-40B4-BE49-F238E27FC236}">
                <a16:creationId xmlns:a16="http://schemas.microsoft.com/office/drawing/2014/main" id="{4F90D7B1-387C-4D1E-99FB-63240C44119A}"/>
              </a:ext>
            </a:extLst>
          </p:cNvPr>
          <p:cNvSpPr>
            <a:spLocks noGrp="1"/>
          </p:cNvSpPr>
          <p:nvPr>
            <p:ph type="title"/>
          </p:nvPr>
        </p:nvSpPr>
        <p:spPr>
          <a:xfrm>
            <a:off x="705925" y="5298040"/>
            <a:ext cx="11318832" cy="875433"/>
          </a:xfrm>
        </p:spPr>
        <p:txBody>
          <a:bodyPr/>
          <a:lstStyle/>
          <a:p>
            <a:r>
              <a:rPr lang="en-US" dirty="0"/>
              <a:t>A FOCUS ON PROCESS, NOT ON OUTPUT</a:t>
            </a:r>
          </a:p>
        </p:txBody>
      </p:sp>
    </p:spTree>
    <p:extLst>
      <p:ext uri="{BB962C8B-B14F-4D97-AF65-F5344CB8AC3E}">
        <p14:creationId xmlns:p14="http://schemas.microsoft.com/office/powerpoint/2010/main" val="884523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48F99-D833-4DC3-8E43-EC3544446745}"/>
              </a:ext>
            </a:extLst>
          </p:cNvPr>
          <p:cNvSpPr>
            <a:spLocks noGrp="1"/>
          </p:cNvSpPr>
          <p:nvPr>
            <p:ph type="title"/>
          </p:nvPr>
        </p:nvSpPr>
        <p:spPr>
          <a:xfrm>
            <a:off x="370018" y="152400"/>
            <a:ext cx="11658600" cy="1293028"/>
          </a:xfrm>
        </p:spPr>
        <p:txBody>
          <a:bodyPr/>
          <a:lstStyle/>
          <a:p>
            <a:r>
              <a:rPr lang="en-US" dirty="0"/>
              <a:t>REVIEW OF DESIGNS NOT  JUST IMPLEMENTATIONS</a:t>
            </a:r>
          </a:p>
        </p:txBody>
      </p:sp>
      <p:pic>
        <p:nvPicPr>
          <p:cNvPr id="5" name="Picture 4">
            <a:extLst>
              <a:ext uri="{FF2B5EF4-FFF2-40B4-BE49-F238E27FC236}">
                <a16:creationId xmlns:a16="http://schemas.microsoft.com/office/drawing/2014/main" id="{BB1EFADD-1937-497D-AE91-D4A26035351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899558" y="1410887"/>
            <a:ext cx="6292442" cy="3846913"/>
          </a:xfrm>
          <a:prstGeom prst="rect">
            <a:avLst/>
          </a:prstGeom>
          <a:ln w="25400">
            <a:solidFill>
              <a:schemeClr val="tx1"/>
            </a:solidFill>
          </a:ln>
        </p:spPr>
      </p:pic>
      <p:pic>
        <p:nvPicPr>
          <p:cNvPr id="7" name="Picture 6">
            <a:extLst>
              <a:ext uri="{FF2B5EF4-FFF2-40B4-BE49-F238E27FC236}">
                <a16:creationId xmlns:a16="http://schemas.microsoft.com/office/drawing/2014/main" id="{FE6661EF-C02E-4BBF-8BE4-85E28D5D6B1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443" y="1410887"/>
            <a:ext cx="5978472" cy="3846913"/>
          </a:xfrm>
          <a:prstGeom prst="rect">
            <a:avLst/>
          </a:prstGeom>
          <a:ln w="25400">
            <a:solidFill>
              <a:schemeClr val="tx1"/>
            </a:solidFill>
          </a:ln>
        </p:spPr>
      </p:pic>
      <p:pic>
        <p:nvPicPr>
          <p:cNvPr id="15" name="Picture 14">
            <a:extLst>
              <a:ext uri="{FF2B5EF4-FFF2-40B4-BE49-F238E27FC236}">
                <a16:creationId xmlns:a16="http://schemas.microsoft.com/office/drawing/2014/main" id="{46C2F94E-2CF0-453D-BC6C-E2AC047206AF}"/>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153400" y="5633845"/>
            <a:ext cx="533399" cy="538355"/>
          </a:xfrm>
          <a:prstGeom prst="rect">
            <a:avLst/>
          </a:prstGeom>
        </p:spPr>
      </p:pic>
      <p:pic>
        <p:nvPicPr>
          <p:cNvPr id="17" name="Picture 16">
            <a:extLst>
              <a:ext uri="{FF2B5EF4-FFF2-40B4-BE49-F238E27FC236}">
                <a16:creationId xmlns:a16="http://schemas.microsoft.com/office/drawing/2014/main" id="{6CCB77B3-3E45-40E3-9459-EB42D313906E}"/>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448800" y="5432040"/>
            <a:ext cx="2457010" cy="889836"/>
          </a:xfrm>
          <a:prstGeom prst="rect">
            <a:avLst/>
          </a:prstGeom>
        </p:spPr>
      </p:pic>
      <p:sp>
        <p:nvSpPr>
          <p:cNvPr id="18" name="Arrow: Up 17">
            <a:extLst>
              <a:ext uri="{FF2B5EF4-FFF2-40B4-BE49-F238E27FC236}">
                <a16:creationId xmlns:a16="http://schemas.microsoft.com/office/drawing/2014/main" id="{9B343FEB-4EEF-4B80-8B29-313AE5A8EC29}"/>
              </a:ext>
            </a:extLst>
          </p:cNvPr>
          <p:cNvSpPr/>
          <p:nvPr/>
        </p:nvSpPr>
        <p:spPr>
          <a:xfrm rot="5400000">
            <a:off x="3901143" y="3642657"/>
            <a:ext cx="304800" cy="4297086"/>
          </a:xfrm>
          <a:prstGeom prst="upArrow">
            <a:avLst>
              <a:gd name="adj1" fmla="val 50000"/>
              <a:gd name="adj2" fmla="val 500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Up 18">
            <a:extLst>
              <a:ext uri="{FF2B5EF4-FFF2-40B4-BE49-F238E27FC236}">
                <a16:creationId xmlns:a16="http://schemas.microsoft.com/office/drawing/2014/main" id="{991153EE-5CBE-4A52-89CE-087C0CD6149C}"/>
              </a:ext>
            </a:extLst>
          </p:cNvPr>
          <p:cNvSpPr/>
          <p:nvPr/>
        </p:nvSpPr>
        <p:spPr>
          <a:xfrm rot="5400000">
            <a:off x="8388244" y="4344690"/>
            <a:ext cx="223645" cy="2354665"/>
          </a:xfrm>
          <a:prstGeom prst="upArrow">
            <a:avLst>
              <a:gd name="adj1" fmla="val 50000"/>
              <a:gd name="adj2" fmla="val 500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Up 19">
            <a:extLst>
              <a:ext uri="{FF2B5EF4-FFF2-40B4-BE49-F238E27FC236}">
                <a16:creationId xmlns:a16="http://schemas.microsoft.com/office/drawing/2014/main" id="{BFB88CB9-A509-4B82-AA4E-FC39EE895B24}"/>
              </a:ext>
            </a:extLst>
          </p:cNvPr>
          <p:cNvSpPr/>
          <p:nvPr/>
        </p:nvSpPr>
        <p:spPr>
          <a:xfrm rot="5400000">
            <a:off x="7618709" y="5340245"/>
            <a:ext cx="223646" cy="830664"/>
          </a:xfrm>
          <a:prstGeom prst="upArrow">
            <a:avLst>
              <a:gd name="adj1" fmla="val 50000"/>
              <a:gd name="adj2" fmla="val 500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Up 21">
            <a:extLst>
              <a:ext uri="{FF2B5EF4-FFF2-40B4-BE49-F238E27FC236}">
                <a16:creationId xmlns:a16="http://schemas.microsoft.com/office/drawing/2014/main" id="{81300645-8146-4EDA-83CE-560DD57B2138}"/>
              </a:ext>
            </a:extLst>
          </p:cNvPr>
          <p:cNvSpPr/>
          <p:nvPr/>
        </p:nvSpPr>
        <p:spPr>
          <a:xfrm rot="5400000">
            <a:off x="8962710" y="5370425"/>
            <a:ext cx="233553" cy="770302"/>
          </a:xfrm>
          <a:prstGeom prst="upArrow">
            <a:avLst>
              <a:gd name="adj1" fmla="val 50000"/>
              <a:gd name="adj2" fmla="val 500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Up 22">
            <a:extLst>
              <a:ext uri="{FF2B5EF4-FFF2-40B4-BE49-F238E27FC236}">
                <a16:creationId xmlns:a16="http://schemas.microsoft.com/office/drawing/2014/main" id="{47AB3731-F06E-4F98-AB0B-6BBC2690675E}"/>
              </a:ext>
            </a:extLst>
          </p:cNvPr>
          <p:cNvSpPr/>
          <p:nvPr/>
        </p:nvSpPr>
        <p:spPr>
          <a:xfrm rot="5400000" flipV="1">
            <a:off x="3972220" y="3335502"/>
            <a:ext cx="157108" cy="4297087"/>
          </a:xfrm>
          <a:prstGeom prst="upArrow">
            <a:avLst>
              <a:gd name="adj1" fmla="val 50000"/>
              <a:gd name="adj2" fmla="val 500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1904987-51A5-41B8-AD8A-6D4046DC4C62}"/>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28996" y="4495800"/>
            <a:ext cx="1476004" cy="1447800"/>
          </a:xfrm>
          <a:prstGeom prst="rect">
            <a:avLst/>
          </a:prstGeom>
        </p:spPr>
      </p:pic>
      <p:pic>
        <p:nvPicPr>
          <p:cNvPr id="13" name="Picture 12">
            <a:extLst>
              <a:ext uri="{FF2B5EF4-FFF2-40B4-BE49-F238E27FC236}">
                <a16:creationId xmlns:a16="http://schemas.microsoft.com/office/drawing/2014/main" id="{605D64E8-4CDB-41C6-BF3C-3CBEDED32407}"/>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202086" y="4879173"/>
            <a:ext cx="1113113" cy="1054312"/>
          </a:xfrm>
          <a:prstGeom prst="rect">
            <a:avLst/>
          </a:prstGeom>
        </p:spPr>
      </p:pic>
    </p:spTree>
    <p:extLst>
      <p:ext uri="{BB962C8B-B14F-4D97-AF65-F5344CB8AC3E}">
        <p14:creationId xmlns:p14="http://schemas.microsoft.com/office/powerpoint/2010/main" val="249587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0FECC4-DF67-4144-8DB0-2D7B804FD88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8001000" cy="6000750"/>
          </a:xfrm>
          <a:prstGeom prst="rect">
            <a:avLst/>
          </a:prstGeom>
          <a:ln w="22225">
            <a:noFill/>
          </a:ln>
        </p:spPr>
      </p:pic>
      <p:sp>
        <p:nvSpPr>
          <p:cNvPr id="6" name="Rectangle 5">
            <a:extLst>
              <a:ext uri="{FF2B5EF4-FFF2-40B4-BE49-F238E27FC236}">
                <a16:creationId xmlns:a16="http://schemas.microsoft.com/office/drawing/2014/main" id="{47D5D4E9-329E-4536-BB72-F0F169AA7164}"/>
              </a:ext>
            </a:extLst>
          </p:cNvPr>
          <p:cNvSpPr/>
          <p:nvPr/>
        </p:nvSpPr>
        <p:spPr>
          <a:xfrm>
            <a:off x="0" y="0"/>
            <a:ext cx="8001000" cy="6019800"/>
          </a:xfrm>
          <a:prstGeom prst="rect">
            <a:avLst/>
          </a:prstGeom>
          <a:gradFill>
            <a:gsLst>
              <a:gs pos="18000">
                <a:schemeClr val="bg1"/>
              </a:gs>
              <a:gs pos="100000">
                <a:schemeClr val="bg1">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796239-09C4-4EE5-8370-A757D9646DBB}"/>
              </a:ext>
            </a:extLst>
          </p:cNvPr>
          <p:cNvSpPr>
            <a:spLocks noGrp="1"/>
          </p:cNvSpPr>
          <p:nvPr>
            <p:ph type="title"/>
          </p:nvPr>
        </p:nvSpPr>
        <p:spPr>
          <a:xfrm>
            <a:off x="1524000" y="457200"/>
            <a:ext cx="10287000" cy="1293028"/>
          </a:xfrm>
        </p:spPr>
        <p:txBody>
          <a:bodyPr/>
          <a:lstStyle/>
          <a:p>
            <a:r>
              <a:rPr lang="en-US" dirty="0"/>
              <a:t>GRADING PERCENTAGES AND WEIGHTS</a:t>
            </a:r>
          </a:p>
        </p:txBody>
      </p:sp>
      <p:sp>
        <p:nvSpPr>
          <p:cNvPr id="3" name="Content Placeholder 2">
            <a:extLst>
              <a:ext uri="{FF2B5EF4-FFF2-40B4-BE49-F238E27FC236}">
                <a16:creationId xmlns:a16="http://schemas.microsoft.com/office/drawing/2014/main" id="{33340152-FCC2-4048-91EB-505E8D107331}"/>
              </a:ext>
            </a:extLst>
          </p:cNvPr>
          <p:cNvSpPr>
            <a:spLocks noGrp="1"/>
          </p:cNvSpPr>
          <p:nvPr>
            <p:ph idx="1"/>
          </p:nvPr>
        </p:nvSpPr>
        <p:spPr>
          <a:xfrm>
            <a:off x="3276600" y="1140627"/>
            <a:ext cx="8610600" cy="4024125"/>
          </a:xfrm>
        </p:spPr>
        <p:txBody>
          <a:bodyPr/>
          <a:lstStyle/>
          <a:p>
            <a:r>
              <a:rPr lang="en-US" b="1" dirty="0"/>
              <a:t>Nearly all of the grade will rest on the final deliverable (70%) – but with grades &amp; discussions all along the way.  </a:t>
            </a:r>
            <a:r>
              <a:rPr lang="en-US" dirty="0"/>
              <a:t>This means that every discussion, opportunity, and review along the way is a chance to either continue great work and/or improve.  It places the responsibility and opportunity in the hands of the students so engaged. </a:t>
            </a:r>
          </a:p>
          <a:p>
            <a:r>
              <a:rPr lang="en-US" b="1" dirty="0"/>
              <a:t>Peer assessment (15%) </a:t>
            </a:r>
            <a:r>
              <a:rPr lang="en-US" dirty="0"/>
              <a:t>We used instruments that asked students to evaluate each other in context-aware professionalized roles relative to the structure of the course at several points during the semester, not just the end, and not just a simple scale</a:t>
            </a:r>
          </a:p>
          <a:p>
            <a:r>
              <a:rPr lang="en-US" b="1" dirty="0"/>
              <a:t>Documentation (15%) This was both design docs, technical documentation, presentations and materials during the process, etc.  The tech makes this easier to capture.  </a:t>
            </a:r>
          </a:p>
        </p:txBody>
      </p:sp>
      <p:cxnSp>
        <p:nvCxnSpPr>
          <p:cNvPr id="7" name="Straight Connector 6">
            <a:extLst>
              <a:ext uri="{FF2B5EF4-FFF2-40B4-BE49-F238E27FC236}">
                <a16:creationId xmlns:a16="http://schemas.microsoft.com/office/drawing/2014/main" id="{B36A2628-2D67-4991-A078-9113B2733E3D}"/>
              </a:ext>
            </a:extLst>
          </p:cNvPr>
          <p:cNvCxnSpPr/>
          <p:nvPr/>
        </p:nvCxnSpPr>
        <p:spPr>
          <a:xfrm>
            <a:off x="0" y="6036833"/>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5158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6AA5C46-C433-4C85-9368-C9997BDC45BF}"/>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0" y="0"/>
            <a:ext cx="8305800" cy="6019800"/>
          </a:xfrm>
          <a:prstGeom prst="rect">
            <a:avLst/>
          </a:prstGeom>
        </p:spPr>
      </p:pic>
      <p:sp>
        <p:nvSpPr>
          <p:cNvPr id="7" name="Rectangle 6">
            <a:extLst>
              <a:ext uri="{FF2B5EF4-FFF2-40B4-BE49-F238E27FC236}">
                <a16:creationId xmlns:a16="http://schemas.microsoft.com/office/drawing/2014/main" id="{A6A97B6C-3975-4B35-8483-B0161D52D9A6}"/>
              </a:ext>
            </a:extLst>
          </p:cNvPr>
          <p:cNvSpPr/>
          <p:nvPr/>
        </p:nvSpPr>
        <p:spPr>
          <a:xfrm>
            <a:off x="0" y="0"/>
            <a:ext cx="8305800" cy="6049383"/>
          </a:xfrm>
          <a:prstGeom prst="rect">
            <a:avLst/>
          </a:prstGeom>
          <a:gradFill>
            <a:gsLst>
              <a:gs pos="18000">
                <a:schemeClr val="bg1"/>
              </a:gs>
              <a:gs pos="100000">
                <a:schemeClr val="bg1">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5B1436-DCA8-48ED-B29C-F8AD09B34374}"/>
              </a:ext>
            </a:extLst>
          </p:cNvPr>
          <p:cNvSpPr>
            <a:spLocks noGrp="1"/>
          </p:cNvSpPr>
          <p:nvPr>
            <p:ph type="title"/>
          </p:nvPr>
        </p:nvSpPr>
        <p:spPr>
          <a:xfrm>
            <a:off x="76200" y="764373"/>
            <a:ext cx="11430000" cy="1293028"/>
          </a:xfrm>
        </p:spPr>
        <p:txBody>
          <a:bodyPr/>
          <a:lstStyle/>
          <a:p>
            <a:r>
              <a:rPr lang="en-US" dirty="0"/>
              <a:t>SEVERAL OPPORTUNITIES FOR FEEDBACK &amp; REFLECTION (and pre-grade GRADES)</a:t>
            </a:r>
          </a:p>
        </p:txBody>
      </p:sp>
      <p:sp>
        <p:nvSpPr>
          <p:cNvPr id="3" name="Content Placeholder 2">
            <a:extLst>
              <a:ext uri="{FF2B5EF4-FFF2-40B4-BE49-F238E27FC236}">
                <a16:creationId xmlns:a16="http://schemas.microsoft.com/office/drawing/2014/main" id="{C177A073-EB8B-4BE9-BF50-3E2C16EA916D}"/>
              </a:ext>
            </a:extLst>
          </p:cNvPr>
          <p:cNvSpPr>
            <a:spLocks noGrp="1"/>
          </p:cNvSpPr>
          <p:nvPr>
            <p:ph idx="1"/>
          </p:nvPr>
        </p:nvSpPr>
        <p:spPr>
          <a:xfrm>
            <a:off x="5257800" y="2104720"/>
            <a:ext cx="6248400" cy="4024125"/>
          </a:xfrm>
        </p:spPr>
        <p:txBody>
          <a:bodyPr/>
          <a:lstStyle/>
          <a:p>
            <a:r>
              <a:rPr lang="en-US" dirty="0"/>
              <a:t>Critique is about the WORK and not the PERSON – day 1 (and everyday) lesson</a:t>
            </a:r>
          </a:p>
          <a:p>
            <a:r>
              <a:rPr lang="en-US" dirty="0"/>
              <a:t>Variety of sources, including INDUSTRY VISITORS, SCHOOL AGED CHILDREN, STUDENT IN OTHER MAJORS, and FACULTY, STAFF, and ADMINISTRATION</a:t>
            </a:r>
          </a:p>
          <a:p>
            <a:r>
              <a:rPr lang="en-US" dirty="0"/>
              <a:t>8 year-olds, dude</a:t>
            </a:r>
          </a:p>
          <a:p>
            <a:pPr>
              <a:spcBef>
                <a:spcPts val="1200"/>
              </a:spcBef>
            </a:pPr>
            <a:r>
              <a:rPr lang="en-US" dirty="0"/>
              <a:t>Internal and external</a:t>
            </a:r>
          </a:p>
          <a:p>
            <a:pPr marL="0" indent="0">
              <a:spcBef>
                <a:spcPts val="0"/>
              </a:spcBef>
              <a:buNone/>
            </a:pPr>
            <a:r>
              <a:rPr lang="en-US" dirty="0"/>
              <a:t>   points of feedback</a:t>
            </a:r>
          </a:p>
        </p:txBody>
      </p:sp>
      <p:cxnSp>
        <p:nvCxnSpPr>
          <p:cNvPr id="9" name="Straight Connector 8">
            <a:extLst>
              <a:ext uri="{FF2B5EF4-FFF2-40B4-BE49-F238E27FC236}">
                <a16:creationId xmlns:a16="http://schemas.microsoft.com/office/drawing/2014/main" id="{A2738594-E84C-4FB1-9A80-12F4E9B08BE6}"/>
              </a:ext>
            </a:extLst>
          </p:cNvPr>
          <p:cNvCxnSpPr/>
          <p:nvPr/>
        </p:nvCxnSpPr>
        <p:spPr>
          <a:xfrm>
            <a:off x="0" y="6036833"/>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92A9B418-E1C3-4F5F-9DF0-BFC10405ED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7800" y="4254782"/>
            <a:ext cx="2857500" cy="1600200"/>
          </a:xfrm>
          <a:prstGeom prst="rect">
            <a:avLst/>
          </a:prstGeom>
          <a:ln w="12700">
            <a:solidFill>
              <a:schemeClr val="tx1"/>
            </a:solidFill>
          </a:ln>
        </p:spPr>
      </p:pic>
    </p:spTree>
    <p:extLst>
      <p:ext uri="{BB962C8B-B14F-4D97-AF65-F5344CB8AC3E}">
        <p14:creationId xmlns:p14="http://schemas.microsoft.com/office/powerpoint/2010/main" val="1236807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E1DCE4-4B01-4E4C-83C9-2BD0D1F010E6}"/>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5255" y="4730"/>
            <a:ext cx="12192000" cy="3424270"/>
          </a:xfrm>
          <a:prstGeom prst="rect">
            <a:avLst/>
          </a:prstGeom>
        </p:spPr>
      </p:pic>
      <p:cxnSp>
        <p:nvCxnSpPr>
          <p:cNvPr id="7" name="Straight Connector 6">
            <a:extLst>
              <a:ext uri="{FF2B5EF4-FFF2-40B4-BE49-F238E27FC236}">
                <a16:creationId xmlns:a16="http://schemas.microsoft.com/office/drawing/2014/main" id="{C0059E35-0861-49E4-97A2-4FDA2E92C0C0}"/>
              </a:ext>
            </a:extLst>
          </p:cNvPr>
          <p:cNvCxnSpPr/>
          <p:nvPr/>
        </p:nvCxnSpPr>
        <p:spPr>
          <a:xfrm>
            <a:off x="0" y="3429000"/>
            <a:ext cx="1219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29BE4AF-9EA5-487C-A62E-6ACE3BD7B807}"/>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57200" y="1981200"/>
            <a:ext cx="4953000" cy="3239797"/>
          </a:xfrm>
          <a:prstGeom prst="rect">
            <a:avLst/>
          </a:prstGeom>
          <a:ln w="25400">
            <a:solidFill>
              <a:schemeClr val="tx1"/>
            </a:solidFill>
          </a:ln>
          <a:effectLst>
            <a:outerShdw blurRad="63500" sx="114000" sy="114000" algn="ctr" rotWithShape="0">
              <a:prstClr val="black">
                <a:alpha val="66000"/>
              </a:prstClr>
            </a:outerShdw>
          </a:effectLst>
        </p:spPr>
      </p:pic>
      <p:pic>
        <p:nvPicPr>
          <p:cNvPr id="11" name="Picture 10">
            <a:extLst>
              <a:ext uri="{FF2B5EF4-FFF2-40B4-BE49-F238E27FC236}">
                <a16:creationId xmlns:a16="http://schemas.microsoft.com/office/drawing/2014/main" id="{52006499-F579-40EB-997A-217CE304F04C}"/>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872655" y="1920585"/>
            <a:ext cx="3767790" cy="3361026"/>
          </a:xfrm>
          <a:prstGeom prst="rect">
            <a:avLst/>
          </a:prstGeom>
          <a:effectLst>
            <a:outerShdw blurRad="63500" sx="114000" sy="114000" algn="ctr" rotWithShape="0">
              <a:prstClr val="black">
                <a:alpha val="72000"/>
              </a:prstClr>
            </a:outerShdw>
          </a:effectLst>
        </p:spPr>
      </p:pic>
      <p:pic>
        <p:nvPicPr>
          <p:cNvPr id="13" name="Picture 12">
            <a:extLst>
              <a:ext uri="{FF2B5EF4-FFF2-40B4-BE49-F238E27FC236}">
                <a16:creationId xmlns:a16="http://schemas.microsoft.com/office/drawing/2014/main" id="{F3ECDEED-A224-4F01-87A4-023C00EAC85E}"/>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0102900" y="1628010"/>
            <a:ext cx="1479501" cy="1479501"/>
          </a:xfrm>
          <a:prstGeom prst="rect">
            <a:avLst/>
          </a:prstGeom>
          <a:effectLst>
            <a:outerShdw blurRad="63500" sx="129000" sy="129000" algn="ctr" rotWithShape="0">
              <a:prstClr val="black">
                <a:alpha val="66000"/>
              </a:prstClr>
            </a:outerShdw>
          </a:effectLst>
        </p:spPr>
      </p:pic>
      <p:pic>
        <p:nvPicPr>
          <p:cNvPr id="15" name="Picture 14">
            <a:extLst>
              <a:ext uri="{FF2B5EF4-FFF2-40B4-BE49-F238E27FC236}">
                <a16:creationId xmlns:a16="http://schemas.microsoft.com/office/drawing/2014/main" id="{F1F8AD42-08AE-4962-AA0B-884FFBA3AAF3}"/>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0102901" y="3802111"/>
            <a:ext cx="1479500" cy="1479500"/>
          </a:xfrm>
          <a:prstGeom prst="rect">
            <a:avLst/>
          </a:prstGeom>
        </p:spPr>
      </p:pic>
      <p:sp>
        <p:nvSpPr>
          <p:cNvPr id="16" name="Title 1">
            <a:extLst>
              <a:ext uri="{FF2B5EF4-FFF2-40B4-BE49-F238E27FC236}">
                <a16:creationId xmlns:a16="http://schemas.microsoft.com/office/drawing/2014/main" id="{30418F9D-86DD-4B21-B082-54D18287FCB6}"/>
              </a:ext>
            </a:extLst>
          </p:cNvPr>
          <p:cNvSpPr>
            <a:spLocks noGrp="1"/>
          </p:cNvSpPr>
          <p:nvPr>
            <p:ph type="title"/>
          </p:nvPr>
        </p:nvSpPr>
        <p:spPr>
          <a:xfrm>
            <a:off x="304800" y="5360095"/>
            <a:ext cx="10058400" cy="637410"/>
          </a:xfrm>
        </p:spPr>
        <p:txBody>
          <a:bodyPr/>
          <a:lstStyle/>
          <a:p>
            <a:pPr algn="l"/>
            <a:r>
              <a:rPr lang="en-US" sz="4100" dirty="0"/>
              <a:t>COMMUNICATIONS INFRASTRUCTURE</a:t>
            </a:r>
          </a:p>
        </p:txBody>
      </p:sp>
    </p:spTree>
    <p:extLst>
      <p:ext uri="{BB962C8B-B14F-4D97-AF65-F5344CB8AC3E}">
        <p14:creationId xmlns:p14="http://schemas.microsoft.com/office/powerpoint/2010/main" val="3009671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383F59-5475-44DC-8FE8-AB0D3B4B314F}"/>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0"/>
            <a:ext cx="8610600" cy="5948362"/>
          </a:xfrm>
          <a:prstGeom prst="rect">
            <a:avLst/>
          </a:prstGeom>
        </p:spPr>
      </p:pic>
      <p:sp>
        <p:nvSpPr>
          <p:cNvPr id="6" name="Rectangle 5">
            <a:extLst>
              <a:ext uri="{FF2B5EF4-FFF2-40B4-BE49-F238E27FC236}">
                <a16:creationId xmlns:a16="http://schemas.microsoft.com/office/drawing/2014/main" id="{8E6B1111-9A6F-4D1C-A6CB-106D2281BE26}"/>
              </a:ext>
            </a:extLst>
          </p:cNvPr>
          <p:cNvSpPr/>
          <p:nvPr/>
        </p:nvSpPr>
        <p:spPr>
          <a:xfrm>
            <a:off x="304800" y="0"/>
            <a:ext cx="8305800" cy="5943600"/>
          </a:xfrm>
          <a:prstGeom prst="rect">
            <a:avLst/>
          </a:prstGeom>
          <a:gradFill>
            <a:gsLst>
              <a:gs pos="885">
                <a:schemeClr val="bg1">
                  <a:alpha val="0"/>
                </a:schemeClr>
              </a:gs>
              <a:gs pos="34000">
                <a:schemeClr val="bg1">
                  <a:alpha val="64000"/>
                </a:schemeClr>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0368DFB-3A3E-4655-979B-E312DD006B8D}"/>
              </a:ext>
            </a:extLst>
          </p:cNvPr>
          <p:cNvSpPr>
            <a:spLocks noGrp="1"/>
          </p:cNvSpPr>
          <p:nvPr>
            <p:ph idx="1"/>
          </p:nvPr>
        </p:nvSpPr>
        <p:spPr>
          <a:xfrm>
            <a:off x="3962400" y="2057400"/>
            <a:ext cx="8001000" cy="4024125"/>
          </a:xfrm>
        </p:spPr>
        <p:txBody>
          <a:bodyPr/>
          <a:lstStyle/>
          <a:p>
            <a:r>
              <a:rPr lang="en-US" b="1" dirty="0"/>
              <a:t>COMMUNICATION – Things get “Lost in Translation” between UI/UX, art, design, dev/engineering, QA…</a:t>
            </a:r>
          </a:p>
          <a:p>
            <a:r>
              <a:rPr lang="en-US" dirty="0"/>
              <a:t>FORMAL and INFORMAL LEARNING – Not just skills but skills applied to complex practice, situated learning in context.  “learn by making things”</a:t>
            </a:r>
          </a:p>
          <a:p>
            <a:r>
              <a:rPr lang="en-US" dirty="0"/>
              <a:t>CULTURAL DEV &amp; CAPABILITY – Where do games come from?  What is a repeatable design process?  How do studios work? Maturity &amp; Palette?</a:t>
            </a:r>
          </a:p>
          <a:p>
            <a:r>
              <a:rPr lang="en-US" dirty="0"/>
              <a:t>ACADEMIC IMMERSION – creating a shared space between computing and the arts, between research and practice…</a:t>
            </a:r>
          </a:p>
        </p:txBody>
      </p:sp>
      <p:sp>
        <p:nvSpPr>
          <p:cNvPr id="2" name="Title 1">
            <a:extLst>
              <a:ext uri="{FF2B5EF4-FFF2-40B4-BE49-F238E27FC236}">
                <a16:creationId xmlns:a16="http://schemas.microsoft.com/office/drawing/2014/main" id="{7D7DE446-B105-4822-99A9-A108B671339C}"/>
              </a:ext>
            </a:extLst>
          </p:cNvPr>
          <p:cNvSpPr>
            <a:spLocks noGrp="1"/>
          </p:cNvSpPr>
          <p:nvPr>
            <p:ph type="title"/>
          </p:nvPr>
        </p:nvSpPr>
        <p:spPr/>
        <p:txBody>
          <a:bodyPr/>
          <a:lstStyle/>
          <a:p>
            <a:r>
              <a:rPr lang="en-US" dirty="0"/>
              <a:t>WHAT BIG PROBLEMS WERE WE TRYING TO SOLVE?</a:t>
            </a:r>
          </a:p>
        </p:txBody>
      </p:sp>
      <p:cxnSp>
        <p:nvCxnSpPr>
          <p:cNvPr id="8" name="Straight Connector 7">
            <a:extLst>
              <a:ext uri="{FF2B5EF4-FFF2-40B4-BE49-F238E27FC236}">
                <a16:creationId xmlns:a16="http://schemas.microsoft.com/office/drawing/2014/main" id="{8E762E82-A77B-4D0B-B009-8BD30F29EC87}"/>
              </a:ext>
            </a:extLst>
          </p:cNvPr>
          <p:cNvCxnSpPr/>
          <p:nvPr/>
        </p:nvCxnSpPr>
        <p:spPr>
          <a:xfrm>
            <a:off x="0" y="5943600"/>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5623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F381F81-1169-498E-8083-B3C57EA7305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76200"/>
            <a:ext cx="12192000" cy="3095625"/>
          </a:xfrm>
          <a:prstGeom prst="rect">
            <a:avLst/>
          </a:prstGeom>
        </p:spPr>
      </p:pic>
      <p:pic>
        <p:nvPicPr>
          <p:cNvPr id="16" name="Picture 15">
            <a:extLst>
              <a:ext uri="{FF2B5EF4-FFF2-40B4-BE49-F238E27FC236}">
                <a16:creationId xmlns:a16="http://schemas.microsoft.com/office/drawing/2014/main" id="{441157F1-39D2-40FA-88C4-7B1630CB3DCB}"/>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2743200"/>
            <a:ext cx="4145280" cy="2590800"/>
          </a:xfrm>
          <a:prstGeom prst="rect">
            <a:avLst/>
          </a:prstGeom>
        </p:spPr>
      </p:pic>
      <p:pic>
        <p:nvPicPr>
          <p:cNvPr id="18" name="Picture 17">
            <a:extLst>
              <a:ext uri="{FF2B5EF4-FFF2-40B4-BE49-F238E27FC236}">
                <a16:creationId xmlns:a16="http://schemas.microsoft.com/office/drawing/2014/main" id="{A526527F-D9C4-457D-8BB3-CCB5AC237A64}"/>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114800" y="2743199"/>
            <a:ext cx="4145282" cy="2590801"/>
          </a:xfrm>
          <a:prstGeom prst="rect">
            <a:avLst/>
          </a:prstGeom>
        </p:spPr>
      </p:pic>
      <p:pic>
        <p:nvPicPr>
          <p:cNvPr id="20" name="Picture 19">
            <a:extLst>
              <a:ext uri="{FF2B5EF4-FFF2-40B4-BE49-F238E27FC236}">
                <a16:creationId xmlns:a16="http://schemas.microsoft.com/office/drawing/2014/main" id="{E40E7A2B-47B6-483E-AB3D-3CFBCEBD2993}"/>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8260080" y="2743198"/>
            <a:ext cx="3931920" cy="2590801"/>
          </a:xfrm>
          <a:prstGeom prst="rect">
            <a:avLst/>
          </a:prstGeom>
        </p:spPr>
      </p:pic>
      <p:pic>
        <p:nvPicPr>
          <p:cNvPr id="22" name="Picture 21">
            <a:extLst>
              <a:ext uri="{FF2B5EF4-FFF2-40B4-BE49-F238E27FC236}">
                <a16:creationId xmlns:a16="http://schemas.microsoft.com/office/drawing/2014/main" id="{33CFC1E5-2723-44C4-9083-20390EFC35B1}"/>
              </a:ext>
            </a:extLst>
          </p:cNvPr>
          <p:cNvPicPr>
            <a:picLocks noChangeAspect="1"/>
          </p:cNvPicPr>
          <p:nvPr/>
        </p:nvPicPr>
        <p:blipFill rotWithShape="1">
          <a:blip r:embed="rId7" cstate="email">
            <a:extLst>
              <a:ext uri="{28A0092B-C50C-407E-A947-70E740481C1C}">
                <a14:useLocalDpi xmlns:a14="http://schemas.microsoft.com/office/drawing/2010/main" val="0"/>
              </a:ext>
            </a:extLst>
          </a:blip>
          <a:srcRect/>
          <a:stretch/>
        </p:blipFill>
        <p:spPr>
          <a:xfrm>
            <a:off x="3124200" y="4495800"/>
            <a:ext cx="5943600" cy="1189457"/>
          </a:xfrm>
          <a:prstGeom prst="rect">
            <a:avLst/>
          </a:prstGeom>
          <a:ln w="31750">
            <a:solidFill>
              <a:schemeClr val="accent6"/>
            </a:solidFill>
          </a:ln>
          <a:effectLst>
            <a:outerShdw blurRad="50800" dist="38100" dir="16200000" sx="116000" sy="116000" rotWithShape="0">
              <a:prstClr val="black">
                <a:alpha val="40000"/>
              </a:prstClr>
            </a:outerShdw>
          </a:effectLst>
        </p:spPr>
      </p:pic>
      <p:cxnSp>
        <p:nvCxnSpPr>
          <p:cNvPr id="24" name="Straight Connector 23">
            <a:extLst>
              <a:ext uri="{FF2B5EF4-FFF2-40B4-BE49-F238E27FC236}">
                <a16:creationId xmlns:a16="http://schemas.microsoft.com/office/drawing/2014/main" id="{7CE52192-7BBE-4CEC-BE5C-6AC22A31638E}"/>
              </a:ext>
            </a:extLst>
          </p:cNvPr>
          <p:cNvCxnSpPr/>
          <p:nvPr/>
        </p:nvCxnSpPr>
        <p:spPr>
          <a:xfrm>
            <a:off x="0" y="2743198"/>
            <a:ext cx="1219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8783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9BE9A-3B5A-4A29-A99F-C3EA80468D49}"/>
              </a:ext>
            </a:extLst>
          </p:cNvPr>
          <p:cNvSpPr>
            <a:spLocks noGrp="1"/>
          </p:cNvSpPr>
          <p:nvPr>
            <p:ph type="title"/>
          </p:nvPr>
        </p:nvSpPr>
        <p:spPr>
          <a:xfrm>
            <a:off x="76200" y="572369"/>
            <a:ext cx="11430000" cy="1293028"/>
          </a:xfrm>
        </p:spPr>
        <p:txBody>
          <a:bodyPr/>
          <a:lstStyle/>
          <a:p>
            <a:r>
              <a:rPr lang="en-US" dirty="0"/>
              <a:t>This means you can “fail” with a beautiful product, and “succeed” even if a product doesn’t GEL, BY DESIGN</a:t>
            </a:r>
          </a:p>
        </p:txBody>
      </p:sp>
      <p:pic>
        <p:nvPicPr>
          <p:cNvPr id="8" name="Content Placeholder 7">
            <a:extLst>
              <a:ext uri="{FF2B5EF4-FFF2-40B4-BE49-F238E27FC236}">
                <a16:creationId xmlns:a16="http://schemas.microsoft.com/office/drawing/2014/main" id="{52AEAAC3-07DE-4C60-A22A-0AEF88E33007}"/>
              </a:ext>
            </a:extLst>
          </p:cNvPr>
          <p:cNvPicPr>
            <a:picLocks noGrp="1" noChangeAspect="1"/>
          </p:cNvPicPr>
          <p:nvPr>
            <p:ph sz="quarter" idx="13"/>
          </p:nvPr>
        </p:nvPicPr>
        <p:blipFill>
          <a:blip r:embed="rId3" cstate="email">
            <a:extLst>
              <a:ext uri="{28A0092B-C50C-407E-A947-70E740481C1C}">
                <a14:useLocalDpi xmlns:a14="http://schemas.microsoft.com/office/drawing/2010/main" val="0"/>
              </a:ext>
            </a:extLst>
          </a:blip>
          <a:stretch>
            <a:fillRect/>
          </a:stretch>
        </p:blipFill>
        <p:spPr>
          <a:xfrm>
            <a:off x="5982048" y="2514600"/>
            <a:ext cx="6231467" cy="3505200"/>
          </a:xfrm>
        </p:spPr>
      </p:pic>
      <p:pic>
        <p:nvPicPr>
          <p:cNvPr id="10" name="Picture 9">
            <a:extLst>
              <a:ext uri="{FF2B5EF4-FFF2-40B4-BE49-F238E27FC236}">
                <a16:creationId xmlns:a16="http://schemas.microsoft.com/office/drawing/2014/main" id="{5E8B5805-3290-4B0C-986C-FEFB4B3E265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2519979"/>
            <a:ext cx="6161657" cy="3499821"/>
          </a:xfrm>
          <a:prstGeom prst="rect">
            <a:avLst/>
          </a:prstGeom>
        </p:spPr>
      </p:pic>
      <p:cxnSp>
        <p:nvCxnSpPr>
          <p:cNvPr id="12" name="Straight Connector 11">
            <a:extLst>
              <a:ext uri="{FF2B5EF4-FFF2-40B4-BE49-F238E27FC236}">
                <a16:creationId xmlns:a16="http://schemas.microsoft.com/office/drawing/2014/main" id="{261E6313-5B34-4563-88B6-E1B964D00FD8}"/>
              </a:ext>
            </a:extLst>
          </p:cNvPr>
          <p:cNvCxnSpPr/>
          <p:nvPr/>
        </p:nvCxnSpPr>
        <p:spPr>
          <a:xfrm>
            <a:off x="0" y="6019800"/>
            <a:ext cx="12213515"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F3E1D9A-2D1F-4A30-A65B-CE12A15D97FD}"/>
              </a:ext>
            </a:extLst>
          </p:cNvPr>
          <p:cNvCxnSpPr/>
          <p:nvPr/>
        </p:nvCxnSpPr>
        <p:spPr>
          <a:xfrm>
            <a:off x="0" y="2514600"/>
            <a:ext cx="12213515"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A5991B3-BF55-4CAC-AA77-B735006E5EE8}"/>
              </a:ext>
            </a:extLst>
          </p:cNvPr>
          <p:cNvCxnSpPr>
            <a:cxnSpLocks/>
          </p:cNvCxnSpPr>
          <p:nvPr/>
        </p:nvCxnSpPr>
        <p:spPr>
          <a:xfrm>
            <a:off x="6161657" y="2514600"/>
            <a:ext cx="0" cy="35052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5055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99F259-3DF9-45BE-811B-C23E7F2B9A1A}"/>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0" y="0"/>
            <a:ext cx="12192000" cy="5867400"/>
          </a:xfrm>
          <a:prstGeom prst="rect">
            <a:avLst/>
          </a:prstGeom>
        </p:spPr>
      </p:pic>
      <p:sp>
        <p:nvSpPr>
          <p:cNvPr id="6" name="Rectangle 5">
            <a:extLst>
              <a:ext uri="{FF2B5EF4-FFF2-40B4-BE49-F238E27FC236}">
                <a16:creationId xmlns:a16="http://schemas.microsoft.com/office/drawing/2014/main" id="{7BCFB6C8-6E63-46F2-B2D6-D9408173CB72}"/>
              </a:ext>
            </a:extLst>
          </p:cNvPr>
          <p:cNvSpPr/>
          <p:nvPr/>
        </p:nvSpPr>
        <p:spPr>
          <a:xfrm flipH="1">
            <a:off x="0" y="0"/>
            <a:ext cx="12192000" cy="5867400"/>
          </a:xfrm>
          <a:prstGeom prst="rect">
            <a:avLst/>
          </a:prstGeom>
          <a:gradFill>
            <a:gsLst>
              <a:gs pos="95000">
                <a:srgbClr val="000000">
                  <a:alpha val="0"/>
                </a:srgbClr>
              </a:gs>
              <a:gs pos="14000">
                <a:schemeClr val="bg1"/>
              </a:gs>
              <a:gs pos="100000">
                <a:schemeClr val="bg1">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506710-3A75-4B9A-A8D3-F553A3C510A1}"/>
              </a:ext>
            </a:extLst>
          </p:cNvPr>
          <p:cNvSpPr>
            <a:spLocks noGrp="1"/>
          </p:cNvSpPr>
          <p:nvPr>
            <p:ph type="title"/>
          </p:nvPr>
        </p:nvSpPr>
        <p:spPr>
          <a:xfrm>
            <a:off x="457200" y="764373"/>
            <a:ext cx="11049000" cy="1293028"/>
          </a:xfrm>
        </p:spPr>
        <p:txBody>
          <a:bodyPr/>
          <a:lstStyle/>
          <a:p>
            <a:pPr algn="l"/>
            <a:r>
              <a:rPr lang="en-US" dirty="0"/>
              <a:t>Today’s MICRO-Talk</a:t>
            </a:r>
          </a:p>
        </p:txBody>
      </p:sp>
      <p:sp>
        <p:nvSpPr>
          <p:cNvPr id="3" name="Content Placeholder 2">
            <a:extLst>
              <a:ext uri="{FF2B5EF4-FFF2-40B4-BE49-F238E27FC236}">
                <a16:creationId xmlns:a16="http://schemas.microsoft.com/office/drawing/2014/main" id="{294C24E5-A228-4647-BFF1-889234DBD6E2}"/>
              </a:ext>
            </a:extLst>
          </p:cNvPr>
          <p:cNvSpPr>
            <a:spLocks noGrp="1"/>
          </p:cNvSpPr>
          <p:nvPr>
            <p:ph idx="1"/>
          </p:nvPr>
        </p:nvSpPr>
        <p:spPr>
          <a:xfrm>
            <a:off x="457200" y="1676400"/>
            <a:ext cx="9067800" cy="4024125"/>
          </a:xfrm>
        </p:spPr>
        <p:txBody>
          <a:bodyPr/>
          <a:lstStyle/>
          <a:p>
            <a:endParaRPr lang="en-US" dirty="0"/>
          </a:p>
          <a:p>
            <a:pPr marL="0" indent="0">
              <a:buNone/>
            </a:pPr>
            <a:r>
              <a:rPr lang="en-US" dirty="0"/>
              <a:t>A focus on PROCESS as a core component of assigning grades, and getting people to reflect on what grades mean as somewhat arbitrary, but sometimes important measures for both students and faculty</a:t>
            </a:r>
          </a:p>
          <a:p>
            <a:pPr marL="0" indent="0">
              <a:buNone/>
            </a:pPr>
            <a:endParaRPr lang="en-US" dirty="0"/>
          </a:p>
          <a:p>
            <a:pPr marL="0" indent="0">
              <a:buNone/>
            </a:pPr>
            <a:r>
              <a:rPr lang="en-US" dirty="0"/>
              <a:t>Situating grades in an ecosystem of academic process:</a:t>
            </a:r>
          </a:p>
          <a:p>
            <a:pPr marL="0" indent="0">
              <a:buNone/>
            </a:pPr>
            <a:r>
              <a:rPr lang="en-US" dirty="0"/>
              <a:t>PROGRAM MISSION </a:t>
            </a:r>
            <a:r>
              <a:rPr lang="en-US" dirty="0">
                <a:sym typeface="Wingdings" panose="05000000000000000000" pitchFamily="2" charset="2"/>
              </a:rPr>
              <a:t> </a:t>
            </a:r>
            <a:r>
              <a:rPr lang="en-US" dirty="0"/>
              <a:t>PROGRAM GOALS </a:t>
            </a:r>
            <a:r>
              <a:rPr lang="en-US" dirty="0">
                <a:sym typeface="Wingdings" panose="05000000000000000000" pitchFamily="2" charset="2"/>
              </a:rPr>
              <a:t> </a:t>
            </a:r>
            <a:r>
              <a:rPr lang="en-US" dirty="0"/>
              <a:t>STUDENT LEARNING OUTCOMES </a:t>
            </a:r>
            <a:r>
              <a:rPr lang="en-US" dirty="0">
                <a:sym typeface="Wingdings" panose="05000000000000000000" pitchFamily="2" charset="2"/>
              </a:rPr>
              <a:t> </a:t>
            </a:r>
            <a:r>
              <a:rPr lang="en-US" dirty="0"/>
              <a:t>COURSE OBJECTIVES </a:t>
            </a:r>
            <a:r>
              <a:rPr lang="en-US" dirty="0">
                <a:sym typeface="Wingdings" panose="05000000000000000000" pitchFamily="2" charset="2"/>
              </a:rPr>
              <a:t></a:t>
            </a:r>
            <a:r>
              <a:rPr lang="en-US" dirty="0"/>
              <a:t>[[[CLASS]]] </a:t>
            </a:r>
            <a:r>
              <a:rPr lang="en-US" dirty="0">
                <a:sym typeface="Wingdings" panose="05000000000000000000" pitchFamily="2" charset="2"/>
              </a:rPr>
              <a:t> </a:t>
            </a:r>
            <a:r>
              <a:rPr lang="en-US" dirty="0"/>
              <a:t>GRADES </a:t>
            </a:r>
            <a:r>
              <a:rPr lang="en-US" dirty="0">
                <a:sym typeface="Wingdings" panose="05000000000000000000" pitchFamily="2" charset="2"/>
              </a:rPr>
              <a:t> </a:t>
            </a:r>
            <a:r>
              <a:rPr lang="en-US" dirty="0"/>
              <a:t>COURSE ASSESSMENT </a:t>
            </a:r>
            <a:r>
              <a:rPr lang="en-US" dirty="0">
                <a:sym typeface="Wingdings" panose="05000000000000000000" pitchFamily="2" charset="2"/>
              </a:rPr>
              <a:t> PROGRAM ASSESSMENT  UNIV PROGRAM REVIEW / ACCREDITATION</a:t>
            </a:r>
            <a:endParaRPr lang="en-US" dirty="0"/>
          </a:p>
        </p:txBody>
      </p:sp>
      <p:cxnSp>
        <p:nvCxnSpPr>
          <p:cNvPr id="7" name="Straight Connector 6">
            <a:extLst>
              <a:ext uri="{FF2B5EF4-FFF2-40B4-BE49-F238E27FC236}">
                <a16:creationId xmlns:a16="http://schemas.microsoft.com/office/drawing/2014/main" id="{14360CA9-6068-4645-9A6B-7B7B6F05D725}"/>
              </a:ext>
            </a:extLst>
          </p:cNvPr>
          <p:cNvCxnSpPr/>
          <p:nvPr/>
        </p:nvCxnSpPr>
        <p:spPr>
          <a:xfrm>
            <a:off x="0" y="5850466"/>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3008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232A3265-FA34-462D-AFFD-F3A8978E5DF3}"/>
              </a:ext>
            </a:extLst>
          </p:cNvPr>
          <p:cNvPicPr>
            <a:picLocks noGrp="1" noChangeAspect="1"/>
          </p:cNvPicPr>
          <p:nvPr>
            <p:ph sz="quarter" idx="13"/>
          </p:nvPr>
        </p:nvPicPr>
        <p:blipFill>
          <a:blip r:embed="rId3" cstate="email">
            <a:extLst>
              <a:ext uri="{28A0092B-C50C-407E-A947-70E740481C1C}">
                <a14:useLocalDpi xmlns:a14="http://schemas.microsoft.com/office/drawing/2010/main" val="0"/>
              </a:ext>
            </a:extLst>
          </a:blip>
          <a:stretch>
            <a:fillRect/>
          </a:stretch>
        </p:blipFill>
        <p:spPr>
          <a:xfrm>
            <a:off x="0" y="-17033"/>
            <a:ext cx="12192000" cy="6092626"/>
          </a:xfrm>
        </p:spPr>
      </p:pic>
      <p:sp>
        <p:nvSpPr>
          <p:cNvPr id="7" name="Rectangle 6">
            <a:extLst>
              <a:ext uri="{FF2B5EF4-FFF2-40B4-BE49-F238E27FC236}">
                <a16:creationId xmlns:a16="http://schemas.microsoft.com/office/drawing/2014/main" id="{F4B7548B-11AC-4279-84CA-F42FF84DD7A9}"/>
              </a:ext>
            </a:extLst>
          </p:cNvPr>
          <p:cNvSpPr/>
          <p:nvPr/>
        </p:nvSpPr>
        <p:spPr>
          <a:xfrm>
            <a:off x="0" y="3445483"/>
            <a:ext cx="12192000" cy="2630110"/>
          </a:xfrm>
          <a:prstGeom prst="rect">
            <a:avLst/>
          </a:prstGeom>
          <a:gradFill>
            <a:gsLst>
              <a:gs pos="885">
                <a:schemeClr val="bg1">
                  <a:alpha val="0"/>
                </a:schemeClr>
              </a:gs>
              <a:gs pos="49000">
                <a:schemeClr val="bg1">
                  <a:alpha val="64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7332EF-23B1-4941-BECE-7ED05DF7C78B}"/>
              </a:ext>
            </a:extLst>
          </p:cNvPr>
          <p:cNvSpPr>
            <a:spLocks noGrp="1"/>
          </p:cNvSpPr>
          <p:nvPr>
            <p:ph type="title"/>
          </p:nvPr>
        </p:nvSpPr>
        <p:spPr>
          <a:xfrm>
            <a:off x="381000" y="4648200"/>
            <a:ext cx="11582400" cy="1369227"/>
          </a:xfrm>
        </p:spPr>
        <p:txBody>
          <a:bodyPr/>
          <a:lstStyle/>
          <a:p>
            <a:r>
              <a:rPr lang="en-US" dirty="0"/>
              <a:t>WE DID POST-MORTEMS FOR EVERY PROJECT, FOR EVERY PRODUCTION COURSE</a:t>
            </a:r>
          </a:p>
        </p:txBody>
      </p:sp>
      <p:cxnSp>
        <p:nvCxnSpPr>
          <p:cNvPr id="8" name="Straight Connector 7">
            <a:extLst>
              <a:ext uri="{FF2B5EF4-FFF2-40B4-BE49-F238E27FC236}">
                <a16:creationId xmlns:a16="http://schemas.microsoft.com/office/drawing/2014/main" id="{C8D6A534-1F52-47AC-9654-E8ACC11D2CF0}"/>
              </a:ext>
            </a:extLst>
          </p:cNvPr>
          <p:cNvCxnSpPr/>
          <p:nvPr/>
        </p:nvCxnSpPr>
        <p:spPr>
          <a:xfrm>
            <a:off x="0" y="6019800"/>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4659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A9BD15D7-D607-4515-93E5-EAF30BB5E190}"/>
              </a:ext>
            </a:extLst>
          </p:cNvPr>
          <p:cNvPicPr>
            <a:picLocks noGrp="1" noChangeAspect="1"/>
          </p:cNvPicPr>
          <p:nvPr>
            <p:ph sz="quarter" idx="13"/>
          </p:nvPr>
        </p:nvPicPr>
        <p:blipFill>
          <a:blip r:embed="rId3" cstate="email">
            <a:extLst>
              <a:ext uri="{28A0092B-C50C-407E-A947-70E740481C1C}">
                <a14:useLocalDpi xmlns:a14="http://schemas.microsoft.com/office/drawing/2010/main" val="0"/>
              </a:ext>
            </a:extLst>
          </a:blip>
          <a:stretch>
            <a:fillRect/>
          </a:stretch>
        </p:blipFill>
        <p:spPr>
          <a:xfrm>
            <a:off x="13447" y="1474694"/>
            <a:ext cx="6714009" cy="4468906"/>
          </a:xfrm>
        </p:spPr>
      </p:pic>
      <p:pic>
        <p:nvPicPr>
          <p:cNvPr id="8" name="Picture 7">
            <a:extLst>
              <a:ext uri="{FF2B5EF4-FFF2-40B4-BE49-F238E27FC236}">
                <a16:creationId xmlns:a16="http://schemas.microsoft.com/office/drawing/2014/main" id="{096BD436-E0DA-4E34-A7A2-148C4E74332A}"/>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691902" y="1447800"/>
            <a:ext cx="5486651" cy="4495800"/>
          </a:xfrm>
          <a:prstGeom prst="rect">
            <a:avLst/>
          </a:prstGeom>
        </p:spPr>
      </p:pic>
      <p:sp>
        <p:nvSpPr>
          <p:cNvPr id="9" name="Rectangle 8">
            <a:extLst>
              <a:ext uri="{FF2B5EF4-FFF2-40B4-BE49-F238E27FC236}">
                <a16:creationId xmlns:a16="http://schemas.microsoft.com/office/drawing/2014/main" id="{B60DA811-8E90-4B1A-B30E-E995D805FD4D}"/>
              </a:ext>
            </a:extLst>
          </p:cNvPr>
          <p:cNvSpPr/>
          <p:nvPr/>
        </p:nvSpPr>
        <p:spPr>
          <a:xfrm flipV="1">
            <a:off x="0" y="1447799"/>
            <a:ext cx="12178553" cy="3429000"/>
          </a:xfrm>
          <a:prstGeom prst="rect">
            <a:avLst/>
          </a:prstGeom>
          <a:gradFill>
            <a:gsLst>
              <a:gs pos="885">
                <a:schemeClr val="bg1">
                  <a:alpha val="0"/>
                </a:schemeClr>
              </a:gs>
              <a:gs pos="49000">
                <a:schemeClr val="bg1">
                  <a:alpha val="64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34DF9D-10E2-4728-B432-AFA9A5D882AB}"/>
              </a:ext>
            </a:extLst>
          </p:cNvPr>
          <p:cNvSpPr>
            <a:spLocks noGrp="1"/>
          </p:cNvSpPr>
          <p:nvPr>
            <p:ph type="title"/>
          </p:nvPr>
        </p:nvSpPr>
        <p:spPr>
          <a:xfrm>
            <a:off x="2819400" y="685800"/>
            <a:ext cx="8991600" cy="1293028"/>
          </a:xfrm>
        </p:spPr>
        <p:txBody>
          <a:bodyPr/>
          <a:lstStyle/>
          <a:p>
            <a:r>
              <a:rPr lang="en-US" dirty="0"/>
              <a:t>ALL OF WHICH CAME BACK TO PROGRAM ASSESSMENT &amp; REVISION</a:t>
            </a:r>
          </a:p>
        </p:txBody>
      </p:sp>
      <p:cxnSp>
        <p:nvCxnSpPr>
          <p:cNvPr id="10" name="Straight Connector 9">
            <a:extLst>
              <a:ext uri="{FF2B5EF4-FFF2-40B4-BE49-F238E27FC236}">
                <a16:creationId xmlns:a16="http://schemas.microsoft.com/office/drawing/2014/main" id="{3DB4A557-8832-47EE-9517-EA40EAE55929}"/>
              </a:ext>
            </a:extLst>
          </p:cNvPr>
          <p:cNvCxnSpPr/>
          <p:nvPr/>
        </p:nvCxnSpPr>
        <p:spPr>
          <a:xfrm>
            <a:off x="0" y="5943600"/>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43534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8B7B407-B757-4995-834C-C1F91262DE53}"/>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6012882" y="0"/>
            <a:ext cx="6187767" cy="5948312"/>
          </a:xfrm>
          <a:prstGeom prst="rect">
            <a:avLst/>
          </a:prstGeom>
        </p:spPr>
      </p:pic>
      <p:pic>
        <p:nvPicPr>
          <p:cNvPr id="6" name="Content Placeholder 5">
            <a:extLst>
              <a:ext uri="{FF2B5EF4-FFF2-40B4-BE49-F238E27FC236}">
                <a16:creationId xmlns:a16="http://schemas.microsoft.com/office/drawing/2014/main" id="{3466A190-172C-498F-9F62-76DD46A37218}"/>
              </a:ext>
            </a:extLst>
          </p:cNvPr>
          <p:cNvPicPr>
            <a:picLocks noGrp="1" noChangeAspect="1"/>
          </p:cNvPicPr>
          <p:nvPr>
            <p:ph sz="quarter" idx="13"/>
          </p:nvPr>
        </p:nvPicPr>
        <p:blipFill>
          <a:blip r:embed="rId3" cstate="email">
            <a:extLst>
              <a:ext uri="{28A0092B-C50C-407E-A947-70E740481C1C}">
                <a14:useLocalDpi xmlns:a14="http://schemas.microsoft.com/office/drawing/2010/main" val="0"/>
              </a:ext>
            </a:extLst>
          </a:blip>
          <a:stretch>
            <a:fillRect/>
          </a:stretch>
        </p:blipFill>
        <p:spPr>
          <a:xfrm>
            <a:off x="0" y="1793"/>
            <a:ext cx="6019800" cy="5948312"/>
          </a:xfrm>
        </p:spPr>
      </p:pic>
      <p:sp>
        <p:nvSpPr>
          <p:cNvPr id="9" name="Rectangle 8">
            <a:extLst>
              <a:ext uri="{FF2B5EF4-FFF2-40B4-BE49-F238E27FC236}">
                <a16:creationId xmlns:a16="http://schemas.microsoft.com/office/drawing/2014/main" id="{57D7B6D6-C89C-4532-A54C-F1B66B03D172}"/>
              </a:ext>
            </a:extLst>
          </p:cNvPr>
          <p:cNvSpPr/>
          <p:nvPr/>
        </p:nvSpPr>
        <p:spPr>
          <a:xfrm>
            <a:off x="0" y="0"/>
            <a:ext cx="12192000" cy="6075593"/>
          </a:xfrm>
          <a:prstGeom prst="rect">
            <a:avLst/>
          </a:prstGeom>
          <a:gradFill>
            <a:gsLst>
              <a:gs pos="885">
                <a:schemeClr val="bg1"/>
              </a:gs>
              <a:gs pos="41000">
                <a:schemeClr val="bg1">
                  <a:alpha val="43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A2AC33-D617-4D2B-BD8E-82A2A45EFB60}"/>
              </a:ext>
            </a:extLst>
          </p:cNvPr>
          <p:cNvSpPr>
            <a:spLocks noGrp="1"/>
          </p:cNvSpPr>
          <p:nvPr>
            <p:ph type="title"/>
          </p:nvPr>
        </p:nvSpPr>
        <p:spPr>
          <a:xfrm>
            <a:off x="571500" y="4572000"/>
            <a:ext cx="10896600" cy="1293028"/>
          </a:xfrm>
        </p:spPr>
        <p:txBody>
          <a:bodyPr/>
          <a:lstStyle/>
          <a:p>
            <a:r>
              <a:rPr lang="en-US" dirty="0"/>
              <a:t>ALL OF THIS, FOR EVERY COURSE &amp; DEGREE IS ONLINE FOR YOU IF YOU WANT IT</a:t>
            </a:r>
          </a:p>
        </p:txBody>
      </p:sp>
    </p:spTree>
    <p:extLst>
      <p:ext uri="{BB962C8B-B14F-4D97-AF65-F5344CB8AC3E}">
        <p14:creationId xmlns:p14="http://schemas.microsoft.com/office/powerpoint/2010/main" val="3426901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F0A8FB-3C70-404E-B1AC-15FDC56C47AF}"/>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0440" y="1913965"/>
            <a:ext cx="12176165" cy="3877235"/>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F1728F92-B8BF-47DF-AB4A-239543B79B67}"/>
                  </a:ext>
                </a:extLst>
              </p14:cNvPr>
              <p14:cNvContentPartPr/>
              <p14:nvPr/>
            </p14:nvContentPartPr>
            <p14:xfrm>
              <a:off x="9962056" y="2328374"/>
              <a:ext cx="56880" cy="23040"/>
            </p14:xfrm>
          </p:contentPart>
        </mc:Choice>
        <mc:Fallback xmlns="">
          <p:pic>
            <p:nvPicPr>
              <p:cNvPr id="7" name="Ink 6">
                <a:extLst>
                  <a:ext uri="{FF2B5EF4-FFF2-40B4-BE49-F238E27FC236}">
                    <a16:creationId xmlns:a16="http://schemas.microsoft.com/office/drawing/2014/main" id="{F1728F92-B8BF-47DF-AB4A-239543B79B67}"/>
                  </a:ext>
                </a:extLst>
              </p:cNvPr>
              <p:cNvPicPr/>
              <p:nvPr/>
            </p:nvPicPr>
            <p:blipFill>
              <a:blip r:embed="rId5"/>
              <a:stretch>
                <a:fillRect/>
              </a:stretch>
            </p:blipFill>
            <p:spPr>
              <a:xfrm>
                <a:off x="9953416" y="2319734"/>
                <a:ext cx="745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4BBCDD99-E9BD-49E8-8DDE-728ED3C21CAF}"/>
                  </a:ext>
                </a:extLst>
              </p14:cNvPr>
              <p14:cNvContentPartPr/>
              <p14:nvPr/>
            </p14:nvContentPartPr>
            <p14:xfrm>
              <a:off x="10139536" y="2387774"/>
              <a:ext cx="43200" cy="6480"/>
            </p14:xfrm>
          </p:contentPart>
        </mc:Choice>
        <mc:Fallback xmlns="">
          <p:pic>
            <p:nvPicPr>
              <p:cNvPr id="8" name="Ink 7">
                <a:extLst>
                  <a:ext uri="{FF2B5EF4-FFF2-40B4-BE49-F238E27FC236}">
                    <a16:creationId xmlns:a16="http://schemas.microsoft.com/office/drawing/2014/main" id="{4BBCDD99-E9BD-49E8-8DDE-728ED3C21CAF}"/>
                  </a:ext>
                </a:extLst>
              </p:cNvPr>
              <p:cNvPicPr/>
              <p:nvPr/>
            </p:nvPicPr>
            <p:blipFill>
              <a:blip r:embed="rId7"/>
              <a:stretch>
                <a:fillRect/>
              </a:stretch>
            </p:blipFill>
            <p:spPr>
              <a:xfrm>
                <a:off x="10130896" y="2378774"/>
                <a:ext cx="60840" cy="24120"/>
              </a:xfrm>
              <a:prstGeom prst="rect">
                <a:avLst/>
              </a:prstGeom>
            </p:spPr>
          </p:pic>
        </mc:Fallback>
      </mc:AlternateContent>
      <p:sp>
        <p:nvSpPr>
          <p:cNvPr id="58" name="Rectangle 57">
            <a:extLst>
              <a:ext uri="{FF2B5EF4-FFF2-40B4-BE49-F238E27FC236}">
                <a16:creationId xmlns:a16="http://schemas.microsoft.com/office/drawing/2014/main" id="{1E04459B-77E0-4E93-B581-751442D7DA5B}"/>
              </a:ext>
            </a:extLst>
          </p:cNvPr>
          <p:cNvSpPr/>
          <p:nvPr/>
        </p:nvSpPr>
        <p:spPr>
          <a:xfrm>
            <a:off x="-10459" y="-1"/>
            <a:ext cx="12197064" cy="191396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mc:AlternateContent xmlns:mc="http://schemas.openxmlformats.org/markup-compatibility/2006" xmlns:p14="http://schemas.microsoft.com/office/powerpoint/2010/main">
        <mc:Choice Requires="p14">
          <p:contentPart p14:bwMode="auto" r:id="rId8">
            <p14:nvContentPartPr>
              <p14:cNvPr id="66" name="Ink 65">
                <a:extLst>
                  <a:ext uri="{FF2B5EF4-FFF2-40B4-BE49-F238E27FC236}">
                    <a16:creationId xmlns:a16="http://schemas.microsoft.com/office/drawing/2014/main" id="{FEF650A6-00DE-4A82-99D4-1267A4D1DAA9}"/>
                  </a:ext>
                </a:extLst>
              </p14:cNvPr>
              <p14:cNvContentPartPr/>
              <p14:nvPr/>
            </p14:nvContentPartPr>
            <p14:xfrm>
              <a:off x="4967275" y="946334"/>
              <a:ext cx="12240" cy="7920"/>
            </p14:xfrm>
          </p:contentPart>
        </mc:Choice>
        <mc:Fallback xmlns="">
          <p:pic>
            <p:nvPicPr>
              <p:cNvPr id="66" name="Ink 65">
                <a:extLst>
                  <a:ext uri="{FF2B5EF4-FFF2-40B4-BE49-F238E27FC236}">
                    <a16:creationId xmlns:a16="http://schemas.microsoft.com/office/drawing/2014/main" id="{FEF650A6-00DE-4A82-99D4-1267A4D1DAA9}"/>
                  </a:ext>
                </a:extLst>
              </p:cNvPr>
              <p:cNvPicPr/>
              <p:nvPr/>
            </p:nvPicPr>
            <p:blipFill>
              <a:blip r:embed="rId9"/>
              <a:stretch>
                <a:fillRect/>
              </a:stretch>
            </p:blipFill>
            <p:spPr>
              <a:xfrm>
                <a:off x="4958275" y="937694"/>
                <a:ext cx="29880" cy="25560"/>
              </a:xfrm>
              <a:prstGeom prst="rect">
                <a:avLst/>
              </a:prstGeom>
            </p:spPr>
          </p:pic>
        </mc:Fallback>
      </mc:AlternateContent>
      <p:sp>
        <p:nvSpPr>
          <p:cNvPr id="70" name="TextBox 69">
            <a:extLst>
              <a:ext uri="{FF2B5EF4-FFF2-40B4-BE49-F238E27FC236}">
                <a16:creationId xmlns:a16="http://schemas.microsoft.com/office/drawing/2014/main" id="{CA8EC058-F3D3-4E5F-9283-49488EB574B1}"/>
              </a:ext>
            </a:extLst>
          </p:cNvPr>
          <p:cNvSpPr txBox="1"/>
          <p:nvPr/>
        </p:nvSpPr>
        <p:spPr>
          <a:xfrm>
            <a:off x="152400" y="1295400"/>
            <a:ext cx="11811000" cy="738664"/>
          </a:xfrm>
          <a:prstGeom prst="rect">
            <a:avLst/>
          </a:prstGeom>
          <a:noFill/>
        </p:spPr>
        <p:txBody>
          <a:bodyPr wrap="square" rtlCol="0">
            <a:spAutoFit/>
          </a:bodyPr>
          <a:lstStyle/>
          <a:p>
            <a:pPr algn="ctr"/>
            <a:r>
              <a:rPr lang="en-US" sz="2000" b="1" dirty="0"/>
              <a:t>ANDYWORLD.IO | PROFESSORANDREWPHELPS.NET | @RITIGM1 |ANDYMPHELPS@GMAIL.COM</a:t>
            </a:r>
          </a:p>
          <a:p>
            <a:pPr algn="ctr"/>
            <a:endParaRPr lang="en-US" sz="2200" b="1" kern="1200" dirty="0">
              <a:solidFill>
                <a:schemeClr val="tx1"/>
              </a:solidFill>
              <a:latin typeface="+mn-lt"/>
              <a:ea typeface="+mn-ea"/>
              <a:cs typeface="+mn-cs"/>
            </a:endParaRPr>
          </a:p>
        </p:txBody>
      </p:sp>
      <p:cxnSp>
        <p:nvCxnSpPr>
          <p:cNvPr id="73" name="Straight Arrow Connector 72">
            <a:extLst>
              <a:ext uri="{FF2B5EF4-FFF2-40B4-BE49-F238E27FC236}">
                <a16:creationId xmlns:a16="http://schemas.microsoft.com/office/drawing/2014/main" id="{7A622C22-96FE-455C-9B77-6091407AB65C}"/>
              </a:ext>
            </a:extLst>
          </p:cNvPr>
          <p:cNvCxnSpPr>
            <a:cxnSpLocks/>
          </p:cNvCxnSpPr>
          <p:nvPr/>
        </p:nvCxnSpPr>
        <p:spPr>
          <a:xfrm>
            <a:off x="-5064" y="1143000"/>
            <a:ext cx="12197064" cy="0"/>
          </a:xfrm>
          <a:prstGeom prst="straightConnector1">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76" name="Straight Arrow Connector 75">
            <a:extLst>
              <a:ext uri="{FF2B5EF4-FFF2-40B4-BE49-F238E27FC236}">
                <a16:creationId xmlns:a16="http://schemas.microsoft.com/office/drawing/2014/main" id="{A40A3F19-CFC8-4019-9B25-87CBBB28B508}"/>
              </a:ext>
            </a:extLst>
          </p:cNvPr>
          <p:cNvCxnSpPr>
            <a:cxnSpLocks/>
          </p:cNvCxnSpPr>
          <p:nvPr/>
        </p:nvCxnSpPr>
        <p:spPr>
          <a:xfrm>
            <a:off x="0" y="1913964"/>
            <a:ext cx="12197064" cy="0"/>
          </a:xfrm>
          <a:prstGeom prst="straightConnector1">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77" name="Straight Arrow Connector 76">
            <a:extLst>
              <a:ext uri="{FF2B5EF4-FFF2-40B4-BE49-F238E27FC236}">
                <a16:creationId xmlns:a16="http://schemas.microsoft.com/office/drawing/2014/main" id="{3AE0FC50-91FF-45C3-BCBC-2315CF014985}"/>
              </a:ext>
            </a:extLst>
          </p:cNvPr>
          <p:cNvCxnSpPr>
            <a:cxnSpLocks/>
          </p:cNvCxnSpPr>
          <p:nvPr/>
        </p:nvCxnSpPr>
        <p:spPr>
          <a:xfrm>
            <a:off x="-10459" y="5791200"/>
            <a:ext cx="12197064" cy="0"/>
          </a:xfrm>
          <a:prstGeom prst="straightConnector1">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11" name="Rectangle 10">
            <a:extLst>
              <a:ext uri="{FF2B5EF4-FFF2-40B4-BE49-F238E27FC236}">
                <a16:creationId xmlns:a16="http://schemas.microsoft.com/office/drawing/2014/main" id="{2A6649D9-33DC-4E50-9F5F-013FB73F352D}"/>
              </a:ext>
            </a:extLst>
          </p:cNvPr>
          <p:cNvSpPr/>
          <p:nvPr/>
        </p:nvSpPr>
        <p:spPr>
          <a:xfrm>
            <a:off x="-17532" y="4965807"/>
            <a:ext cx="12199092" cy="8382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2">
                    <a:lumMod val="90000"/>
                  </a:schemeClr>
                </a:solidFill>
              </a:rPr>
              <a:t>Thanks &amp; Questions</a:t>
            </a:r>
          </a:p>
        </p:txBody>
      </p:sp>
      <p:cxnSp>
        <p:nvCxnSpPr>
          <p:cNvPr id="12" name="Straight Connector 11">
            <a:extLst>
              <a:ext uri="{FF2B5EF4-FFF2-40B4-BE49-F238E27FC236}">
                <a16:creationId xmlns:a16="http://schemas.microsoft.com/office/drawing/2014/main" id="{ED38947A-8882-4CBF-8A21-C5FA875B722D}"/>
              </a:ext>
            </a:extLst>
          </p:cNvPr>
          <p:cNvCxnSpPr/>
          <p:nvPr/>
        </p:nvCxnSpPr>
        <p:spPr>
          <a:xfrm>
            <a:off x="-17532" y="5804007"/>
            <a:ext cx="1219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0905E48-5467-401A-A173-CFD7F7B0B0AB}"/>
              </a:ext>
            </a:extLst>
          </p:cNvPr>
          <p:cNvCxnSpPr/>
          <p:nvPr/>
        </p:nvCxnSpPr>
        <p:spPr>
          <a:xfrm>
            <a:off x="-17532" y="4972895"/>
            <a:ext cx="1219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2875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email">
            <a:extLst>
              <a:ext uri="{28A0092B-C50C-407E-A947-70E740481C1C}">
                <a14:useLocalDpi xmlns:a14="http://schemas.microsoft.com/office/drawing/2010/main" val="0"/>
              </a:ext>
            </a:extLst>
          </a:blip>
          <a:srcRect/>
          <a:stretch/>
        </p:blipFill>
        <p:spPr>
          <a:xfrm>
            <a:off x="0" y="-4763"/>
            <a:ext cx="12192000" cy="5795963"/>
          </a:xfrm>
        </p:spPr>
      </p:pic>
      <p:sp>
        <p:nvSpPr>
          <p:cNvPr id="2" name="Title 1"/>
          <p:cNvSpPr>
            <a:spLocks noGrp="1"/>
          </p:cNvSpPr>
          <p:nvPr>
            <p:ph type="title"/>
          </p:nvPr>
        </p:nvSpPr>
        <p:spPr>
          <a:xfrm>
            <a:off x="0" y="4726772"/>
            <a:ext cx="12192000" cy="1064428"/>
          </a:xfrm>
          <a:solidFill>
            <a:schemeClr val="bg1">
              <a:alpha val="57000"/>
            </a:schemeClr>
          </a:solidFill>
        </p:spPr>
        <p:txBody>
          <a:bodyPr/>
          <a:lstStyle/>
          <a:p>
            <a:pPr algn="ctr"/>
            <a:r>
              <a:rPr lang="en-US" dirty="0"/>
              <a:t>WE LEARN BY MAKING THINGS</a:t>
            </a:r>
          </a:p>
        </p:txBody>
      </p:sp>
      <p:cxnSp>
        <p:nvCxnSpPr>
          <p:cNvPr id="7" name="Straight Connector 6"/>
          <p:cNvCxnSpPr/>
          <p:nvPr/>
        </p:nvCxnSpPr>
        <p:spPr>
          <a:xfrm>
            <a:off x="0" y="5791200"/>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6200" y="5334000"/>
            <a:ext cx="12268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6200" y="4722009"/>
            <a:ext cx="12268200" cy="476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272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ABB230-3906-434B-8157-B336DE77D7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459686" cy="6019800"/>
          </a:xfrm>
          <a:prstGeom prst="rect">
            <a:avLst/>
          </a:prstGeom>
        </p:spPr>
      </p:pic>
      <p:sp>
        <p:nvSpPr>
          <p:cNvPr id="6" name="Rectangle 5">
            <a:extLst>
              <a:ext uri="{FF2B5EF4-FFF2-40B4-BE49-F238E27FC236}">
                <a16:creationId xmlns:a16="http://schemas.microsoft.com/office/drawing/2014/main" id="{30B0F640-B361-4EB6-BCE1-4FB70F41A0F5}"/>
              </a:ext>
            </a:extLst>
          </p:cNvPr>
          <p:cNvSpPr/>
          <p:nvPr/>
        </p:nvSpPr>
        <p:spPr>
          <a:xfrm>
            <a:off x="0" y="0"/>
            <a:ext cx="9459686" cy="6049383"/>
          </a:xfrm>
          <a:prstGeom prst="rect">
            <a:avLst/>
          </a:prstGeom>
          <a:gradFill>
            <a:gsLst>
              <a:gs pos="18000">
                <a:schemeClr val="bg1"/>
              </a:gs>
              <a:gs pos="100000">
                <a:schemeClr val="bg1">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728D66-BA7D-4293-9F8B-5DFD5A2610A6}"/>
              </a:ext>
            </a:extLst>
          </p:cNvPr>
          <p:cNvSpPr>
            <a:spLocks noGrp="1"/>
          </p:cNvSpPr>
          <p:nvPr>
            <p:ph type="title"/>
          </p:nvPr>
        </p:nvSpPr>
        <p:spPr>
          <a:xfrm>
            <a:off x="2743200" y="533400"/>
            <a:ext cx="9372600" cy="1293028"/>
          </a:xfrm>
        </p:spPr>
        <p:txBody>
          <a:bodyPr/>
          <a:lstStyle/>
          <a:p>
            <a:pPr algn="ctr"/>
            <a:r>
              <a:rPr lang="en-US" dirty="0"/>
              <a:t>MAKING THINGS: </a:t>
            </a:r>
            <a:br>
              <a:rPr lang="en-US" dirty="0"/>
            </a:br>
            <a:r>
              <a:rPr lang="en-US" dirty="0"/>
              <a:t>mapped to teaching &amp; learning</a:t>
            </a:r>
          </a:p>
        </p:txBody>
      </p:sp>
      <p:sp>
        <p:nvSpPr>
          <p:cNvPr id="3" name="Content Placeholder 2">
            <a:extLst>
              <a:ext uri="{FF2B5EF4-FFF2-40B4-BE49-F238E27FC236}">
                <a16:creationId xmlns:a16="http://schemas.microsoft.com/office/drawing/2014/main" id="{E99C1FF0-DDCC-4955-BED8-D178149698ED}"/>
              </a:ext>
            </a:extLst>
          </p:cNvPr>
          <p:cNvSpPr>
            <a:spLocks noGrp="1"/>
          </p:cNvSpPr>
          <p:nvPr>
            <p:ph idx="1"/>
          </p:nvPr>
        </p:nvSpPr>
        <p:spPr>
          <a:xfrm>
            <a:off x="6172200" y="1828800"/>
            <a:ext cx="5943600" cy="4024125"/>
          </a:xfrm>
        </p:spPr>
        <p:txBody>
          <a:bodyPr/>
          <a:lstStyle/>
          <a:p>
            <a:r>
              <a:rPr lang="en-US" dirty="0"/>
              <a:t>Nearly all of my courses are project based, and involve ‘making a thing’</a:t>
            </a:r>
          </a:p>
          <a:p>
            <a:r>
              <a:rPr lang="en-US" dirty="0"/>
              <a:t>The _grade_ is never about the thing made, but about the process followed while doing so</a:t>
            </a:r>
          </a:p>
          <a:p>
            <a:r>
              <a:rPr lang="en-US" dirty="0"/>
              <a:t>This is a really important distinction because I think what we are ultimately trying to instill is the skill and experience of how to reliably make a thing </a:t>
            </a:r>
            <a:r>
              <a:rPr lang="en-US" b="1" i="1" dirty="0"/>
              <a:t>that we don’t already know how to make, a process that is preparation for the unknown</a:t>
            </a:r>
          </a:p>
          <a:p>
            <a:endParaRPr lang="en-US" dirty="0"/>
          </a:p>
        </p:txBody>
      </p:sp>
      <p:cxnSp>
        <p:nvCxnSpPr>
          <p:cNvPr id="8" name="Straight Connector 7">
            <a:extLst>
              <a:ext uri="{FF2B5EF4-FFF2-40B4-BE49-F238E27FC236}">
                <a16:creationId xmlns:a16="http://schemas.microsoft.com/office/drawing/2014/main" id="{0E00E790-EDD6-4758-9CE1-DB1BF3AF1378}"/>
              </a:ext>
            </a:extLst>
          </p:cNvPr>
          <p:cNvCxnSpPr/>
          <p:nvPr/>
        </p:nvCxnSpPr>
        <p:spPr>
          <a:xfrm>
            <a:off x="0" y="6019800"/>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6010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D81F5-3A92-4EC9-BB84-B008D05B0F5D}"/>
              </a:ext>
            </a:extLst>
          </p:cNvPr>
          <p:cNvSpPr>
            <a:spLocks noGrp="1"/>
          </p:cNvSpPr>
          <p:nvPr>
            <p:ph type="title"/>
          </p:nvPr>
        </p:nvSpPr>
        <p:spPr>
          <a:xfrm>
            <a:off x="2971800" y="267886"/>
            <a:ext cx="8610600" cy="1293028"/>
          </a:xfrm>
        </p:spPr>
        <p:txBody>
          <a:bodyPr/>
          <a:lstStyle/>
          <a:p>
            <a:r>
              <a:rPr lang="en-US" dirty="0"/>
              <a:t>Program Mission</a:t>
            </a:r>
          </a:p>
        </p:txBody>
      </p:sp>
      <p:sp>
        <p:nvSpPr>
          <p:cNvPr id="4" name="Content Placeholder 3">
            <a:extLst>
              <a:ext uri="{FF2B5EF4-FFF2-40B4-BE49-F238E27FC236}">
                <a16:creationId xmlns:a16="http://schemas.microsoft.com/office/drawing/2014/main" id="{FA4D50E0-0A55-45AE-948D-227C477A7CC3}"/>
              </a:ext>
            </a:extLst>
          </p:cNvPr>
          <p:cNvSpPr>
            <a:spLocks noGrp="1"/>
          </p:cNvSpPr>
          <p:nvPr>
            <p:ph sz="quarter" idx="13"/>
          </p:nvPr>
        </p:nvSpPr>
        <p:spPr>
          <a:xfrm>
            <a:off x="228600" y="913504"/>
            <a:ext cx="11811000" cy="4648200"/>
          </a:xfrm>
        </p:spPr>
        <p:txBody>
          <a:bodyPr/>
          <a:lstStyle/>
          <a:p>
            <a:r>
              <a:rPr lang="en-US" sz="2100" dirty="0"/>
              <a:t>The mission of the undergraduate Game Design and Development program is to prepare students for careers within the entertainment technology landscape as well as other related areas, while still pursuing a broad-based university education. The program stresses its technical roots in the Computing and Information Sciences disciplines while engaging in the breadth of development processes through experiences in game design, design process, as well as the asset creation and production pipeline.</a:t>
            </a:r>
          </a:p>
          <a:p>
            <a:r>
              <a:rPr lang="en-US" sz="2100" dirty="0"/>
              <a:t>The program focuses on interactive systems development, but meets the industry need for developers who are involved in the totality of the design process. The program is intended specifically for students who aspire to hold careers within the professional games industry or a related field such as simulation, instruction or visualization, and focuses on preparing graduates who understand the technical roots of their medium, the possibilities that creative application of software development affords, and the way in which the digital media industry operates. In addition, the program provides graduates with a core computing education that will prepare them both for graduate study in a number of computing fields and for employment in more general computing professions.</a:t>
            </a:r>
          </a:p>
          <a:p>
            <a:endParaRPr lang="en-US" dirty="0"/>
          </a:p>
        </p:txBody>
      </p:sp>
    </p:spTree>
    <p:extLst>
      <p:ext uri="{BB962C8B-B14F-4D97-AF65-F5344CB8AC3E}">
        <p14:creationId xmlns:p14="http://schemas.microsoft.com/office/powerpoint/2010/main" val="4136763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A742C-1BD5-49BE-84CF-9539C31E3A42}"/>
              </a:ext>
            </a:extLst>
          </p:cNvPr>
          <p:cNvSpPr>
            <a:spLocks noGrp="1"/>
          </p:cNvSpPr>
          <p:nvPr>
            <p:ph type="title"/>
          </p:nvPr>
        </p:nvSpPr>
        <p:spPr/>
        <p:txBody>
          <a:bodyPr/>
          <a:lstStyle/>
          <a:p>
            <a:r>
              <a:rPr lang="en-US" dirty="0"/>
              <a:t>PROGRAM GOALS</a:t>
            </a:r>
          </a:p>
        </p:txBody>
      </p:sp>
      <p:sp>
        <p:nvSpPr>
          <p:cNvPr id="3" name="Content Placeholder 2">
            <a:extLst>
              <a:ext uri="{FF2B5EF4-FFF2-40B4-BE49-F238E27FC236}">
                <a16:creationId xmlns:a16="http://schemas.microsoft.com/office/drawing/2014/main" id="{D4632208-D758-4830-9DB2-84F9BF4D3BDD}"/>
              </a:ext>
            </a:extLst>
          </p:cNvPr>
          <p:cNvSpPr>
            <a:spLocks noGrp="1"/>
          </p:cNvSpPr>
          <p:nvPr>
            <p:ph idx="1"/>
          </p:nvPr>
        </p:nvSpPr>
        <p:spPr>
          <a:xfrm>
            <a:off x="304800" y="1600200"/>
            <a:ext cx="11734800" cy="4024125"/>
          </a:xfrm>
        </p:spPr>
        <p:txBody>
          <a:bodyPr/>
          <a:lstStyle/>
          <a:p>
            <a:pPr marL="0" indent="0">
              <a:buNone/>
            </a:pPr>
            <a:r>
              <a:rPr lang="en-US" dirty="0"/>
              <a:t>We expect that graduates of the Bachelor of Science in Game Design and Development program, three to five years after the date of graduation, will:</a:t>
            </a:r>
          </a:p>
          <a:p>
            <a:pPr marL="0" lvl="0" indent="0">
              <a:buNone/>
            </a:pPr>
            <a:r>
              <a:rPr lang="en-US" dirty="0"/>
              <a:t>A) combine concepts in essential knowledge domains such as programming, mathematics, physics, and game design towards the realization of game design and development applications or related media-centric works.</a:t>
            </a:r>
          </a:p>
          <a:p>
            <a:pPr marL="0" lvl="0" indent="0">
              <a:buNone/>
            </a:pPr>
            <a:r>
              <a:rPr lang="en-US" dirty="0"/>
              <a:t>B) work productively as game application developers, game designers, simulation and visualization application developers, and/or process tool developers within the games industry or a related media-centric discipline.</a:t>
            </a:r>
          </a:p>
          <a:p>
            <a:pPr marL="0" lvl="0" indent="0">
              <a:buNone/>
            </a:pPr>
            <a:r>
              <a:rPr lang="en-US" dirty="0"/>
              <a:t>C) effectively communicate within the profession as well as recognize and interpret technical, social, cultural, ethical, and global indicators within the field.</a:t>
            </a:r>
          </a:p>
          <a:p>
            <a:pPr marL="0" lvl="0" indent="0">
              <a:buNone/>
            </a:pPr>
            <a:r>
              <a:rPr lang="en-US" dirty="0"/>
              <a:t>D) work effectively in multidisciplinary concept design and/or software development teams. </a:t>
            </a:r>
          </a:p>
          <a:p>
            <a:endParaRPr lang="en-US" dirty="0"/>
          </a:p>
        </p:txBody>
      </p:sp>
    </p:spTree>
    <p:extLst>
      <p:ext uri="{BB962C8B-B14F-4D97-AF65-F5344CB8AC3E}">
        <p14:creationId xmlns:p14="http://schemas.microsoft.com/office/powerpoint/2010/main" val="293155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238DF-CEF9-492E-8034-939D8FBBECBE}"/>
              </a:ext>
            </a:extLst>
          </p:cNvPr>
          <p:cNvSpPr>
            <a:spLocks noGrp="1"/>
          </p:cNvSpPr>
          <p:nvPr>
            <p:ph type="title"/>
          </p:nvPr>
        </p:nvSpPr>
        <p:spPr>
          <a:xfrm>
            <a:off x="2966421" y="563375"/>
            <a:ext cx="8610600" cy="1293028"/>
          </a:xfrm>
        </p:spPr>
        <p:txBody>
          <a:bodyPr/>
          <a:lstStyle/>
          <a:p>
            <a:r>
              <a:rPr lang="en-US" dirty="0"/>
              <a:t>STUDENT LEARNING OUTCOMES</a:t>
            </a:r>
          </a:p>
        </p:txBody>
      </p:sp>
      <p:sp>
        <p:nvSpPr>
          <p:cNvPr id="3" name="Content Placeholder 2">
            <a:extLst>
              <a:ext uri="{FF2B5EF4-FFF2-40B4-BE49-F238E27FC236}">
                <a16:creationId xmlns:a16="http://schemas.microsoft.com/office/drawing/2014/main" id="{739A540F-8633-4320-B62F-89B7A478E2C6}"/>
              </a:ext>
            </a:extLst>
          </p:cNvPr>
          <p:cNvSpPr>
            <a:spLocks noGrp="1"/>
          </p:cNvSpPr>
          <p:nvPr>
            <p:ph idx="1"/>
          </p:nvPr>
        </p:nvSpPr>
        <p:spPr>
          <a:xfrm>
            <a:off x="609600" y="1447800"/>
            <a:ext cx="10820400" cy="4024125"/>
          </a:xfrm>
        </p:spPr>
        <p:txBody>
          <a:bodyPr/>
          <a:lstStyle/>
          <a:p>
            <a:pPr lvl="0"/>
            <a:r>
              <a:rPr lang="en-US" dirty="0"/>
              <a:t>apply knowledge of programming, math, physics, and game design to the field of game design and development (embodies Institute Program Outcomes 1 and 4 as well as contributes to Program Goals A and B).</a:t>
            </a:r>
          </a:p>
          <a:p>
            <a:pPr lvl="0"/>
            <a:r>
              <a:rPr lang="en-US" dirty="0"/>
              <a:t>identify, analyze, and resolve game design problems using industry-established game design and gameplay concepts (embodies Institute Program Outcomes 1 and 3 as well as contributes to Program Goals A, C, and D).</a:t>
            </a:r>
          </a:p>
          <a:p>
            <a:pPr lvl="0"/>
            <a:r>
              <a:rPr lang="en-US" dirty="0"/>
              <a:t>integrate game design and technology concepts in the practice of game creation (embodies Institute Outcomes 1, 4, and 5 as well as contributes to Program Goals A, B, and D).   </a:t>
            </a:r>
          </a:p>
          <a:p>
            <a:r>
              <a:rPr lang="en-US" dirty="0"/>
              <a:t>identify and solve production pipeline issues related to the game design and development process (embodies Institute Program Outcome 1 as well as contributes to Program Goals B and D).</a:t>
            </a:r>
          </a:p>
          <a:p>
            <a:pPr lvl="0"/>
            <a:endParaRPr lang="en-US" dirty="0"/>
          </a:p>
          <a:p>
            <a:endParaRPr lang="en-US" dirty="0"/>
          </a:p>
        </p:txBody>
      </p:sp>
    </p:spTree>
    <p:extLst>
      <p:ext uri="{BB962C8B-B14F-4D97-AF65-F5344CB8AC3E}">
        <p14:creationId xmlns:p14="http://schemas.microsoft.com/office/powerpoint/2010/main" val="2004726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0A0F5C-6A5C-46DA-A516-853C21A8008C}"/>
              </a:ext>
            </a:extLst>
          </p:cNvPr>
          <p:cNvSpPr>
            <a:spLocks noGrp="1"/>
          </p:cNvSpPr>
          <p:nvPr>
            <p:ph idx="1"/>
          </p:nvPr>
        </p:nvSpPr>
        <p:spPr>
          <a:xfrm>
            <a:off x="685800" y="533400"/>
            <a:ext cx="10820400" cy="4648200"/>
          </a:xfrm>
        </p:spPr>
        <p:txBody>
          <a:bodyPr/>
          <a:lstStyle/>
          <a:p>
            <a:pPr lvl="0"/>
            <a:r>
              <a:rPr lang="en-US" dirty="0"/>
              <a:t>apply current technology in a media-centric context (embodies Institute Program Outcomes 1 and 5 as well as contributes to Program Goals B and D).</a:t>
            </a:r>
          </a:p>
          <a:p>
            <a:pPr lvl="0"/>
            <a:r>
              <a:rPr lang="en-US" dirty="0"/>
              <a:t>identify, critique, and apply knowledge of media theory, mediated communication, and aesthetics towards the construction of media-centric applications (embodies Institute Program Outcomes 1, 2, and 3 as well as contributes to Program Goals C and D).</a:t>
            </a:r>
          </a:p>
          <a:p>
            <a:pPr lvl="0"/>
            <a:r>
              <a:rPr lang="en-US" dirty="0"/>
              <a:t>identify critical legal and ethical challenges in the design and production of games (embodies Institute Program Outcome 3 and contributes to Program Goal C).</a:t>
            </a:r>
          </a:p>
          <a:p>
            <a:pPr lvl="0"/>
            <a:r>
              <a:rPr lang="en-US" dirty="0"/>
              <a:t>effectively communicate technical and design concepts through writing, speech, and formal presentation (embodies Institute Program Outcome 1 as well as contributes to Program Goals C and D).</a:t>
            </a:r>
          </a:p>
          <a:p>
            <a:pPr lvl="0"/>
            <a:r>
              <a:rPr lang="en-US" dirty="0"/>
              <a:t>effectively participate and contribute to multidisciplinary design and development teams (embodies Institute Program Outcomes 2 and 5 as well as contributes to Program Goal D).</a:t>
            </a:r>
          </a:p>
          <a:p>
            <a:endParaRPr lang="en-US" dirty="0"/>
          </a:p>
        </p:txBody>
      </p:sp>
    </p:spTree>
    <p:extLst>
      <p:ext uri="{BB962C8B-B14F-4D97-AF65-F5344CB8AC3E}">
        <p14:creationId xmlns:p14="http://schemas.microsoft.com/office/powerpoint/2010/main" val="1094020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17E7F-E570-4295-9193-C70C326B1493}"/>
              </a:ext>
            </a:extLst>
          </p:cNvPr>
          <p:cNvSpPr>
            <a:spLocks noGrp="1"/>
          </p:cNvSpPr>
          <p:nvPr>
            <p:ph type="title"/>
          </p:nvPr>
        </p:nvSpPr>
        <p:spPr/>
        <p:txBody>
          <a:bodyPr/>
          <a:lstStyle/>
          <a:p>
            <a:r>
              <a:rPr lang="en-US" dirty="0"/>
              <a:t>TEACHING GAME PRODUCTION: COURSE LEARNING OUTCOMES</a:t>
            </a:r>
          </a:p>
        </p:txBody>
      </p:sp>
      <p:graphicFrame>
        <p:nvGraphicFramePr>
          <p:cNvPr id="8" name="Table 7">
            <a:extLst>
              <a:ext uri="{FF2B5EF4-FFF2-40B4-BE49-F238E27FC236}">
                <a16:creationId xmlns:a16="http://schemas.microsoft.com/office/drawing/2014/main" id="{5CF7A42A-0999-4CB2-983E-60620A77F554}"/>
              </a:ext>
            </a:extLst>
          </p:cNvPr>
          <p:cNvGraphicFramePr>
            <a:graphicFrameLocks noGrp="1"/>
          </p:cNvGraphicFramePr>
          <p:nvPr>
            <p:extLst>
              <p:ext uri="{D42A27DB-BD31-4B8C-83A1-F6EECF244321}">
                <p14:modId xmlns:p14="http://schemas.microsoft.com/office/powerpoint/2010/main" val="1297232363"/>
              </p:ext>
            </p:extLst>
          </p:nvPr>
        </p:nvGraphicFramePr>
        <p:xfrm>
          <a:off x="0" y="2286000"/>
          <a:ext cx="12192000" cy="3380372"/>
        </p:xfrm>
        <a:graphic>
          <a:graphicData uri="http://schemas.openxmlformats.org/drawingml/2006/table">
            <a:tbl>
              <a:tblPr firstRow="1" firstCol="1" lastRow="1" lastCol="1" bandRow="1" bandCol="1"/>
              <a:tblGrid>
                <a:gridCol w="8591512">
                  <a:extLst>
                    <a:ext uri="{9D8B030D-6E8A-4147-A177-3AD203B41FA5}">
                      <a16:colId xmlns:a16="http://schemas.microsoft.com/office/drawing/2014/main" val="209745497"/>
                    </a:ext>
                  </a:extLst>
                </a:gridCol>
                <a:gridCol w="3600488">
                  <a:extLst>
                    <a:ext uri="{9D8B030D-6E8A-4147-A177-3AD203B41FA5}">
                      <a16:colId xmlns:a16="http://schemas.microsoft.com/office/drawing/2014/main" val="3487439702"/>
                    </a:ext>
                  </a:extLst>
                </a:gridCol>
              </a:tblGrid>
              <a:tr h="332372">
                <a:tc>
                  <a:txBody>
                    <a:bodyPr/>
                    <a:lstStyle/>
                    <a:p>
                      <a:pPr marL="0" marR="0">
                        <a:spcBef>
                          <a:spcPts val="0"/>
                        </a:spcBef>
                        <a:spcAft>
                          <a:spcPts val="0"/>
                        </a:spcAft>
                      </a:pPr>
                      <a:r>
                        <a:rPr lang="en-US" sz="2000" b="1" dirty="0">
                          <a:solidFill>
                            <a:srgbClr val="00B0F0"/>
                          </a:solidFill>
                          <a:effectLst/>
                          <a:latin typeface="Calibri" panose="020F0502020204030204" pitchFamily="34" charset="0"/>
                          <a:ea typeface="Times New Roman" panose="02020603050405020304" pitchFamily="18" charset="0"/>
                          <a:cs typeface="Calibri" panose="020F0502020204030204" pitchFamily="34" charset="0"/>
                        </a:rPr>
                        <a:t>Course Learning Outcome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solidFill>
                            <a:srgbClr val="00B0F0"/>
                          </a:solidFill>
                          <a:effectLst/>
                          <a:latin typeface="Calibri" panose="020F0502020204030204" pitchFamily="34" charset="0"/>
                          <a:ea typeface="Times New Roman" panose="02020603050405020304" pitchFamily="18" charset="0"/>
                          <a:cs typeface="Calibri" panose="020F0502020204030204" pitchFamily="34" charset="0"/>
                        </a:rPr>
                        <a:t>Assessment Method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148022"/>
                  </a:ext>
                </a:extLst>
              </a:tr>
              <a:tr h="1107905">
                <a:tc>
                  <a:txBody>
                    <a:bodyPr/>
                    <a:lstStyle/>
                    <a:p>
                      <a:pPr marL="285750" marR="0" indent="-285750" algn="l">
                        <a:spcBef>
                          <a:spcPts val="0"/>
                        </a:spcBef>
                        <a:spcAft>
                          <a:spcPts val="600"/>
                        </a:spcAft>
                        <a:tabLst>
                          <a:tab pos="342900" algn="l"/>
                        </a:tabLst>
                      </a:pPr>
                      <a:r>
                        <a:rPr lang="en-US" sz="2000" kern="9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7.1  Students will be able to identify and explain the attributes and components of the unique features and technologies in a given project.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spcBef>
                          <a:spcPts val="0"/>
                        </a:spcBef>
                        <a:spcAft>
                          <a:spcPts val="0"/>
                        </a:spcAft>
                      </a:pPr>
                      <a:r>
                        <a:rPr lang="en-US" sz="20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Assessed through student writings and classroom discussion/participation in class and on-line.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481270857"/>
                  </a:ext>
                </a:extLst>
              </a:tr>
              <a:tr h="830929">
                <a:tc>
                  <a:txBody>
                    <a:bodyPr/>
                    <a:lstStyle/>
                    <a:p>
                      <a:pPr marL="285750" marR="0" indent="-285750" algn="l">
                        <a:spcBef>
                          <a:spcPts val="0"/>
                        </a:spcBef>
                        <a:spcAft>
                          <a:spcPts val="600"/>
                        </a:spcAft>
                        <a:tabLst>
                          <a:tab pos="342900" algn="l"/>
                        </a:tabLst>
                      </a:pPr>
                      <a:r>
                        <a:rPr lang="en-US" sz="2000" kern="9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7.3	 Students will be able to create prototypes and/or fully functional projects based on the parameters and design documents created in class.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0" marR="0">
                        <a:spcBef>
                          <a:spcPts val="0"/>
                        </a:spcBef>
                        <a:spcAft>
                          <a:spcPts val="0"/>
                        </a:spcAft>
                      </a:pPr>
                      <a:r>
                        <a:rPr lang="en-US" sz="20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Assessed through final project completion and peer assessments.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2057071234"/>
                  </a:ext>
                </a:extLst>
              </a:tr>
              <a:tr h="830929">
                <a:tc>
                  <a:txBody>
                    <a:bodyPr/>
                    <a:lstStyle/>
                    <a:p>
                      <a:pPr marL="285750" marR="0" indent="-285750" algn="l">
                        <a:spcBef>
                          <a:spcPts val="0"/>
                        </a:spcBef>
                        <a:spcAft>
                          <a:spcPts val="600"/>
                        </a:spcAft>
                        <a:tabLst>
                          <a:tab pos="342900" algn="l"/>
                        </a:tabLst>
                      </a:pPr>
                      <a:r>
                        <a:rPr lang="en-US" sz="2000" kern="900" dirty="0">
                          <a:effectLst/>
                          <a:latin typeface="Calibri" panose="020F0502020204030204" pitchFamily="34" charset="0"/>
                          <a:ea typeface="Times New Roman" panose="02020603050405020304" pitchFamily="18" charset="0"/>
                          <a:cs typeface="Calibri" panose="020F0502020204030204" pitchFamily="34" charset="0"/>
                        </a:rPr>
                        <a:t>7.4	 Students will be able to evaluate and critique prototypes and provide constructive feedback to their peers.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L="0" marR="0">
                        <a:spcBef>
                          <a:spcPts val="0"/>
                        </a:spcBef>
                        <a:spcAft>
                          <a:spcPts val="0"/>
                        </a:spcAft>
                      </a:pPr>
                      <a:r>
                        <a:rPr lang="en-US" sz="2000" dirty="0">
                          <a:effectLst/>
                          <a:latin typeface="Calibri" panose="020F0502020204030204" pitchFamily="34" charset="0"/>
                          <a:ea typeface="Times New Roman" panose="02020603050405020304" pitchFamily="18" charset="0"/>
                          <a:cs typeface="Calibri" panose="020F0502020204030204" pitchFamily="34" charset="0"/>
                        </a:rPr>
                        <a:t>Assessed through final project completion and peer assessments.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812128398"/>
                  </a:ext>
                </a:extLst>
              </a:tr>
            </a:tbl>
          </a:graphicData>
        </a:graphic>
      </p:graphicFrame>
    </p:spTree>
    <p:extLst>
      <p:ext uri="{BB962C8B-B14F-4D97-AF65-F5344CB8AC3E}">
        <p14:creationId xmlns:p14="http://schemas.microsoft.com/office/powerpoint/2010/main" val="1370492573"/>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TM04033937[[fn=Vapor Trail]]</Template>
  <TotalTime>27685</TotalTime>
  <Words>1969</Words>
  <Application>Microsoft Office PowerPoint</Application>
  <PresentationFormat>Widescreen</PresentationFormat>
  <Paragraphs>107</Paragraphs>
  <Slides>23</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Century Gothic</vt:lpstr>
      <vt:lpstr>Vapor Trail</vt:lpstr>
      <vt:lpstr>PowerPoint Presentation</vt:lpstr>
      <vt:lpstr>Today’s MICRO-Talk</vt:lpstr>
      <vt:lpstr>WE LEARN BY MAKING THINGS</vt:lpstr>
      <vt:lpstr>MAKING THINGS:  mapped to teaching &amp; learning</vt:lpstr>
      <vt:lpstr>Program Mission</vt:lpstr>
      <vt:lpstr>PROGRAM GOALS</vt:lpstr>
      <vt:lpstr>STUDENT LEARNING OUTCOMES</vt:lpstr>
      <vt:lpstr>PowerPoint Presentation</vt:lpstr>
      <vt:lpstr>TEACHING GAME PRODUCTION: COURSE LEARNING OUTCOMES</vt:lpstr>
      <vt:lpstr>PRODUCTION COURSE: PROGRAM LEARNING OUTCOMES MAPPING </vt:lpstr>
      <vt:lpstr>PRODUCTION COURSE: DELIVERABLES</vt:lpstr>
      <vt:lpstr>A FOCUS ON PROCESS, NOT ON OUTPUT</vt:lpstr>
      <vt:lpstr>REVIEW OF DESIGNS NOT  JUST IMPLEMENTATIONS</vt:lpstr>
      <vt:lpstr>GRADING PERCENTAGES AND WEIGHTS</vt:lpstr>
      <vt:lpstr>SEVERAL OPPORTUNITIES FOR FEEDBACK &amp; REFLECTION (and pre-grade GRADES)</vt:lpstr>
      <vt:lpstr>COMMUNICATIONS INFRASTRUCTURE</vt:lpstr>
      <vt:lpstr>WHAT BIG PROBLEMS WERE WE TRYING TO SOLVE?</vt:lpstr>
      <vt:lpstr>PowerPoint Presentation</vt:lpstr>
      <vt:lpstr>This means you can “fail” with a beautiful product, and “succeed” even if a product doesn’t GEL, BY DESIGN</vt:lpstr>
      <vt:lpstr>WE DID POST-MORTEMS FOR EVERY PROJECT, FOR EVERY PRODUCTION COURSE</vt:lpstr>
      <vt:lpstr>ALL OF WHICH CAME BACK TO PROGRAM ASSESSMENT &amp; REVISION</vt:lpstr>
      <vt:lpstr>ALL OF THIS, FOR EVERY COURSE &amp; DEGREE IS ONLINE FOR YOU IF YOU WANT IT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Andy</dc:creator>
  <cp:lastModifiedBy>Andrew Phelps</cp:lastModifiedBy>
  <cp:revision>507</cp:revision>
  <dcterms:created xsi:type="dcterms:W3CDTF">2009-06-02T00:38:38Z</dcterms:created>
  <dcterms:modified xsi:type="dcterms:W3CDTF">2019-03-15T12:33:02Z</dcterms:modified>
</cp:coreProperties>
</file>