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69"/>
  </p:notesMasterIdLst>
  <p:sldIdLst>
    <p:sldId id="484" r:id="rId2"/>
    <p:sldId id="460" r:id="rId3"/>
    <p:sldId id="481" r:id="rId4"/>
    <p:sldId id="480" r:id="rId5"/>
    <p:sldId id="493" r:id="rId6"/>
    <p:sldId id="495" r:id="rId7"/>
    <p:sldId id="494" r:id="rId8"/>
    <p:sldId id="501" r:id="rId9"/>
    <p:sldId id="506" r:id="rId10"/>
    <p:sldId id="498" r:id="rId11"/>
    <p:sldId id="396" r:id="rId12"/>
    <p:sldId id="397" r:id="rId13"/>
    <p:sldId id="398" r:id="rId14"/>
    <p:sldId id="418" r:id="rId15"/>
    <p:sldId id="399" r:id="rId16"/>
    <p:sldId id="485" r:id="rId17"/>
    <p:sldId id="478" r:id="rId18"/>
    <p:sldId id="422" r:id="rId19"/>
    <p:sldId id="496" r:id="rId20"/>
    <p:sldId id="360" r:id="rId21"/>
    <p:sldId id="371" r:id="rId22"/>
    <p:sldId id="467" r:id="rId23"/>
    <p:sldId id="365" r:id="rId24"/>
    <p:sldId id="366" r:id="rId25"/>
    <p:sldId id="380" r:id="rId26"/>
    <p:sldId id="381" r:id="rId27"/>
    <p:sldId id="392" r:id="rId28"/>
    <p:sldId id="502" r:id="rId29"/>
    <p:sldId id="370" r:id="rId30"/>
    <p:sldId id="477" r:id="rId31"/>
    <p:sldId id="505" r:id="rId32"/>
    <p:sldId id="499" r:id="rId33"/>
    <p:sldId id="430" r:id="rId34"/>
    <p:sldId id="464" r:id="rId35"/>
    <p:sldId id="436" r:id="rId36"/>
    <p:sldId id="473" r:id="rId37"/>
    <p:sldId id="463" r:id="rId38"/>
    <p:sldId id="434" r:id="rId39"/>
    <p:sldId id="454" r:id="rId40"/>
    <p:sldId id="455" r:id="rId41"/>
    <p:sldId id="474" r:id="rId42"/>
    <p:sldId id="452" r:id="rId43"/>
    <p:sldId id="441" r:id="rId44"/>
    <p:sldId id="456" r:id="rId45"/>
    <p:sldId id="468" r:id="rId46"/>
    <p:sldId id="469" r:id="rId47"/>
    <p:sldId id="470" r:id="rId48"/>
    <p:sldId id="500" r:id="rId49"/>
    <p:sldId id="447" r:id="rId50"/>
    <p:sldId id="504" r:id="rId51"/>
    <p:sldId id="450" r:id="rId52"/>
    <p:sldId id="354" r:id="rId53"/>
    <p:sldId id="358" r:id="rId54"/>
    <p:sldId id="356" r:id="rId55"/>
    <p:sldId id="357" r:id="rId56"/>
    <p:sldId id="476" r:id="rId57"/>
    <p:sldId id="490" r:id="rId58"/>
    <p:sldId id="491" r:id="rId59"/>
    <p:sldId id="503" r:id="rId60"/>
    <p:sldId id="472" r:id="rId61"/>
    <p:sldId id="489" r:id="rId62"/>
    <p:sldId id="459" r:id="rId63"/>
    <p:sldId id="492" r:id="rId64"/>
    <p:sldId id="486" r:id="rId65"/>
    <p:sldId id="487" r:id="rId66"/>
    <p:sldId id="488" r:id="rId67"/>
    <p:sldId id="386"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9966FF"/>
    <a:srgbClr val="FF00FF"/>
    <a:srgbClr val="FF99FF"/>
    <a:srgbClr val="006C75"/>
    <a:srgbClr val="00717B"/>
    <a:srgbClr val="999999"/>
    <a:srgbClr val="FF5050"/>
    <a:srgbClr val="FFCCFF"/>
    <a:srgbClr val="BD92DE"/>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229" autoAdjust="0"/>
    <p:restoredTop sz="95253" autoAdjust="0"/>
  </p:normalViewPr>
  <p:slideViewPr>
    <p:cSldViewPr>
      <p:cViewPr varScale="1">
        <p:scale>
          <a:sx n="123" d="100"/>
          <a:sy n="123" d="100"/>
        </p:scale>
        <p:origin x="72" y="39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ED5283-B290-4C9D-A495-3625915AE055}" type="datetimeFigureOut">
              <a:rPr lang="en-US" smtClean="0"/>
              <a:t>2/13/2018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150A4E-9BF1-4BAD-84B0-B89A8DE868A6}" type="slidenum">
              <a:rPr lang="en-US" smtClean="0"/>
              <a:t>‹#›</a:t>
            </a:fld>
            <a:endParaRPr lang="en-US"/>
          </a:p>
        </p:txBody>
      </p:sp>
    </p:spTree>
    <p:extLst>
      <p:ext uri="{BB962C8B-B14F-4D97-AF65-F5344CB8AC3E}">
        <p14:creationId xmlns:p14="http://schemas.microsoft.com/office/powerpoint/2010/main" val="1244041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a:t>
            </a:r>
            <a:r>
              <a:rPr lang="en-US" baseline="0" dirty="0" smtClean="0"/>
              <a:t> / background screen for birthday bash</a:t>
            </a:r>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1</a:t>
            </a:fld>
            <a:endParaRPr lang="en-US"/>
          </a:p>
        </p:txBody>
      </p:sp>
    </p:spTree>
    <p:extLst>
      <p:ext uri="{BB962C8B-B14F-4D97-AF65-F5344CB8AC3E}">
        <p14:creationId xmlns:p14="http://schemas.microsoft.com/office/powerpoint/2010/main" val="4078196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quote is from Ian </a:t>
            </a:r>
            <a:r>
              <a:rPr lang="en-US" dirty="0" err="1" smtClean="0"/>
              <a:t>Horswill</a:t>
            </a:r>
            <a:r>
              <a:rPr lang="en-US" dirty="0" smtClean="0"/>
              <a:t>, who said it, I think the first time? sitting on the floor of Microsoft Research at the MSR Faculty Summit a number of years ago.  It has been rolling around in the back of my brain ever since – and it was the fundamental thing upon which MAGIC was founded, that somehow</a:t>
            </a:r>
            <a:r>
              <a:rPr lang="en-US" baseline="0" dirty="0" smtClean="0"/>
              <a:t> design research, making prototypes to test ideas, learning by making new things and new experiences, needed to be recognized and valued.  At RIT we’ve sometimes used the rhetoric of STEM and Research to de-value those activities in weird ways.  </a:t>
            </a:r>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11</a:t>
            </a:fld>
            <a:endParaRPr lang="en-US"/>
          </a:p>
        </p:txBody>
      </p:sp>
    </p:spTree>
    <p:extLst>
      <p:ext uri="{BB962C8B-B14F-4D97-AF65-F5344CB8AC3E}">
        <p14:creationId xmlns:p14="http://schemas.microsoft.com/office/powerpoint/2010/main" val="2453955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architectural rendering of the lobby of the new MAGIC</a:t>
            </a:r>
            <a:r>
              <a:rPr lang="en-US" baseline="0" dirty="0" smtClean="0"/>
              <a:t> Spell Studios building.  It will display our tagline ‘We Learn By Making Things’ which is based in part off of Ian’s statement, and reflection that this is a core value of RIT (whether it remembers it all the time or not ;) )</a:t>
            </a:r>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12</a:t>
            </a:fld>
            <a:endParaRPr lang="en-US"/>
          </a:p>
        </p:txBody>
      </p:sp>
    </p:spTree>
    <p:extLst>
      <p:ext uri="{BB962C8B-B14F-4D97-AF65-F5344CB8AC3E}">
        <p14:creationId xmlns:p14="http://schemas.microsoft.com/office/powerpoint/2010/main" val="3343349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so we started a</a:t>
            </a:r>
            <a:r>
              <a:rPr lang="en-US" baseline="0" dirty="0" smtClean="0"/>
              <a:t> multi-disciplinary research center, which is basically the hardest damn thing you can do on a modern college campus.  They usually fail by becoming little islands, or by becoming a kind of ‘not really there’ virtual thing, and we’ve run into both of these views as we continue to engage the campus.  Nonetheless, we think there is something profound happening in the field right now that is driving the kinds of things we are doing – everything is mashing up on each other.  My favorite example of this is the MARVEL extended universe, which is so many different products and experiences rolled together.  But there are countless examples big and small.  This picture is from the RIT West Coast board meeting where they showed one of my games set to a live orchestra composition directed by Trustee Kevin </a:t>
            </a:r>
            <a:r>
              <a:rPr lang="en-US" baseline="0" dirty="0" err="1" smtClean="0"/>
              <a:t>Surace</a:t>
            </a:r>
            <a:r>
              <a:rPr lang="en-US" baseline="0" dirty="0" smtClean="0"/>
              <a:t>.  Pretty cool.</a:t>
            </a:r>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13</a:t>
            </a:fld>
            <a:endParaRPr lang="en-US"/>
          </a:p>
        </p:txBody>
      </p:sp>
    </p:spTree>
    <p:extLst>
      <p:ext uri="{BB962C8B-B14F-4D97-AF65-F5344CB8AC3E}">
        <p14:creationId xmlns:p14="http://schemas.microsoft.com/office/powerpoint/2010/main" val="2258703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there’s another kind of convergence in higher </a:t>
            </a:r>
            <a:r>
              <a:rPr lang="en-US" dirty="0" err="1" smtClean="0"/>
              <a:t>ed</a:t>
            </a:r>
            <a:r>
              <a:rPr lang="en-US" dirty="0" smtClean="0"/>
              <a:t> right now that has played into MAGIC – this business of bright hard lines between teaching and research, between academic projects, commercial projects, entrepreneurship, technology transfer,</a:t>
            </a:r>
            <a:r>
              <a:rPr lang="en-US" baseline="0" dirty="0" smtClean="0"/>
              <a:t> etc. is another kind of mashup.  The role and purpose of the university is changing in the post-industrial economy, even as it stays true to its roots in the enlightenment (if it can).  This idea of little bits of fiefdom for individual programs or little research labs is breaking down because it doesn’t scale, and we’re trying to do something different and profound at MAGIC that links together our work and practice.</a:t>
            </a:r>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14</a:t>
            </a:fld>
            <a:endParaRPr lang="en-US"/>
          </a:p>
        </p:txBody>
      </p:sp>
    </p:spTree>
    <p:extLst>
      <p:ext uri="{BB962C8B-B14F-4D97-AF65-F5344CB8AC3E}">
        <p14:creationId xmlns:p14="http://schemas.microsoft.com/office/powerpoint/2010/main" val="3836547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Right from Bill’s ‘idea lab’ paper was the idea of an entrepreneurial effort inside the center to help publish and commercialize the things we make.  We wanted to call it ‘MAGIC Studios’ at first but we were very afraid we’d get in trouble with The Mouse.  </a:t>
            </a:r>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15</a:t>
            </a:fld>
            <a:endParaRPr lang="en-US"/>
          </a:p>
        </p:txBody>
      </p:sp>
    </p:spTree>
    <p:extLst>
      <p:ext uri="{BB962C8B-B14F-4D97-AF65-F5344CB8AC3E}">
        <p14:creationId xmlns:p14="http://schemas.microsoft.com/office/powerpoint/2010/main" val="1647919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 year, we’ve tried to start with a theme or goal.  We focused really hard that first year on faculty affiliates, trying</a:t>
            </a:r>
            <a:r>
              <a:rPr lang="en-US" baseline="0" dirty="0" smtClean="0"/>
              <a:t> to figure out the processes and supports they would need to build things here, to attract and manage funding, etc.  We appointed 2 associate directors to try to (a) work with faculty on proposals and funding opportunities and (b) go out and attract interest from businesses and foundations and partners to connect these to.  </a:t>
            </a:r>
          </a:p>
          <a:p>
            <a:endParaRPr lang="en-US" baseline="0" dirty="0" smtClean="0"/>
          </a:p>
          <a:p>
            <a:r>
              <a:rPr lang="en-US" baseline="0" dirty="0" smtClean="0"/>
              <a:t>This mostly DID NOT WORK.  In hindsight, we were asking faculty to do more and greater scholarship at exactly the wrong time – we had just ‘gone live’ with semesters, and there were some other constraints and messaging that just didn’t work out very well.  More on that later.  So in year 2 we took a hard left turn and re-imagined the center not just as a research center, but as a student-centered support organization for publishing and digital making.  This was always ‘a part of the plan’ but the degree to which we emphasized this in year two, and the focus on student productions at that time was a decided departure from where we thought we were going in year one.</a:t>
            </a:r>
          </a:p>
          <a:p>
            <a:endParaRPr lang="en-US" baseline="0" dirty="0" smtClean="0"/>
          </a:p>
          <a:p>
            <a:r>
              <a:rPr lang="en-US" baseline="0" dirty="0" smtClean="0"/>
              <a:t>In year 3 we wanted to really challenge what we could do, what production looked like, and what scale looked like.</a:t>
            </a:r>
          </a:p>
          <a:p>
            <a:endParaRPr lang="en-US" baseline="0" dirty="0" smtClean="0"/>
          </a:p>
          <a:p>
            <a:r>
              <a:rPr lang="en-US" baseline="0" dirty="0" smtClean="0"/>
              <a:t>In year 4 we wanted to really focus on not-just-games but start to drive forward a focus on the arts and creativity in other forms and examples.</a:t>
            </a:r>
          </a:p>
          <a:p>
            <a:endParaRPr lang="en-US" baseline="0" dirty="0" smtClean="0"/>
          </a:p>
          <a:p>
            <a:r>
              <a:rPr lang="en-US" baseline="0" dirty="0" smtClean="0"/>
              <a:t>And now we are living the year of the studio.  Vroom </a:t>
            </a:r>
            <a:r>
              <a:rPr lang="en-US" baseline="0" dirty="0" err="1" smtClean="0"/>
              <a:t>vroom</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16</a:t>
            </a:fld>
            <a:endParaRPr lang="en-US"/>
          </a:p>
        </p:txBody>
      </p:sp>
    </p:spTree>
    <p:extLst>
      <p:ext uri="{BB962C8B-B14F-4D97-AF65-F5344CB8AC3E}">
        <p14:creationId xmlns:p14="http://schemas.microsoft.com/office/powerpoint/2010/main" val="997358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let’s take a little</a:t>
            </a:r>
            <a:r>
              <a:rPr lang="en-US" baseline="0" dirty="0" smtClean="0"/>
              <a:t> look at where we are today, in our current home, what we’ve built, where we are going.</a:t>
            </a:r>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17</a:t>
            </a:fld>
            <a:endParaRPr lang="en-US"/>
          </a:p>
        </p:txBody>
      </p:sp>
    </p:spTree>
    <p:extLst>
      <p:ext uri="{BB962C8B-B14F-4D97-AF65-F5344CB8AC3E}">
        <p14:creationId xmlns:p14="http://schemas.microsoft.com/office/powerpoint/2010/main" val="2608915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established</a:t>
            </a:r>
            <a:r>
              <a:rPr lang="en-US" baseline="0" dirty="0" smtClean="0"/>
              <a:t> a lot of stuff, grown a ton, and things have gotten very intricate.  But it is also kind of STRANGE in the way it’s all come together, it isn’t the model of a typical anything – it’s a bizarre mix, and it just IS NOT LIKE anything else on campus.  And that’s OK.</a:t>
            </a:r>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18</a:t>
            </a:fld>
            <a:endParaRPr lang="en-US"/>
          </a:p>
        </p:txBody>
      </p:sp>
    </p:spTree>
    <p:extLst>
      <p:ext uri="{BB962C8B-B14F-4D97-AF65-F5344CB8AC3E}">
        <p14:creationId xmlns:p14="http://schemas.microsoft.com/office/powerpoint/2010/main" val="30759183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as much as I worked with these groups as a department chair, it is WAY more important the way we work with them now for both our success and institutional success.</a:t>
            </a:r>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19</a:t>
            </a:fld>
            <a:endParaRPr lang="en-US"/>
          </a:p>
        </p:txBody>
      </p:sp>
    </p:spTree>
    <p:extLst>
      <p:ext uri="{BB962C8B-B14F-4D97-AF65-F5344CB8AC3E}">
        <p14:creationId xmlns:p14="http://schemas.microsoft.com/office/powerpoint/2010/main" val="35204371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smtClean="0"/>
              <a:t>It’s messy.  It’s really messy.  We do a lot of stuff but a lot of stuff is different every time because we’re changing, the projects are changing, the world is changing.</a:t>
            </a:r>
          </a:p>
        </p:txBody>
      </p:sp>
      <p:sp>
        <p:nvSpPr>
          <p:cNvPr id="4" name="Slide Number Placeholder 3"/>
          <p:cNvSpPr>
            <a:spLocks noGrp="1"/>
          </p:cNvSpPr>
          <p:nvPr>
            <p:ph type="sldNum" sz="quarter" idx="10"/>
          </p:nvPr>
        </p:nvSpPr>
        <p:spPr/>
        <p:txBody>
          <a:bodyPr/>
          <a:lstStyle/>
          <a:p>
            <a:fld id="{22150A4E-9BF1-4BAD-84B0-B89A8DE868A6}" type="slidenum">
              <a:rPr lang="en-US" smtClean="0"/>
              <a:t>20</a:t>
            </a:fld>
            <a:endParaRPr lang="en-US"/>
          </a:p>
        </p:txBody>
      </p:sp>
    </p:spTree>
    <p:extLst>
      <p:ext uri="{BB962C8B-B14F-4D97-AF65-F5344CB8AC3E}">
        <p14:creationId xmlns:p14="http://schemas.microsoft.com/office/powerpoint/2010/main" val="1886960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everyone to our 5 year celebration.  It’s a little bit retrospective, a little bit celebratory, a little bit challenging / post-mortem on the first 5 years, and a little bit just a reason to get together and eat some cake.</a:t>
            </a:r>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2</a:t>
            </a:fld>
            <a:endParaRPr lang="en-US"/>
          </a:p>
        </p:txBody>
      </p:sp>
    </p:spTree>
    <p:extLst>
      <p:ext uri="{BB962C8B-B14F-4D97-AF65-F5344CB8AC3E}">
        <p14:creationId xmlns:p14="http://schemas.microsoft.com/office/powerpoint/2010/main" val="20704235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 is for Messy.</a:t>
            </a:r>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21</a:t>
            </a:fld>
            <a:endParaRPr lang="en-US"/>
          </a:p>
        </p:txBody>
      </p:sp>
    </p:spTree>
    <p:extLst>
      <p:ext uri="{BB962C8B-B14F-4D97-AF65-F5344CB8AC3E}">
        <p14:creationId xmlns:p14="http://schemas.microsoft.com/office/powerpoint/2010/main" val="41322201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 couple of projects that have meant</a:t>
            </a:r>
            <a:r>
              <a:rPr lang="en-US" baseline="0" dirty="0" smtClean="0"/>
              <a:t> something </a:t>
            </a:r>
            <a:r>
              <a:rPr lang="en-US" baseline="0" dirty="0" err="1" smtClean="0"/>
              <a:t>significatn</a:t>
            </a:r>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22</a:t>
            </a:fld>
            <a:endParaRPr lang="en-US"/>
          </a:p>
        </p:txBody>
      </p:sp>
    </p:spTree>
    <p:extLst>
      <p:ext uri="{BB962C8B-B14F-4D97-AF65-F5344CB8AC3E}">
        <p14:creationId xmlns:p14="http://schemas.microsoft.com/office/powerpoint/2010/main" val="39932556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Splatty</a:t>
            </a:r>
            <a:r>
              <a:rPr lang="en-US" dirty="0" smtClean="0"/>
              <a:t> was the first thing we made at a big scale</a:t>
            </a:r>
            <a:r>
              <a:rPr lang="en-US" baseline="0" dirty="0" smtClean="0"/>
              <a:t> completely in-house, start to finish that garnered some real recognition.  It’s also the first thing I made since I started making things again after being a department chair.  And we learned some things (straight off the slide) and it also kind of ‘reset’ the campus expectation around the scale and form of things we could make.  Publishing to the windows store and getting an ESRB rating was a learning experience.</a:t>
            </a:r>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23</a:t>
            </a:fld>
            <a:endParaRPr lang="en-US"/>
          </a:p>
        </p:txBody>
      </p:sp>
    </p:spTree>
    <p:extLst>
      <p:ext uri="{BB962C8B-B14F-4D97-AF65-F5344CB8AC3E}">
        <p14:creationId xmlns:p14="http://schemas.microsoft.com/office/powerpoint/2010/main" val="4759340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also, it really challenged the campus to think about what a game was in a new way.  I remember one of the questions</a:t>
            </a:r>
            <a:r>
              <a:rPr lang="en-US" baseline="0" dirty="0" smtClean="0"/>
              <a:t> at a ‘trivia time’ during a campus presentation was a ‘find the lie in 4 statements’ kind of thing and everyone chose ‘MAGIC made a game about Jackson Pollock’ as the lie.  :P</a:t>
            </a:r>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24</a:t>
            </a:fld>
            <a:endParaRPr lang="en-US"/>
          </a:p>
        </p:txBody>
      </p:sp>
    </p:spTree>
    <p:extLst>
      <p:ext uri="{BB962C8B-B14F-4D97-AF65-F5344CB8AC3E}">
        <p14:creationId xmlns:p14="http://schemas.microsoft.com/office/powerpoint/2010/main" val="39836578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HSB.  First game at</a:t>
            </a:r>
            <a:r>
              <a:rPr lang="en-US" baseline="0" dirty="0" smtClean="0"/>
              <a:t> commercial scale, even if it was small.</a:t>
            </a:r>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25</a:t>
            </a:fld>
            <a:endParaRPr lang="en-US"/>
          </a:p>
        </p:txBody>
      </p:sp>
    </p:spTree>
    <p:extLst>
      <p:ext uri="{BB962C8B-B14F-4D97-AF65-F5344CB8AC3E}">
        <p14:creationId xmlns:p14="http://schemas.microsoft.com/office/powerpoint/2010/main" val="8567218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learned SO MUCH about certification, testing,</a:t>
            </a:r>
            <a:r>
              <a:rPr lang="en-US" baseline="0" dirty="0" smtClean="0"/>
              <a:t> polish, industry relations, press, etc. with this project.</a:t>
            </a:r>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26</a:t>
            </a:fld>
            <a:endParaRPr lang="en-US"/>
          </a:p>
        </p:txBody>
      </p:sp>
    </p:spTree>
    <p:extLst>
      <p:ext uri="{BB962C8B-B14F-4D97-AF65-F5344CB8AC3E}">
        <p14:creationId xmlns:p14="http://schemas.microsoft.com/office/powerpoint/2010/main" val="36486989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big high-vis project that was (a) external client through the studio, (b) multi-disciplinary team, (c) primarily managed entirely by staff</a:t>
            </a:r>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27</a:t>
            </a:fld>
            <a:endParaRPr lang="en-US"/>
          </a:p>
        </p:txBody>
      </p:sp>
    </p:spTree>
    <p:extLst>
      <p:ext uri="{BB962C8B-B14F-4D97-AF65-F5344CB8AC3E}">
        <p14:creationId xmlns:p14="http://schemas.microsoft.com/office/powerpoint/2010/main" val="19602061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 highlight those 3 because of the things we learned and as data points</a:t>
            </a:r>
            <a:r>
              <a:rPr lang="en-US" baseline="0" dirty="0" smtClean="0"/>
              <a:t> of growth, but the thing is we did a LOT of stuff from a LOT of work for a LOT of people!  It’s a lot bigger a community than people even think about.  It’s easy when you are working on ‘your thing’ to not realize the scope and scale of everything else that’s happening and going on.</a:t>
            </a:r>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28</a:t>
            </a:fld>
            <a:endParaRPr lang="en-US"/>
          </a:p>
        </p:txBody>
      </p:sp>
    </p:spTree>
    <p:extLst>
      <p:ext uri="{BB962C8B-B14F-4D97-AF65-F5344CB8AC3E}">
        <p14:creationId xmlns:p14="http://schemas.microsoft.com/office/powerpoint/2010/main" val="16312849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Michael Gough and Geoff</a:t>
            </a:r>
            <a:r>
              <a:rPr lang="en-US" baseline="0" dirty="0" smtClean="0"/>
              <a:t> </a:t>
            </a:r>
            <a:r>
              <a:rPr lang="en-US" dirty="0" smtClean="0"/>
              <a:t>Dowd (then both at Adobe) – that connection over </a:t>
            </a:r>
            <a:r>
              <a:rPr lang="en-US" dirty="0" err="1" smtClean="0"/>
              <a:t>splattershmup</a:t>
            </a:r>
            <a:r>
              <a:rPr lang="en-US" dirty="0" smtClean="0"/>
              <a:t> also grew into a relationship that saw</a:t>
            </a:r>
            <a:r>
              <a:rPr lang="en-US" baseline="0" dirty="0" smtClean="0"/>
              <a:t> </a:t>
            </a:r>
            <a:r>
              <a:rPr lang="en-US" baseline="0" dirty="0" err="1" smtClean="0"/>
              <a:t>micihael</a:t>
            </a:r>
            <a:r>
              <a:rPr lang="en-US" baseline="0" dirty="0" smtClean="0"/>
              <a:t> come to campus, and later sponsor New Media Team Project</a:t>
            </a:r>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29</a:t>
            </a:fld>
            <a:endParaRPr lang="en-US"/>
          </a:p>
        </p:txBody>
      </p:sp>
    </p:spTree>
    <p:extLst>
      <p:ext uri="{BB962C8B-B14F-4D97-AF65-F5344CB8AC3E}">
        <p14:creationId xmlns:p14="http://schemas.microsoft.com/office/powerpoint/2010/main" val="923865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most important</a:t>
            </a:r>
            <a:r>
              <a:rPr lang="en-US" baseline="0" dirty="0" smtClean="0"/>
              <a:t> class I took in undergrad was popular culture, we studied Casablanca, among other things.</a:t>
            </a:r>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30</a:t>
            </a:fld>
            <a:endParaRPr lang="en-US"/>
          </a:p>
        </p:txBody>
      </p:sp>
    </p:spTree>
    <p:extLst>
      <p:ext uri="{BB962C8B-B14F-4D97-AF65-F5344CB8AC3E}">
        <p14:creationId xmlns:p14="http://schemas.microsoft.com/office/powerpoint/2010/main" val="4050381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me.</a:t>
            </a:r>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3</a:t>
            </a:fld>
            <a:endParaRPr lang="en-US"/>
          </a:p>
        </p:txBody>
      </p:sp>
    </p:spTree>
    <p:extLst>
      <p:ext uri="{BB962C8B-B14F-4D97-AF65-F5344CB8AC3E}">
        <p14:creationId xmlns:p14="http://schemas.microsoft.com/office/powerpoint/2010/main" val="10010943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Painting</a:t>
            </a:r>
            <a:r>
              <a:rPr lang="en-US" baseline="0" dirty="0" smtClean="0"/>
              <a:t> by Bob Mazur, BGSU (my painting professor when I was there 1993-1997).  Bob taught me this.</a:t>
            </a:r>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31</a:t>
            </a:fld>
            <a:endParaRPr lang="en-US"/>
          </a:p>
        </p:txBody>
      </p:sp>
    </p:spTree>
    <p:extLst>
      <p:ext uri="{BB962C8B-B14F-4D97-AF65-F5344CB8AC3E}">
        <p14:creationId xmlns:p14="http://schemas.microsoft.com/office/powerpoint/2010/main" val="7747394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we’ve worked really hard on telling our own story, over and over, better and better…  this is just university press.  We’ve also done social</a:t>
            </a:r>
            <a:r>
              <a:rPr lang="en-US" baseline="0" dirty="0" smtClean="0"/>
              <a:t> media, pictorials, just about every campus publication there is, regional press and television, and a couple of national news stories in Inside Higher Ed, the Chronicle, and a few others.</a:t>
            </a:r>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32</a:t>
            </a:fld>
            <a:endParaRPr lang="en-US"/>
          </a:p>
        </p:txBody>
      </p:sp>
    </p:spTree>
    <p:extLst>
      <p:ext uri="{BB962C8B-B14F-4D97-AF65-F5344CB8AC3E}">
        <p14:creationId xmlns:p14="http://schemas.microsoft.com/office/powerpoint/2010/main" val="20476764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2150A4E-9BF1-4BAD-84B0-B89A8DE868A6}" type="slidenum">
              <a:rPr lang="en-US" smtClean="0"/>
              <a:t>33</a:t>
            </a:fld>
            <a:endParaRPr lang="en-US"/>
          </a:p>
        </p:txBody>
      </p:sp>
    </p:spTree>
    <p:extLst>
      <p:ext uri="{BB962C8B-B14F-4D97-AF65-F5344CB8AC3E}">
        <p14:creationId xmlns:p14="http://schemas.microsoft.com/office/powerpoint/2010/main" val="6448758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34</a:t>
            </a:fld>
            <a:endParaRPr lang="en-US"/>
          </a:p>
        </p:txBody>
      </p:sp>
    </p:spTree>
    <p:extLst>
      <p:ext uri="{BB962C8B-B14F-4D97-AF65-F5344CB8AC3E}">
        <p14:creationId xmlns:p14="http://schemas.microsoft.com/office/powerpoint/2010/main" val="35359621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35</a:t>
            </a:fld>
            <a:endParaRPr lang="en-US"/>
          </a:p>
        </p:txBody>
      </p:sp>
    </p:spTree>
    <p:extLst>
      <p:ext uri="{BB962C8B-B14F-4D97-AF65-F5344CB8AC3E}">
        <p14:creationId xmlns:p14="http://schemas.microsoft.com/office/powerpoint/2010/main" val="30404468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focus here on learn by doing is really key – </a:t>
            </a:r>
            <a:r>
              <a:rPr lang="en-US" dirty="0" err="1" smtClean="0"/>
              <a:t>theres</a:t>
            </a:r>
            <a:r>
              <a:rPr lang="en-US" dirty="0" smtClean="0"/>
              <a:t> a dangerous thing going on where we</a:t>
            </a:r>
            <a:r>
              <a:rPr lang="en-US" baseline="0" dirty="0" smtClean="0"/>
              <a:t> are allowing the rhetoric of scholarship to get in the way of engaged mentorship, which wasn’t it’s intention in the first place.  Professors who teach students to write also write.  Professors who teach students to code also code.  Professors who teach students to paint also paint.  So why would we not expect professors who teach game-making to make games, or film-making to make film?  </a:t>
            </a:r>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37</a:t>
            </a:fld>
            <a:endParaRPr lang="en-US"/>
          </a:p>
        </p:txBody>
      </p:sp>
    </p:spTree>
    <p:extLst>
      <p:ext uri="{BB962C8B-B14F-4D97-AF65-F5344CB8AC3E}">
        <p14:creationId xmlns:p14="http://schemas.microsoft.com/office/powerpoint/2010/main" val="17341128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2150A4E-9BF1-4BAD-84B0-B89A8DE868A6}" type="slidenum">
              <a:rPr lang="en-US" smtClean="0"/>
              <a:t>38</a:t>
            </a:fld>
            <a:endParaRPr lang="en-US"/>
          </a:p>
        </p:txBody>
      </p:sp>
    </p:spTree>
    <p:extLst>
      <p:ext uri="{BB962C8B-B14F-4D97-AF65-F5344CB8AC3E}">
        <p14:creationId xmlns:p14="http://schemas.microsoft.com/office/powerpoint/2010/main" val="36574903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39</a:t>
            </a:fld>
            <a:endParaRPr lang="en-US"/>
          </a:p>
        </p:txBody>
      </p:sp>
    </p:spTree>
    <p:extLst>
      <p:ext uri="{BB962C8B-B14F-4D97-AF65-F5344CB8AC3E}">
        <p14:creationId xmlns:p14="http://schemas.microsoft.com/office/powerpoint/2010/main" val="63340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you’ve been following what we’re doing we’re making an effort to be essentially everywhere: here</a:t>
            </a:r>
            <a:r>
              <a:rPr lang="en-US" baseline="0" dirty="0" smtClean="0"/>
              <a:t> are some of the initiatives and efforts and partners of recent note.  We’re taking that notion of working with communities and networks really seriously at local, state, national, and international levels.</a:t>
            </a:r>
          </a:p>
          <a:p>
            <a:endParaRPr lang="en-US" baseline="0" dirty="0" smtClean="0"/>
          </a:p>
          <a:p>
            <a:r>
              <a:rPr lang="en-US" baseline="0" dirty="0" smtClean="0"/>
              <a:t>The general public doesn’t understand education, doesn’t understand what we do, and is increasingly critical of higher education in specific as overpriced, overblown, and overvalued.  So how do we change any of these perceptions other than by cutting costs (which we need to do as well) ?</a:t>
            </a:r>
          </a:p>
          <a:p>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40</a:t>
            </a:fld>
            <a:endParaRPr lang="en-US"/>
          </a:p>
        </p:txBody>
      </p:sp>
    </p:spTree>
    <p:extLst>
      <p:ext uri="{BB962C8B-B14F-4D97-AF65-F5344CB8AC3E}">
        <p14:creationId xmlns:p14="http://schemas.microsoft.com/office/powerpoint/2010/main" val="10292981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41</a:t>
            </a:fld>
            <a:endParaRPr lang="en-US"/>
          </a:p>
        </p:txBody>
      </p:sp>
    </p:spTree>
    <p:extLst>
      <p:ext uri="{BB962C8B-B14F-4D97-AF65-F5344CB8AC3E}">
        <p14:creationId xmlns:p14="http://schemas.microsoft.com/office/powerpoint/2010/main" val="2154894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4</a:t>
            </a:fld>
            <a:endParaRPr lang="en-US"/>
          </a:p>
        </p:txBody>
      </p:sp>
    </p:spTree>
    <p:extLst>
      <p:ext uri="{BB962C8B-B14F-4D97-AF65-F5344CB8AC3E}">
        <p14:creationId xmlns:p14="http://schemas.microsoft.com/office/powerpoint/2010/main" val="10312075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when I think about the work that we’ve done, the activities we’ve undertaken, the kinds of things that have resulted in success (if you think we are successful) they follow these trends.  These are the things that are working to resituate and refocus</a:t>
            </a:r>
            <a:r>
              <a:rPr lang="en-US" baseline="0" dirty="0" smtClean="0"/>
              <a:t> beyond a narrow, reductionist version of STEM and into a broader and more engaging view of campus as a whole, of multi-disciplinary as a platform, and finding some comfort in between computing and the arts.</a:t>
            </a:r>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42</a:t>
            </a:fld>
            <a:endParaRPr lang="en-US"/>
          </a:p>
        </p:txBody>
      </p:sp>
    </p:spTree>
    <p:extLst>
      <p:ext uri="{BB962C8B-B14F-4D97-AF65-F5344CB8AC3E}">
        <p14:creationId xmlns:p14="http://schemas.microsoft.com/office/powerpoint/2010/main" val="327433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43</a:t>
            </a:fld>
            <a:endParaRPr lang="en-US"/>
          </a:p>
        </p:txBody>
      </p:sp>
    </p:spTree>
    <p:extLst>
      <p:ext uri="{BB962C8B-B14F-4D97-AF65-F5344CB8AC3E}">
        <p14:creationId xmlns:p14="http://schemas.microsoft.com/office/powerpoint/2010/main" val="19000436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Working with public policy and other groups on what the data (and</a:t>
            </a:r>
            <a:r>
              <a:rPr lang="en-US" baseline="0" dirty="0" smtClean="0"/>
              <a:t> manipulation of data) that happens around the electoral process looks like.  This year was </a:t>
            </a:r>
            <a:r>
              <a:rPr lang="en-US" baseline="0" dirty="0" err="1" smtClean="0"/>
              <a:t>kinda</a:t>
            </a:r>
            <a:r>
              <a:rPr lang="en-US" baseline="0" dirty="0" smtClean="0"/>
              <a:t> weird.</a:t>
            </a:r>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44</a:t>
            </a:fld>
            <a:endParaRPr lang="en-US"/>
          </a:p>
        </p:txBody>
      </p:sp>
    </p:spTree>
    <p:extLst>
      <p:ext uri="{BB962C8B-B14F-4D97-AF65-F5344CB8AC3E}">
        <p14:creationId xmlns:p14="http://schemas.microsoft.com/office/powerpoint/2010/main" val="6847849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used various pots of funding to co-establish with the Simone Center the ‘Co-Up program’ which helps student teams commercialize ideas</a:t>
            </a:r>
            <a:r>
              <a:rPr lang="en-US" baseline="0" dirty="0" smtClean="0"/>
              <a:t> for games and digital media products in a ‘pre-incubation’ environment (i.e. not yet ready for Venture Creations or a more formal business incubator)</a:t>
            </a:r>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45</a:t>
            </a:fld>
            <a:endParaRPr lang="en-US"/>
          </a:p>
        </p:txBody>
      </p:sp>
    </p:spTree>
    <p:extLst>
      <p:ext uri="{BB962C8B-B14F-4D97-AF65-F5344CB8AC3E}">
        <p14:creationId xmlns:p14="http://schemas.microsoft.com/office/powerpoint/2010/main" val="17141175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Meet Riley.  And also, here’s a thing a research center is doing that has nothing to do with research, and has everything to do with impact.</a:t>
            </a:r>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46</a:t>
            </a:fld>
            <a:endParaRPr lang="en-US"/>
          </a:p>
        </p:txBody>
      </p:sp>
    </p:spTree>
    <p:extLst>
      <p:ext uri="{BB962C8B-B14F-4D97-AF65-F5344CB8AC3E}">
        <p14:creationId xmlns:p14="http://schemas.microsoft.com/office/powerpoint/2010/main" val="39309830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Dan at the </a:t>
            </a:r>
            <a:r>
              <a:rPr lang="en-US" dirty="0" err="1" smtClean="0"/>
              <a:t>Ar</a:t>
            </a:r>
            <a:r>
              <a:rPr lang="en-US" dirty="0" smtClean="0"/>
              <a:t>-Tech</a:t>
            </a:r>
            <a:r>
              <a:rPr lang="en-US" baseline="0" dirty="0" smtClean="0"/>
              <a:t> Cre-8-athon, a hackathon we did that extended between digital and physical, between open source computing and art.  We gave away some ridiculously silly prizes, but what we really wanted was to help change the culture of ‘who goes to a hackathon and what are they for’ and get two different communities of practice together</a:t>
            </a:r>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47</a:t>
            </a:fld>
            <a:endParaRPr lang="en-US"/>
          </a:p>
        </p:txBody>
      </p:sp>
    </p:spTree>
    <p:extLst>
      <p:ext uri="{BB962C8B-B14F-4D97-AF65-F5344CB8AC3E}">
        <p14:creationId xmlns:p14="http://schemas.microsoft.com/office/powerpoint/2010/main" val="14110677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from an event we recently hosted for Our Lady of Mercy</a:t>
            </a:r>
            <a:r>
              <a:rPr lang="en-US" baseline="0" dirty="0" smtClean="0"/>
              <a:t> school in collaboration with our K-12 office and other partners.  We forget sometimes the role and impact that digital media has, and our obligation as educators to keep that alive, to use it to encourage a study of the mind and the soul.</a:t>
            </a:r>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48</a:t>
            </a:fld>
            <a:endParaRPr lang="en-US"/>
          </a:p>
        </p:txBody>
      </p:sp>
    </p:spTree>
    <p:extLst>
      <p:ext uri="{BB962C8B-B14F-4D97-AF65-F5344CB8AC3E}">
        <p14:creationId xmlns:p14="http://schemas.microsoft.com/office/powerpoint/2010/main" val="42025285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49</a:t>
            </a:fld>
            <a:endParaRPr lang="en-US"/>
          </a:p>
        </p:txBody>
      </p:sp>
    </p:spTree>
    <p:extLst>
      <p:ext uri="{BB962C8B-B14F-4D97-AF65-F5344CB8AC3E}">
        <p14:creationId xmlns:p14="http://schemas.microsoft.com/office/powerpoint/2010/main" val="41784302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51</a:t>
            </a:fld>
            <a:endParaRPr lang="en-US"/>
          </a:p>
        </p:txBody>
      </p:sp>
    </p:spTree>
    <p:extLst>
      <p:ext uri="{BB962C8B-B14F-4D97-AF65-F5344CB8AC3E}">
        <p14:creationId xmlns:p14="http://schemas.microsoft.com/office/powerpoint/2010/main" val="26350533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52</a:t>
            </a:fld>
            <a:endParaRPr lang="en-US"/>
          </a:p>
        </p:txBody>
      </p:sp>
    </p:spTree>
    <p:extLst>
      <p:ext uri="{BB962C8B-B14F-4D97-AF65-F5344CB8AC3E}">
        <p14:creationId xmlns:p14="http://schemas.microsoft.com/office/powerpoint/2010/main" val="4210837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in 2013 I had just stepped away from being Department Chair</a:t>
            </a:r>
            <a:r>
              <a:rPr lang="en-US" baseline="0" dirty="0" smtClean="0"/>
              <a:t> / Director for IGM, the School I founded with my friends and colleagues around the study of games and interactive media.  And I didn’t really know what I was going to do next and in all honesty wasn’t sure if I would still have a place at RIT.  After a lot of angst and various issues Bill invited me to a ‘lunch meeting’.  When I got there he had set up a catered lunch in his office, and basically went full court press on me.  He wanted a new ‘idea lab’ that would be ‘the intellectual home of IGM scholarship’ that would be ‘entrepreneurial’ that would ‘enable the kinds of scholarship this new field needed’.  He offered me some money and a position within research, and then told me he wouldn’t be </a:t>
            </a:r>
            <a:r>
              <a:rPr lang="en-US" baseline="0" dirty="0" err="1" smtClean="0"/>
              <a:t>nickled</a:t>
            </a:r>
            <a:r>
              <a:rPr lang="en-US" baseline="0" dirty="0" smtClean="0"/>
              <a:t> and dimed.  Turns out, university presidents can be pretty compelling 1:1.  Little did I know he was giving me the hardest job I’ve ever had, and made it sound fun :P</a:t>
            </a:r>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5</a:t>
            </a:fld>
            <a:endParaRPr lang="en-US"/>
          </a:p>
        </p:txBody>
      </p:sp>
    </p:spTree>
    <p:extLst>
      <p:ext uri="{BB962C8B-B14F-4D97-AF65-F5344CB8AC3E}">
        <p14:creationId xmlns:p14="http://schemas.microsoft.com/office/powerpoint/2010/main" val="36344321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59</a:t>
            </a:fld>
            <a:endParaRPr lang="en-US"/>
          </a:p>
        </p:txBody>
      </p:sp>
    </p:spTree>
    <p:extLst>
      <p:ext uri="{BB962C8B-B14F-4D97-AF65-F5344CB8AC3E}">
        <p14:creationId xmlns:p14="http://schemas.microsoft.com/office/powerpoint/2010/main" val="327249862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60</a:t>
            </a:fld>
            <a:endParaRPr lang="en-US"/>
          </a:p>
        </p:txBody>
      </p:sp>
    </p:spTree>
    <p:extLst>
      <p:ext uri="{BB962C8B-B14F-4D97-AF65-F5344CB8AC3E}">
        <p14:creationId xmlns:p14="http://schemas.microsoft.com/office/powerpoint/2010/main" val="20482280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PIXAR character from ‘the </a:t>
            </a:r>
            <a:r>
              <a:rPr lang="en-US" dirty="0" err="1" smtClean="0"/>
              <a:t>incredibles</a:t>
            </a:r>
            <a:r>
              <a:rPr lang="en-US" dirty="0" smtClean="0"/>
              <a:t>’ with the script line (when</a:t>
            </a:r>
            <a:r>
              <a:rPr lang="en-US" baseline="0" dirty="0" smtClean="0"/>
              <a:t> asked what he’s waiting for) ‘something amazing I guess’</a:t>
            </a:r>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61</a:t>
            </a:fld>
            <a:endParaRPr lang="en-US"/>
          </a:p>
        </p:txBody>
      </p:sp>
    </p:spTree>
    <p:extLst>
      <p:ext uri="{BB962C8B-B14F-4D97-AF65-F5344CB8AC3E}">
        <p14:creationId xmlns:p14="http://schemas.microsoft.com/office/powerpoint/2010/main" val="31382064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62</a:t>
            </a:fld>
            <a:endParaRPr lang="en-US"/>
          </a:p>
        </p:txBody>
      </p:sp>
    </p:spTree>
    <p:extLst>
      <p:ext uri="{BB962C8B-B14F-4D97-AF65-F5344CB8AC3E}">
        <p14:creationId xmlns:p14="http://schemas.microsoft.com/office/powerpoint/2010/main" val="21092729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“Atari Living Room” by James Clark - https://james_c.artstation.com/projects/lqD9k</a:t>
            </a:r>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63</a:t>
            </a:fld>
            <a:endParaRPr lang="en-US"/>
          </a:p>
        </p:txBody>
      </p:sp>
    </p:spTree>
    <p:extLst>
      <p:ext uri="{BB962C8B-B14F-4D97-AF65-F5344CB8AC3E}">
        <p14:creationId xmlns:p14="http://schemas.microsoft.com/office/powerpoint/2010/main" val="177239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days later, after I’d said</a:t>
            </a:r>
            <a:r>
              <a:rPr lang="en-US" baseline="0" dirty="0" smtClean="0"/>
              <a:t> ‘sounds good to me but everyone else has to be on board with it’ he met with the faculty and a bunch of other folks and pitched the idea.  The IGM faculty all got together and collaboratively wrote a response that said (a) we accepted this new arrangement – the School would get on with being a school and the center would be this new home and outgrowth of our work, (b) that if we did this right we thought that it would be way bigger than just IGM, and could serve the whole campus, and (c) we would need a space to actually do stuff in since ours was completely overrun supporting the academic programs.  Bill agreed.  We set off to try and do good things.</a:t>
            </a:r>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6</a:t>
            </a:fld>
            <a:endParaRPr lang="en-US"/>
          </a:p>
        </p:txBody>
      </p:sp>
    </p:spTree>
    <p:extLst>
      <p:ext uri="{BB962C8B-B14F-4D97-AF65-F5344CB8AC3E}">
        <p14:creationId xmlns:p14="http://schemas.microsoft.com/office/powerpoint/2010/main" val="1394657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so on Feb 15 when the largest details had been ironed out, the presidential memo came out to the campus about the creation of MAGIC.</a:t>
            </a:r>
            <a:r>
              <a:rPr lang="en-US" baseline="0" dirty="0" smtClean="0"/>
              <a:t>  Who reads campus email is a really interesting subset of people.</a:t>
            </a:r>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7</a:t>
            </a:fld>
            <a:endParaRPr lang="en-US"/>
          </a:p>
        </p:txBody>
      </p:sp>
    </p:spTree>
    <p:extLst>
      <p:ext uri="{BB962C8B-B14F-4D97-AF65-F5344CB8AC3E}">
        <p14:creationId xmlns:p14="http://schemas.microsoft.com/office/powerpoint/2010/main" val="3254818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president decided to put us in what used to be the innovation center, because the</a:t>
            </a:r>
            <a:r>
              <a:rPr lang="en-US" baseline="0" dirty="0" smtClean="0"/>
              <a:t> innovation center hadn’t totally worked out for a variety of reasons.  The meme, of course, was either that we WERE the innovation center, or that we had KILLED the innovation center.  Neither one of which is accurate, but it’s kind of the lore now.  Anyway, we worked hard on building a new home, I used my personal research money to build the projector rig.</a:t>
            </a:r>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8</a:t>
            </a:fld>
            <a:endParaRPr lang="en-US"/>
          </a:p>
        </p:txBody>
      </p:sp>
    </p:spTree>
    <p:extLst>
      <p:ext uri="{BB962C8B-B14F-4D97-AF65-F5344CB8AC3E}">
        <p14:creationId xmlns:p14="http://schemas.microsoft.com/office/powerpoint/2010/main" val="2228464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October</a:t>
            </a:r>
            <a:r>
              <a:rPr lang="en-US" baseline="0" dirty="0" smtClean="0"/>
              <a:t> we were up and going and had everything set up and were open for business.  In October we held the first meeting of the faculty – basically those people who wanted to affiliate with it early on.  We all signed a launch poster.  VROOOM!</a:t>
            </a:r>
            <a:endParaRPr lang="en-US" dirty="0"/>
          </a:p>
        </p:txBody>
      </p:sp>
      <p:sp>
        <p:nvSpPr>
          <p:cNvPr id="4" name="Slide Number Placeholder 3"/>
          <p:cNvSpPr>
            <a:spLocks noGrp="1"/>
          </p:cNvSpPr>
          <p:nvPr>
            <p:ph type="sldNum" sz="quarter" idx="10"/>
          </p:nvPr>
        </p:nvSpPr>
        <p:spPr/>
        <p:txBody>
          <a:bodyPr/>
          <a:lstStyle/>
          <a:p>
            <a:fld id="{22150A4E-9BF1-4BAD-84B0-B89A8DE868A6}" type="slidenum">
              <a:rPr lang="en-US" smtClean="0"/>
              <a:t>10</a:t>
            </a:fld>
            <a:endParaRPr lang="en-US"/>
          </a:p>
        </p:txBody>
      </p:sp>
    </p:spTree>
    <p:extLst>
      <p:ext uri="{BB962C8B-B14F-4D97-AF65-F5344CB8AC3E}">
        <p14:creationId xmlns:p14="http://schemas.microsoft.com/office/powerpoint/2010/main" val="1014261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03405"/>
            <a:ext cx="9448800" cy="1825096"/>
          </a:xfrm>
          <a:prstGeom prst="rect">
            <a:avLst/>
          </a:prstGeo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a:prstGeom prst="rect">
            <a:avLst/>
          </a:prstGeo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a:prstGeom prst="rect">
            <a:avLst/>
          </a:prstGeom>
        </p:spPr>
        <p:txBody>
          <a:bodyPr/>
          <a:lstStyle/>
          <a:p>
            <a:fld id="{8D09C3F4-52B8-4334-B4BD-1798F76EF53A}" type="datetimeFigureOut">
              <a:rPr lang="en-US" smtClean="0"/>
              <a:pPr/>
              <a:t>2/13/2018</a:t>
            </a:fld>
            <a:endParaRPr lang="en-US"/>
          </a:p>
        </p:txBody>
      </p:sp>
      <p:sp>
        <p:nvSpPr>
          <p:cNvPr id="5" name="Footer Placeholder 4"/>
          <p:cNvSpPr>
            <a:spLocks noGrp="1"/>
          </p:cNvSpPr>
          <p:nvPr>
            <p:ph type="ftr" sz="quarter" idx="11"/>
          </p:nvPr>
        </p:nvSpPr>
        <p:spPr>
          <a:xfrm>
            <a:off x="1371600" y="4323845"/>
            <a:ext cx="640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3371406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a:prstGeom prst="rect">
            <a:avLst/>
          </a:prstGeo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a:prstGeom prst="rect">
            <a:avLst/>
          </a:prstGeo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2/13/2018</a:t>
            </a:fld>
            <a:endParaRPr lang="en-US" dirty="0"/>
          </a:p>
        </p:txBody>
      </p:sp>
      <p:sp>
        <p:nvSpPr>
          <p:cNvPr id="6" name="Footer Placeholder 5"/>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309966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753532"/>
            <a:ext cx="10820400" cy="2802467"/>
          </a:xfrm>
          <a:prstGeom prst="rect">
            <a:avLst/>
          </a:prstGeo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a:prstGeom prst="rect">
            <a:avLst/>
          </a:prstGeo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a:prstGeom prst="rect">
            <a:avLst/>
          </a:prstGeom>
        </p:spPr>
        <p:txBody>
          <a:bodyPr/>
          <a:lstStyle>
            <a:lvl1pPr algn="r">
              <a:defRPr/>
            </a:lvl1pPr>
          </a:lstStyle>
          <a:p>
            <a:fld id="{8D09C3F4-52B8-4334-B4BD-1798F76EF53A}" type="datetimeFigureOut">
              <a:rPr lang="en-US" smtClean="0"/>
              <a:pPr/>
              <a:t>2/13/2018</a:t>
            </a:fld>
            <a:endParaRPr lang="en-US" dirty="0"/>
          </a:p>
        </p:txBody>
      </p:sp>
      <p:sp>
        <p:nvSpPr>
          <p:cNvPr id="6" name="Footer Placeholder 5"/>
          <p:cNvSpPr>
            <a:spLocks noGrp="1"/>
          </p:cNvSpPr>
          <p:nvPr>
            <p:ph type="ftr" sz="quarter" idx="11"/>
          </p:nvPr>
        </p:nvSpPr>
        <p:spPr>
          <a:xfrm>
            <a:off x="685800" y="379941"/>
            <a:ext cx="6991492"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2297470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24467" y="753533"/>
            <a:ext cx="10151533" cy="2604495"/>
          </a:xfrm>
          <a:prstGeom prst="rect">
            <a:avLst/>
          </a:prstGeo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a:prstGeom prst="rect">
            <a:avLst/>
          </a:prstGeo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a:prstGeom prst="rect">
            <a:avLst/>
          </a:prstGeo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a:prstGeom prst="rect">
            <a:avLst/>
          </a:prstGeom>
        </p:spPr>
        <p:txBody>
          <a:bodyPr/>
          <a:lstStyle>
            <a:lvl1pPr algn="r">
              <a:defRPr/>
            </a:lvl1pPr>
          </a:lstStyle>
          <a:p>
            <a:fld id="{8D09C3F4-52B8-4334-B4BD-1798F76EF53A}" type="datetimeFigureOut">
              <a:rPr lang="en-US" smtClean="0"/>
              <a:pPr/>
              <a:t>2/13/2018</a:t>
            </a:fld>
            <a:endParaRPr lang="en-US" dirty="0"/>
          </a:p>
        </p:txBody>
      </p:sp>
      <p:sp>
        <p:nvSpPr>
          <p:cNvPr id="6" name="Footer Placeholder 5"/>
          <p:cNvSpPr>
            <a:spLocks noGrp="1"/>
          </p:cNvSpPr>
          <p:nvPr>
            <p:ph type="ftr" sz="quarter" idx="11"/>
          </p:nvPr>
        </p:nvSpPr>
        <p:spPr>
          <a:xfrm>
            <a:off x="685800" y="379941"/>
            <a:ext cx="6991492"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a:prstGeom prst="rect">
            <a:avLst/>
          </a:prstGeom>
        </p:spPr>
        <p:txBody>
          <a:bodyPr/>
          <a:lstStyle/>
          <a:p>
            <a:fld id="{88B8F225-409F-4EC5-AFE7-6700A3118371}" type="slidenum">
              <a:rPr lang="en-US" smtClean="0"/>
              <a:pPr/>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86228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024495" y="1124701"/>
            <a:ext cx="10146186" cy="2511835"/>
          </a:xfrm>
          <a:prstGeom prst="rect">
            <a:avLst/>
          </a:prstGeo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a:prstGeom prst="rect">
            <a:avLst/>
          </a:prstGeo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a:prstGeom prst="rect">
            <a:avLst/>
          </a:prstGeom>
        </p:spPr>
        <p:txBody>
          <a:bodyPr/>
          <a:lstStyle>
            <a:lvl1pPr algn="r">
              <a:defRPr/>
            </a:lvl1pPr>
          </a:lstStyle>
          <a:p>
            <a:fld id="{8D09C3F4-52B8-4334-B4BD-1798F76EF53A}" type="datetimeFigureOut">
              <a:rPr lang="en-US" smtClean="0"/>
              <a:pPr/>
              <a:t>2/13/2018</a:t>
            </a:fld>
            <a:endParaRPr lang="en-US" dirty="0"/>
          </a:p>
        </p:txBody>
      </p:sp>
      <p:sp>
        <p:nvSpPr>
          <p:cNvPr id="6" name="Footer Placeholder 5"/>
          <p:cNvSpPr>
            <a:spLocks noGrp="1"/>
          </p:cNvSpPr>
          <p:nvPr>
            <p:ph type="ftr" sz="quarter" idx="11"/>
          </p:nvPr>
        </p:nvSpPr>
        <p:spPr>
          <a:xfrm>
            <a:off x="685800" y="378883"/>
            <a:ext cx="6991492"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3005153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a:prstGeom prst="rect">
            <a:avLst/>
          </a:prstGeo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a:prstGeom prst="rect">
            <a:avLst/>
          </a:prstGeo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a:prstGeom prst="rect">
            <a:avLst/>
          </a:prstGeo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a:prstGeom prst="rect">
            <a:avLst/>
          </a:prstGeo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2/13/2018</a:t>
            </a:fld>
            <a:endParaRPr lang="en-US" dirty="0"/>
          </a:p>
        </p:txBody>
      </p:sp>
      <p:sp>
        <p:nvSpPr>
          <p:cNvPr id="4" name="Footer Placeholder 3"/>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75131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a:prstGeom prst="rect">
            <a:avLst/>
          </a:prstGeo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a:prstGeom prst="rect">
            <a:avLst/>
          </a:prstGeo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a:prstGeom prst="rect">
            <a:avLst/>
          </a:prstGeo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a:prstGeom prst="rect">
            <a:avLst/>
          </a:prstGeo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a:prstGeom prst="rect">
            <a:avLst/>
          </a:prstGeo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2/13/2018</a:t>
            </a:fld>
            <a:endParaRPr lang="en-US" dirty="0"/>
          </a:p>
        </p:txBody>
      </p:sp>
      <p:sp>
        <p:nvSpPr>
          <p:cNvPr id="4" name="Footer Placeholder 3"/>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1234616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8610600" cy="1293028"/>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2/13/2018</a:t>
            </a:fld>
            <a:endParaRPr lang="en-US" dirty="0"/>
          </a:p>
        </p:txBody>
      </p:sp>
      <p:sp>
        <p:nvSpPr>
          <p:cNvPr id="5" name="Footer Placeholder 4"/>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4289844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48800" y="745066"/>
            <a:ext cx="2057400" cy="3903133"/>
          </a:xfrm>
          <a:prstGeom prst="rect">
            <a:avLst/>
          </a:prstGeo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a:prstGeom prst="rect">
            <a:avLst/>
          </a:prstGeom>
        </p:spPr>
        <p:txBody>
          <a:bodyPr/>
          <a:lstStyle>
            <a:lvl1pPr algn="r">
              <a:defRPr/>
            </a:lvl1pPr>
          </a:lstStyle>
          <a:p>
            <a:fld id="{8D09C3F4-52B8-4334-B4BD-1798F76EF53A}" type="datetimeFigureOut">
              <a:rPr lang="en-US" smtClean="0"/>
              <a:pPr/>
              <a:t>2/13/2018</a:t>
            </a:fld>
            <a:endParaRPr lang="en-US"/>
          </a:p>
        </p:txBody>
      </p:sp>
      <p:sp>
        <p:nvSpPr>
          <p:cNvPr id="5" name="Footer Placeholder 4"/>
          <p:cNvSpPr>
            <a:spLocks noGrp="1"/>
          </p:cNvSpPr>
          <p:nvPr>
            <p:ph type="ftr" sz="quarter" idx="11"/>
          </p:nvPr>
        </p:nvSpPr>
        <p:spPr>
          <a:xfrm>
            <a:off x="685800" y="381000"/>
            <a:ext cx="6991492"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1282788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8610600" cy="1293028"/>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685800" y="2194560"/>
            <a:ext cx="10820400" cy="40241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2/13/2018</a:t>
            </a:fld>
            <a:endParaRPr lang="en-US" dirty="0"/>
          </a:p>
        </p:txBody>
      </p:sp>
      <p:sp>
        <p:nvSpPr>
          <p:cNvPr id="5" name="Footer Placeholder 4"/>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3154636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753533"/>
            <a:ext cx="10820399" cy="2801935"/>
          </a:xfrm>
          <a:prstGeom prst="rect">
            <a:avLst/>
          </a:prstGeo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a:prstGeom prst="rect">
            <a:avLst/>
          </a:prstGeo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a:prstGeom prst="rect">
            <a:avLst/>
          </a:prstGeom>
        </p:spPr>
        <p:txBody>
          <a:bodyPr/>
          <a:lstStyle>
            <a:lvl1pPr algn="r">
              <a:defRPr/>
            </a:lvl1pPr>
          </a:lstStyle>
          <a:p>
            <a:fld id="{8D09C3F4-52B8-4334-B4BD-1798F76EF53A}" type="datetimeFigureOut">
              <a:rPr lang="en-US" smtClean="0"/>
              <a:pPr/>
              <a:t>2/13/2018</a:t>
            </a:fld>
            <a:endParaRPr lang="en-US"/>
          </a:p>
        </p:txBody>
      </p:sp>
      <p:sp>
        <p:nvSpPr>
          <p:cNvPr id="5" name="Footer Placeholder 4"/>
          <p:cNvSpPr>
            <a:spLocks noGrp="1"/>
          </p:cNvSpPr>
          <p:nvPr>
            <p:ph type="ftr" sz="quarter" idx="11"/>
          </p:nvPr>
        </p:nvSpPr>
        <p:spPr>
          <a:xfrm>
            <a:off x="685800" y="381001"/>
            <a:ext cx="6991492" cy="36406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2828570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8610600" cy="1293028"/>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2/13/2018</a:t>
            </a:fld>
            <a:endParaRPr lang="en-US" dirty="0"/>
          </a:p>
        </p:txBody>
      </p:sp>
      <p:sp>
        <p:nvSpPr>
          <p:cNvPr id="6" name="Footer Placeholder 5"/>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3287548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a:prstGeom prst="rect">
            <a:avLst/>
          </a:prstGeo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a:prstGeom prst="rect">
            <a:avLst/>
          </a:prstGeo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a:prstGeom prst="rect">
            <a:avLst/>
          </a:prstGeo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2/13/2018</a:t>
            </a:fld>
            <a:endParaRPr lang="en-US" dirty="0"/>
          </a:p>
        </p:txBody>
      </p:sp>
      <p:sp>
        <p:nvSpPr>
          <p:cNvPr id="8" name="Footer Placeholder 7"/>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2060901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8610600" cy="1293028"/>
          </a:xfrm>
          <a:prstGeom prst="rect">
            <a:avLst/>
          </a:prstGeom>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8595360" y="6356350"/>
            <a:ext cx="2910840" cy="365125"/>
          </a:xfrm>
          <a:prstGeom prst="rect">
            <a:avLst/>
          </a:prstGeom>
        </p:spPr>
        <p:txBody>
          <a:bodyPr/>
          <a:lstStyle/>
          <a:p>
            <a:fld id="{8D09C3F4-52B8-4334-B4BD-1798F76EF53A}" type="datetimeFigureOut">
              <a:rPr lang="en-US" smtClean="0"/>
              <a:pPr/>
              <a:t>2/13/2018</a:t>
            </a:fld>
            <a:endParaRPr lang="en-US"/>
          </a:p>
        </p:txBody>
      </p:sp>
      <p:sp>
        <p:nvSpPr>
          <p:cNvPr id="4" name="Footer Placeholder 3"/>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2023863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2/13/2018</a:t>
            </a:fld>
            <a:endParaRPr lang="en-US" dirty="0"/>
          </a:p>
        </p:txBody>
      </p:sp>
      <p:sp>
        <p:nvSpPr>
          <p:cNvPr id="3" name="Footer Placeholder 2"/>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4187814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a:prstGeom prst="rect">
            <a:avLst/>
          </a:prstGeo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a:prstGeom prst="rect">
            <a:avLst/>
          </a:prstGeo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2/13/2018</a:t>
            </a:fld>
            <a:endParaRPr lang="en-US" dirty="0"/>
          </a:p>
        </p:txBody>
      </p:sp>
      <p:sp>
        <p:nvSpPr>
          <p:cNvPr id="6" name="Footer Placeholder 5"/>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700370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a:prstGeom prst="rect">
            <a:avLst/>
          </a:prstGeo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2/13/2018</a:t>
            </a:fld>
            <a:endParaRPr lang="en-US" dirty="0"/>
          </a:p>
        </p:txBody>
      </p:sp>
      <p:sp>
        <p:nvSpPr>
          <p:cNvPr id="6" name="Footer Placeholder 5"/>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63000" y="381000"/>
            <a:ext cx="2743200" cy="365125"/>
          </a:xfrm>
          <a:prstGeom prst="rect">
            <a:avLst/>
          </a:prstGeom>
        </p:spPr>
        <p:txBody>
          <a:bodyPr/>
          <a:lstStyle/>
          <a:p>
            <a:fld id="{88B8F225-409F-4EC5-AFE7-6700A3118371}" type="slidenum">
              <a:rPr lang="en-US" smtClean="0"/>
              <a:pPr/>
              <a:t>‹#›</a:t>
            </a:fld>
            <a:endParaRPr lang="en-US"/>
          </a:p>
        </p:txBody>
      </p:sp>
    </p:spTree>
    <p:extLst>
      <p:ext uri="{BB962C8B-B14F-4D97-AF65-F5344CB8AC3E}">
        <p14:creationId xmlns:p14="http://schemas.microsoft.com/office/powerpoint/2010/main" val="1683625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9" cstate="email">
            <a:extLst>
              <a:ext uri="{28A0092B-C50C-407E-A947-70E740481C1C}">
                <a14:useLocalDpi xmlns:a14="http://schemas.microsoft.com/office/drawing/2010/main" val="0"/>
              </a:ext>
            </a:extLst>
          </a:blip>
          <a:stretch>
            <a:fillRect/>
          </a:stretch>
        </p:blipFill>
        <p:spPr>
          <a:xfrm>
            <a:off x="203200" y="6046351"/>
            <a:ext cx="1320800" cy="619350"/>
          </a:xfrm>
          <a:prstGeom prst="rect">
            <a:avLst/>
          </a:prstGeom>
        </p:spPr>
      </p:pic>
      <p:sp>
        <p:nvSpPr>
          <p:cNvPr id="9" name="Rectangle 8"/>
          <p:cNvSpPr/>
          <p:nvPr userDrawn="1"/>
        </p:nvSpPr>
        <p:spPr>
          <a:xfrm>
            <a:off x="1585977" y="6208501"/>
            <a:ext cx="66294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r>
              <a:rPr lang="en-US" sz="1200" dirty="0" smtClean="0">
                <a:solidFill>
                  <a:schemeClr val="tx2">
                    <a:lumMod val="90000"/>
                  </a:schemeClr>
                </a:solidFill>
                <a:latin typeface="Calibri" panose="020F0502020204030204" pitchFamily="34" charset="0"/>
              </a:rPr>
              <a:t>RIT Center for Media, Arts, Games,</a:t>
            </a:r>
            <a:r>
              <a:rPr lang="en-US" sz="1200" baseline="0" dirty="0" smtClean="0">
                <a:solidFill>
                  <a:schemeClr val="tx2">
                    <a:lumMod val="90000"/>
                  </a:schemeClr>
                </a:solidFill>
                <a:latin typeface="Calibri" panose="020F0502020204030204" pitchFamily="34" charset="0"/>
              </a:rPr>
              <a:t> Interaction &amp; Creativity</a:t>
            </a:r>
          </a:p>
          <a:p>
            <a:pPr algn="l"/>
            <a:r>
              <a:rPr lang="en-US" sz="1200" baseline="0" dirty="0" smtClean="0">
                <a:solidFill>
                  <a:schemeClr val="tx2">
                    <a:lumMod val="90000"/>
                  </a:schemeClr>
                </a:solidFill>
                <a:latin typeface="Calibri" panose="020F0502020204030204" pitchFamily="34" charset="0"/>
              </a:rPr>
              <a:t>MAGIC.RIT.EDU | WWW.RIT.EDU</a:t>
            </a:r>
            <a:endParaRPr lang="en-US" sz="1200" dirty="0">
              <a:solidFill>
                <a:schemeClr val="tx2">
                  <a:lumMod val="90000"/>
                </a:schemeClr>
              </a:solidFill>
              <a:latin typeface="Calibri" panose="020F0502020204030204" pitchFamily="34" charset="0"/>
            </a:endParaRPr>
          </a:p>
        </p:txBody>
      </p:sp>
      <p:pic>
        <p:nvPicPr>
          <p:cNvPr id="10" name="Picture 9"/>
          <p:cNvPicPr>
            <a:picLocks noChangeAspect="1"/>
          </p:cNvPicPr>
          <p:nvPr userDrawn="1"/>
        </p:nvPicPr>
        <p:blipFill>
          <a:blip r:embed="rId20" cstate="email">
            <a:extLst>
              <a:ext uri="{28A0092B-C50C-407E-A947-70E740481C1C}">
                <a14:useLocalDpi xmlns:a14="http://schemas.microsoft.com/office/drawing/2010/main" val="0"/>
              </a:ext>
            </a:extLst>
          </a:blip>
          <a:stretch>
            <a:fillRect/>
          </a:stretch>
        </p:blipFill>
        <p:spPr>
          <a:xfrm>
            <a:off x="10210799" y="6046351"/>
            <a:ext cx="1660143" cy="619350"/>
          </a:xfrm>
          <a:prstGeom prst="rect">
            <a:avLst/>
          </a:prstGeom>
        </p:spPr>
      </p:pic>
    </p:spTree>
    <p:extLst>
      <p:ext uri="{BB962C8B-B14F-4D97-AF65-F5344CB8AC3E}">
        <p14:creationId xmlns:p14="http://schemas.microsoft.com/office/powerpoint/2010/main" val="1656667960"/>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g"/><Relationship Id="rId7"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jpeg"/><Relationship Id="rId9"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28.xml.rels><?xml version="1.0" encoding="UTF-8" standalone="yes"?>
<Relationships xmlns="http://schemas.openxmlformats.org/package/2006/relationships"><Relationship Id="rId13" Type="http://schemas.openxmlformats.org/officeDocument/2006/relationships/image" Target="../media/image59.jpeg"/><Relationship Id="rId18" Type="http://schemas.openxmlformats.org/officeDocument/2006/relationships/image" Target="../media/image64.jpeg"/><Relationship Id="rId26" Type="http://schemas.openxmlformats.org/officeDocument/2006/relationships/image" Target="../media/image72.png"/><Relationship Id="rId21" Type="http://schemas.openxmlformats.org/officeDocument/2006/relationships/image" Target="../media/image67.jpeg"/><Relationship Id="rId34" Type="http://schemas.openxmlformats.org/officeDocument/2006/relationships/image" Target="../media/image80.jpg"/><Relationship Id="rId7" Type="http://schemas.openxmlformats.org/officeDocument/2006/relationships/image" Target="../media/image53.jpeg"/><Relationship Id="rId12" Type="http://schemas.openxmlformats.org/officeDocument/2006/relationships/image" Target="../media/image58.jpeg"/><Relationship Id="rId17" Type="http://schemas.openxmlformats.org/officeDocument/2006/relationships/image" Target="../media/image63.jpg"/><Relationship Id="rId25" Type="http://schemas.openxmlformats.org/officeDocument/2006/relationships/image" Target="../media/image71.png"/><Relationship Id="rId33" Type="http://schemas.openxmlformats.org/officeDocument/2006/relationships/image" Target="../media/image79.jpg"/><Relationship Id="rId38" Type="http://schemas.openxmlformats.org/officeDocument/2006/relationships/image" Target="../media/image84.png"/><Relationship Id="rId2" Type="http://schemas.openxmlformats.org/officeDocument/2006/relationships/notesSlide" Target="../notesSlides/notesSlide27.xml"/><Relationship Id="rId16" Type="http://schemas.openxmlformats.org/officeDocument/2006/relationships/image" Target="../media/image62.jpeg"/><Relationship Id="rId20" Type="http://schemas.openxmlformats.org/officeDocument/2006/relationships/image" Target="../media/image66.png"/><Relationship Id="rId29" Type="http://schemas.openxmlformats.org/officeDocument/2006/relationships/image" Target="../media/image75.jpg"/><Relationship Id="rId1" Type="http://schemas.openxmlformats.org/officeDocument/2006/relationships/slideLayout" Target="../slideLayouts/slideLayout2.xml"/><Relationship Id="rId6" Type="http://schemas.openxmlformats.org/officeDocument/2006/relationships/image" Target="../media/image52.jpeg"/><Relationship Id="rId11" Type="http://schemas.openxmlformats.org/officeDocument/2006/relationships/image" Target="../media/image57.jpeg"/><Relationship Id="rId24" Type="http://schemas.openxmlformats.org/officeDocument/2006/relationships/image" Target="../media/image70.png"/><Relationship Id="rId32" Type="http://schemas.openxmlformats.org/officeDocument/2006/relationships/image" Target="../media/image78.png"/><Relationship Id="rId37" Type="http://schemas.openxmlformats.org/officeDocument/2006/relationships/image" Target="../media/image83.png"/><Relationship Id="rId5" Type="http://schemas.openxmlformats.org/officeDocument/2006/relationships/image" Target="../media/image51.png"/><Relationship Id="rId15" Type="http://schemas.openxmlformats.org/officeDocument/2006/relationships/image" Target="../media/image61.png"/><Relationship Id="rId23" Type="http://schemas.openxmlformats.org/officeDocument/2006/relationships/image" Target="../media/image69.png"/><Relationship Id="rId28" Type="http://schemas.openxmlformats.org/officeDocument/2006/relationships/image" Target="../media/image74.png"/><Relationship Id="rId36" Type="http://schemas.openxmlformats.org/officeDocument/2006/relationships/image" Target="../media/image82.jpg"/><Relationship Id="rId10" Type="http://schemas.openxmlformats.org/officeDocument/2006/relationships/image" Target="../media/image56.png"/><Relationship Id="rId19" Type="http://schemas.openxmlformats.org/officeDocument/2006/relationships/image" Target="../media/image65.jpeg"/><Relationship Id="rId31" Type="http://schemas.openxmlformats.org/officeDocument/2006/relationships/image" Target="../media/image77.png"/><Relationship Id="rId4" Type="http://schemas.openxmlformats.org/officeDocument/2006/relationships/image" Target="../media/image50.png"/><Relationship Id="rId9" Type="http://schemas.openxmlformats.org/officeDocument/2006/relationships/image" Target="../media/image55.jpeg"/><Relationship Id="rId14" Type="http://schemas.openxmlformats.org/officeDocument/2006/relationships/image" Target="../media/image60.png"/><Relationship Id="rId22" Type="http://schemas.openxmlformats.org/officeDocument/2006/relationships/image" Target="../media/image68.jpeg"/><Relationship Id="rId27" Type="http://schemas.openxmlformats.org/officeDocument/2006/relationships/image" Target="../media/image73.jpeg"/><Relationship Id="rId30" Type="http://schemas.openxmlformats.org/officeDocument/2006/relationships/image" Target="../media/image76.png"/><Relationship Id="rId35" Type="http://schemas.openxmlformats.org/officeDocument/2006/relationships/image" Target="../media/image81.jpeg"/><Relationship Id="rId8" Type="http://schemas.openxmlformats.org/officeDocument/2006/relationships/image" Target="../media/image54.jpeg"/><Relationship Id="rId3" Type="http://schemas.openxmlformats.org/officeDocument/2006/relationships/image" Target="../media/image49.jpg"/></Relationships>
</file>

<file path=ppt/slides/_rels/slide29.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17" Type="http://schemas.openxmlformats.org/officeDocument/2006/relationships/hyperlink" Target="http://www.rit.edu/news/story.php?id=50777" TargetMode="External"/><Relationship Id="rId21" Type="http://schemas.openxmlformats.org/officeDocument/2006/relationships/hyperlink" Target="http://www.rit.edu/news/story.php?id=62784" TargetMode="External"/><Relationship Id="rId42" Type="http://schemas.openxmlformats.org/officeDocument/2006/relationships/hyperlink" Target="http://www.rit.edu/news/story.php?id=56932" TargetMode="External"/><Relationship Id="rId63" Type="http://schemas.openxmlformats.org/officeDocument/2006/relationships/hyperlink" Target="http://www.rit.edu/news/story.php?id=54376" TargetMode="External"/><Relationship Id="rId84" Type="http://schemas.openxmlformats.org/officeDocument/2006/relationships/hyperlink" Target="http://www.rit.edu/news/story.php?id=51990" TargetMode="External"/><Relationship Id="rId138" Type="http://schemas.openxmlformats.org/officeDocument/2006/relationships/hyperlink" Target="http://www.rit.edu/news/story.php?id=50113" TargetMode="External"/><Relationship Id="rId107" Type="http://schemas.openxmlformats.org/officeDocument/2006/relationships/hyperlink" Target="http://www.rit.edu/news/story.php?id=51008" TargetMode="External"/><Relationship Id="rId11" Type="http://schemas.openxmlformats.org/officeDocument/2006/relationships/hyperlink" Target="http://www.rit.edu/news/story.php?id=65121" TargetMode="External"/><Relationship Id="rId32" Type="http://schemas.openxmlformats.org/officeDocument/2006/relationships/hyperlink" Target="http://www.rit.edu/news/story.php?id=59931" TargetMode="External"/><Relationship Id="rId37" Type="http://schemas.openxmlformats.org/officeDocument/2006/relationships/hyperlink" Target="http://www.rit.edu/news/story.php?id=58715" TargetMode="External"/><Relationship Id="rId53" Type="http://schemas.openxmlformats.org/officeDocument/2006/relationships/hyperlink" Target="http://www.rit.edu/news/story.php?id=55154" TargetMode="External"/><Relationship Id="rId58" Type="http://schemas.openxmlformats.org/officeDocument/2006/relationships/hyperlink" Target="http://www.rit.edu/news/story.php?id=54869" TargetMode="External"/><Relationship Id="rId74" Type="http://schemas.openxmlformats.org/officeDocument/2006/relationships/hyperlink" Target="http://www.rit.edu/news/story.php?id=52859" TargetMode="External"/><Relationship Id="rId79" Type="http://schemas.openxmlformats.org/officeDocument/2006/relationships/hyperlink" Target="http://www.rit.edu/news/story.php?id=52505" TargetMode="External"/><Relationship Id="rId102" Type="http://schemas.openxmlformats.org/officeDocument/2006/relationships/hyperlink" Target="http://www.rit.edu/news/story.php?id=51128" TargetMode="External"/><Relationship Id="rId123" Type="http://schemas.openxmlformats.org/officeDocument/2006/relationships/hyperlink" Target="http://www.rit.edu/news/story.php?id=50600" TargetMode="External"/><Relationship Id="rId128" Type="http://schemas.openxmlformats.org/officeDocument/2006/relationships/hyperlink" Target="http://www.rit.edu/news/story.php?id=50503" TargetMode="External"/><Relationship Id="rId144" Type="http://schemas.openxmlformats.org/officeDocument/2006/relationships/image" Target="../media/image88.png"/><Relationship Id="rId5" Type="http://schemas.openxmlformats.org/officeDocument/2006/relationships/hyperlink" Target="http://www.rit.edu/news/story.php?id=65470" TargetMode="External"/><Relationship Id="rId90" Type="http://schemas.openxmlformats.org/officeDocument/2006/relationships/hyperlink" Target="http://www.rit.edu/news/story.php?id=51346" TargetMode="External"/><Relationship Id="rId95" Type="http://schemas.openxmlformats.org/officeDocument/2006/relationships/hyperlink" Target="http://www.rit.edu/news/story.php?id=51190" TargetMode="External"/><Relationship Id="rId22" Type="http://schemas.openxmlformats.org/officeDocument/2006/relationships/hyperlink" Target="http://www.rit.edu/news/story.php?id=62409" TargetMode="External"/><Relationship Id="rId27" Type="http://schemas.openxmlformats.org/officeDocument/2006/relationships/hyperlink" Target="http://www.rit.edu/news/story.php?id=61501" TargetMode="External"/><Relationship Id="rId43" Type="http://schemas.openxmlformats.org/officeDocument/2006/relationships/hyperlink" Target="http://www.rit.edu/news/story.php?id=56887" TargetMode="External"/><Relationship Id="rId48" Type="http://schemas.openxmlformats.org/officeDocument/2006/relationships/hyperlink" Target="http://www.rit.edu/news/story.php?id=56195" TargetMode="External"/><Relationship Id="rId64" Type="http://schemas.openxmlformats.org/officeDocument/2006/relationships/hyperlink" Target="http://www.rit.edu/news/story.php?id=54321" TargetMode="External"/><Relationship Id="rId69" Type="http://schemas.openxmlformats.org/officeDocument/2006/relationships/hyperlink" Target="http://www.rit.edu/news/story.php?id=53639" TargetMode="External"/><Relationship Id="rId113" Type="http://schemas.openxmlformats.org/officeDocument/2006/relationships/hyperlink" Target="http://www.rit.edu/news/story.php?id=50863" TargetMode="External"/><Relationship Id="rId118" Type="http://schemas.openxmlformats.org/officeDocument/2006/relationships/hyperlink" Target="http://www.rit.edu/news/story.php?id=50729" TargetMode="External"/><Relationship Id="rId134" Type="http://schemas.openxmlformats.org/officeDocument/2006/relationships/hyperlink" Target="http://www.rit.edu/news/story.php?id=50371" TargetMode="External"/><Relationship Id="rId139" Type="http://schemas.openxmlformats.org/officeDocument/2006/relationships/hyperlink" Target="http://www.rit.edu/news/story.php?id=50096" TargetMode="External"/><Relationship Id="rId80" Type="http://schemas.openxmlformats.org/officeDocument/2006/relationships/hyperlink" Target="http://www.rit.edu/news/story.php?id=52485" TargetMode="External"/><Relationship Id="rId85" Type="http://schemas.openxmlformats.org/officeDocument/2006/relationships/hyperlink" Target="http://www.rit.edu/news/story.php?id=51787" TargetMode="External"/><Relationship Id="rId12" Type="http://schemas.openxmlformats.org/officeDocument/2006/relationships/hyperlink" Target="http://www.rit.edu/news/story.php?id=64748" TargetMode="External"/><Relationship Id="rId17" Type="http://schemas.openxmlformats.org/officeDocument/2006/relationships/hyperlink" Target="http://www.rit.edu/news/story.php?id=63458" TargetMode="External"/><Relationship Id="rId33" Type="http://schemas.openxmlformats.org/officeDocument/2006/relationships/hyperlink" Target="http://www.rit.edu/news/story.php?id=59881" TargetMode="External"/><Relationship Id="rId38" Type="http://schemas.openxmlformats.org/officeDocument/2006/relationships/hyperlink" Target="http://www.rit.edu/news/story.php?id=58585" TargetMode="External"/><Relationship Id="rId59" Type="http://schemas.openxmlformats.org/officeDocument/2006/relationships/hyperlink" Target="http://www.rit.edu/news/story.php?id=54696" TargetMode="External"/><Relationship Id="rId103" Type="http://schemas.openxmlformats.org/officeDocument/2006/relationships/hyperlink" Target="http://www.rit.edu/news/story.php?id=51102" TargetMode="External"/><Relationship Id="rId108" Type="http://schemas.openxmlformats.org/officeDocument/2006/relationships/hyperlink" Target="http://www.rit.edu/news/story.php?id=51002" TargetMode="External"/><Relationship Id="rId124" Type="http://schemas.openxmlformats.org/officeDocument/2006/relationships/hyperlink" Target="http://www.rit.edu/news/story.php?id=50590" TargetMode="External"/><Relationship Id="rId129" Type="http://schemas.openxmlformats.org/officeDocument/2006/relationships/hyperlink" Target="http://www.rit.edu/news/story.php?id=50493" TargetMode="External"/><Relationship Id="rId54" Type="http://schemas.openxmlformats.org/officeDocument/2006/relationships/hyperlink" Target="http://www.rit.edu/news/story.php?id=54929" TargetMode="External"/><Relationship Id="rId70" Type="http://schemas.openxmlformats.org/officeDocument/2006/relationships/hyperlink" Target="http://www.rit.edu/news/story.php?id=53524" TargetMode="External"/><Relationship Id="rId75" Type="http://schemas.openxmlformats.org/officeDocument/2006/relationships/hyperlink" Target="http://www.rit.edu/news/story.php?id=52829" TargetMode="External"/><Relationship Id="rId91" Type="http://schemas.openxmlformats.org/officeDocument/2006/relationships/hyperlink" Target="http://www.rit.edu/news/story.php?id=51302" TargetMode="External"/><Relationship Id="rId96" Type="http://schemas.openxmlformats.org/officeDocument/2006/relationships/hyperlink" Target="http://www.rit.edu/news/story.php?id=51188" TargetMode="External"/><Relationship Id="rId140" Type="http://schemas.openxmlformats.org/officeDocument/2006/relationships/hyperlink" Target="http://www.rit.edu/news/story.php?id=49961" TargetMode="External"/><Relationship Id="rId1" Type="http://schemas.openxmlformats.org/officeDocument/2006/relationships/slideLayout" Target="../slideLayouts/slideLayout2.xml"/><Relationship Id="rId6" Type="http://schemas.openxmlformats.org/officeDocument/2006/relationships/hyperlink" Target="http://www.rit.edu/news/story.php?id=65412" TargetMode="External"/><Relationship Id="rId23" Type="http://schemas.openxmlformats.org/officeDocument/2006/relationships/hyperlink" Target="http://www.rit.edu/news/story.php?id=62034" TargetMode="External"/><Relationship Id="rId28" Type="http://schemas.openxmlformats.org/officeDocument/2006/relationships/hyperlink" Target="http://www.rit.edu/news/story.php?id=61291" TargetMode="External"/><Relationship Id="rId49" Type="http://schemas.openxmlformats.org/officeDocument/2006/relationships/hyperlink" Target="http://www.rit.edu/news/story.php?id=55999" TargetMode="External"/><Relationship Id="rId114" Type="http://schemas.openxmlformats.org/officeDocument/2006/relationships/hyperlink" Target="http://www.rit.edu/news/story.php?id=50858" TargetMode="External"/><Relationship Id="rId119" Type="http://schemas.openxmlformats.org/officeDocument/2006/relationships/hyperlink" Target="http://www.rit.edu/news/story.php?id=50668" TargetMode="External"/><Relationship Id="rId44" Type="http://schemas.openxmlformats.org/officeDocument/2006/relationships/hyperlink" Target="http://www.rit.edu/news/story.php?id=56692" TargetMode="External"/><Relationship Id="rId60" Type="http://schemas.openxmlformats.org/officeDocument/2006/relationships/hyperlink" Target="http://www.rit.edu/news/story.php?id=54656" TargetMode="External"/><Relationship Id="rId65" Type="http://schemas.openxmlformats.org/officeDocument/2006/relationships/hyperlink" Target="http://www.rit.edu/news/story.php?id=54259" TargetMode="External"/><Relationship Id="rId81" Type="http://schemas.openxmlformats.org/officeDocument/2006/relationships/hyperlink" Target="http://www.rit.edu/news/story.php?id=52430" TargetMode="External"/><Relationship Id="rId86" Type="http://schemas.openxmlformats.org/officeDocument/2006/relationships/hyperlink" Target="http://www.rit.edu/news/story.php?id=51714" TargetMode="External"/><Relationship Id="rId130" Type="http://schemas.openxmlformats.org/officeDocument/2006/relationships/hyperlink" Target="http://www.rit.edu/news/story.php?id=50441" TargetMode="External"/><Relationship Id="rId135" Type="http://schemas.openxmlformats.org/officeDocument/2006/relationships/hyperlink" Target="http://www.rit.edu/news/story.php?id=50336" TargetMode="External"/><Relationship Id="rId13" Type="http://schemas.openxmlformats.org/officeDocument/2006/relationships/hyperlink" Target="http://www.rit.edu/news/story.php?id=64348" TargetMode="External"/><Relationship Id="rId18" Type="http://schemas.openxmlformats.org/officeDocument/2006/relationships/hyperlink" Target="http://www.rit.edu/news/story.php?id=63353" TargetMode="External"/><Relationship Id="rId39" Type="http://schemas.openxmlformats.org/officeDocument/2006/relationships/hyperlink" Target="http://www.rit.edu/news/story.php?id=58179" TargetMode="External"/><Relationship Id="rId109" Type="http://schemas.openxmlformats.org/officeDocument/2006/relationships/hyperlink" Target="http://www.rit.edu/news/story.php?id=50988" TargetMode="External"/><Relationship Id="rId34" Type="http://schemas.openxmlformats.org/officeDocument/2006/relationships/hyperlink" Target="http://www.rit.edu/news/story.php?id=59701" TargetMode="External"/><Relationship Id="rId50" Type="http://schemas.openxmlformats.org/officeDocument/2006/relationships/hyperlink" Target="http://www.rit.edu/news/story.php?id=55574" TargetMode="External"/><Relationship Id="rId55" Type="http://schemas.openxmlformats.org/officeDocument/2006/relationships/hyperlink" Target="http://www.rit.edu/news/story.php?id=54914" TargetMode="External"/><Relationship Id="rId76" Type="http://schemas.openxmlformats.org/officeDocument/2006/relationships/hyperlink" Target="http://www.rit.edu/news/story.php?id=52640" TargetMode="External"/><Relationship Id="rId97" Type="http://schemas.openxmlformats.org/officeDocument/2006/relationships/hyperlink" Target="http://www.rit.edu/news/story.php?id=51172" TargetMode="External"/><Relationship Id="rId104" Type="http://schemas.openxmlformats.org/officeDocument/2006/relationships/hyperlink" Target="http://www.rit.edu/news/story.php?id=51112" TargetMode="External"/><Relationship Id="rId120" Type="http://schemas.openxmlformats.org/officeDocument/2006/relationships/hyperlink" Target="http://www.rit.edu/news/story.php?id=50651" TargetMode="External"/><Relationship Id="rId125" Type="http://schemas.openxmlformats.org/officeDocument/2006/relationships/hyperlink" Target="http://www.rit.edu/news/story.php?id=50573" TargetMode="External"/><Relationship Id="rId141" Type="http://schemas.openxmlformats.org/officeDocument/2006/relationships/hyperlink" Target="http://www.rit.edu/news/story.php?id=49903" TargetMode="External"/><Relationship Id="rId7" Type="http://schemas.openxmlformats.org/officeDocument/2006/relationships/hyperlink" Target="http://www.rit.edu/news/story.php?id=65402" TargetMode="External"/><Relationship Id="rId71" Type="http://schemas.openxmlformats.org/officeDocument/2006/relationships/hyperlink" Target="http://www.rit.edu/news/story.php?id=53454" TargetMode="External"/><Relationship Id="rId92" Type="http://schemas.openxmlformats.org/officeDocument/2006/relationships/hyperlink" Target="http://www.rit.edu/news/story.php?id=51286" TargetMode="External"/><Relationship Id="rId2" Type="http://schemas.openxmlformats.org/officeDocument/2006/relationships/notesSlide" Target="../notesSlides/notesSlide31.xml"/><Relationship Id="rId29" Type="http://schemas.openxmlformats.org/officeDocument/2006/relationships/hyperlink" Target="http://www.rit.edu/news/story.php?id=61216" TargetMode="External"/><Relationship Id="rId24" Type="http://schemas.openxmlformats.org/officeDocument/2006/relationships/hyperlink" Target="http://www.rit.edu/news/story.php?id=61741" TargetMode="External"/><Relationship Id="rId40" Type="http://schemas.openxmlformats.org/officeDocument/2006/relationships/hyperlink" Target="http://www.rit.edu/news/story.php?id=58049" TargetMode="External"/><Relationship Id="rId45" Type="http://schemas.openxmlformats.org/officeDocument/2006/relationships/hyperlink" Target="http://www.rit.edu/news/story.php?id=56682" TargetMode="External"/><Relationship Id="rId66" Type="http://schemas.openxmlformats.org/officeDocument/2006/relationships/hyperlink" Target="http://www.rit.edu/news/story.php?id=54169" TargetMode="External"/><Relationship Id="rId87" Type="http://schemas.openxmlformats.org/officeDocument/2006/relationships/hyperlink" Target="http://www.rit.edu/news/story.php?id=51644" TargetMode="External"/><Relationship Id="rId110" Type="http://schemas.openxmlformats.org/officeDocument/2006/relationships/hyperlink" Target="http://www.rit.edu/news/story.php?id=50975" TargetMode="External"/><Relationship Id="rId115" Type="http://schemas.openxmlformats.org/officeDocument/2006/relationships/hyperlink" Target="http://www.rit.edu/news/story.php?id=50851" TargetMode="External"/><Relationship Id="rId131" Type="http://schemas.openxmlformats.org/officeDocument/2006/relationships/hyperlink" Target="http://www.rit.edu/news/story.php?id=50438" TargetMode="External"/><Relationship Id="rId136" Type="http://schemas.openxmlformats.org/officeDocument/2006/relationships/hyperlink" Target="http://www.rit.edu/news/story.php?id=50321" TargetMode="External"/><Relationship Id="rId61" Type="http://schemas.openxmlformats.org/officeDocument/2006/relationships/hyperlink" Target="http://www.rit.edu/news/story.php?id=54496" TargetMode="External"/><Relationship Id="rId82" Type="http://schemas.openxmlformats.org/officeDocument/2006/relationships/hyperlink" Target="http://www.rit.edu/news/story.php?id=52339" TargetMode="External"/><Relationship Id="rId19" Type="http://schemas.openxmlformats.org/officeDocument/2006/relationships/hyperlink" Target="http://www.rit.edu/news/story.php?id=63303" TargetMode="External"/><Relationship Id="rId14" Type="http://schemas.openxmlformats.org/officeDocument/2006/relationships/hyperlink" Target="http://www.rit.edu/news/story.php?id=63898" TargetMode="External"/><Relationship Id="rId30" Type="http://schemas.openxmlformats.org/officeDocument/2006/relationships/hyperlink" Target="http://www.rit.edu/news/story.php?id=60276" TargetMode="External"/><Relationship Id="rId35" Type="http://schemas.openxmlformats.org/officeDocument/2006/relationships/hyperlink" Target="http://www.rit.edu/news/story.php?id=58870" TargetMode="External"/><Relationship Id="rId56" Type="http://schemas.openxmlformats.org/officeDocument/2006/relationships/hyperlink" Target="http://www.rit.edu/news/story.php?id=54879" TargetMode="External"/><Relationship Id="rId77" Type="http://schemas.openxmlformats.org/officeDocument/2006/relationships/hyperlink" Target="http://www.rit.edu/news/story.php?id=52630" TargetMode="External"/><Relationship Id="rId100" Type="http://schemas.openxmlformats.org/officeDocument/2006/relationships/hyperlink" Target="http://www.rit.edu/news/story.php?id=51161" TargetMode="External"/><Relationship Id="rId105" Type="http://schemas.openxmlformats.org/officeDocument/2006/relationships/hyperlink" Target="http://www.rit.edu/news/story.php?id=51111" TargetMode="External"/><Relationship Id="rId126" Type="http://schemas.openxmlformats.org/officeDocument/2006/relationships/hyperlink" Target="http://www.rit.edu/news/story.php?id=50563" TargetMode="External"/><Relationship Id="rId8" Type="http://schemas.openxmlformats.org/officeDocument/2006/relationships/hyperlink" Target="http://www.rit.edu/news/story.php?id=65362" TargetMode="External"/><Relationship Id="rId51" Type="http://schemas.openxmlformats.org/officeDocument/2006/relationships/hyperlink" Target="http://www.rit.edu/news/story.php?id=55514" TargetMode="External"/><Relationship Id="rId72" Type="http://schemas.openxmlformats.org/officeDocument/2006/relationships/hyperlink" Target="http://www.rit.edu/news/story.php?id=53154" TargetMode="External"/><Relationship Id="rId93" Type="http://schemas.openxmlformats.org/officeDocument/2006/relationships/hyperlink" Target="http://www.rit.edu/news/story.php?id=51278" TargetMode="External"/><Relationship Id="rId98" Type="http://schemas.openxmlformats.org/officeDocument/2006/relationships/hyperlink" Target="http://www.rit.edu/news/story.php?id=51171" TargetMode="External"/><Relationship Id="rId121" Type="http://schemas.openxmlformats.org/officeDocument/2006/relationships/hyperlink" Target="http://www.rit.edu/news/story.php?id=50606" TargetMode="External"/><Relationship Id="rId142" Type="http://schemas.openxmlformats.org/officeDocument/2006/relationships/hyperlink" Target="http://www.rit.edu/news/story.php?id=49884" TargetMode="External"/><Relationship Id="rId3" Type="http://schemas.openxmlformats.org/officeDocument/2006/relationships/hyperlink" Target="http://www.rit.edu/news/story.php?id=65775" TargetMode="External"/><Relationship Id="rId25" Type="http://schemas.openxmlformats.org/officeDocument/2006/relationships/hyperlink" Target="http://www.rit.edu/news/story.php?id=61601" TargetMode="External"/><Relationship Id="rId46" Type="http://schemas.openxmlformats.org/officeDocument/2006/relationships/hyperlink" Target="http://www.rit.edu/news/story.php?id=56557" TargetMode="External"/><Relationship Id="rId67" Type="http://schemas.openxmlformats.org/officeDocument/2006/relationships/hyperlink" Target="http://www.rit.edu/news/story.php?id=54029" TargetMode="External"/><Relationship Id="rId116" Type="http://schemas.openxmlformats.org/officeDocument/2006/relationships/hyperlink" Target="http://www.rit.edu/news/story.php?id=50820" TargetMode="External"/><Relationship Id="rId137" Type="http://schemas.openxmlformats.org/officeDocument/2006/relationships/hyperlink" Target="http://www.rit.edu/news/story.php?id=50127" TargetMode="External"/><Relationship Id="rId20" Type="http://schemas.openxmlformats.org/officeDocument/2006/relationships/hyperlink" Target="http://www.rit.edu/news/story.php?id=62973" TargetMode="External"/><Relationship Id="rId41" Type="http://schemas.openxmlformats.org/officeDocument/2006/relationships/hyperlink" Target="http://www.rit.edu/news/story.php?id=57849" TargetMode="External"/><Relationship Id="rId62" Type="http://schemas.openxmlformats.org/officeDocument/2006/relationships/hyperlink" Target="http://www.rit.edu/news/story.php?id=54471" TargetMode="External"/><Relationship Id="rId83" Type="http://schemas.openxmlformats.org/officeDocument/2006/relationships/hyperlink" Target="http://www.rit.edu/news/story.php?id=52085" TargetMode="External"/><Relationship Id="rId88" Type="http://schemas.openxmlformats.org/officeDocument/2006/relationships/hyperlink" Target="http://www.rit.edu/news/story.php?id=51548" TargetMode="External"/><Relationship Id="rId111" Type="http://schemas.openxmlformats.org/officeDocument/2006/relationships/hyperlink" Target="http://www.rit.edu/news/story.php?id=50910" TargetMode="External"/><Relationship Id="rId132" Type="http://schemas.openxmlformats.org/officeDocument/2006/relationships/hyperlink" Target="http://www.rit.edu/news/story.php?id=50418" TargetMode="External"/><Relationship Id="rId15" Type="http://schemas.openxmlformats.org/officeDocument/2006/relationships/hyperlink" Target="http://www.rit.edu/news/story.php?id=63648" TargetMode="External"/><Relationship Id="rId36" Type="http://schemas.openxmlformats.org/officeDocument/2006/relationships/hyperlink" Target="http://www.rit.edu/news/story.php?id=58805" TargetMode="External"/><Relationship Id="rId57" Type="http://schemas.openxmlformats.org/officeDocument/2006/relationships/hyperlink" Target="http://www.rit.edu/news/story.php?id=54874" TargetMode="External"/><Relationship Id="rId106" Type="http://schemas.openxmlformats.org/officeDocument/2006/relationships/hyperlink" Target="http://www.rit.edu/news/story.php?id=51094" TargetMode="External"/><Relationship Id="rId127" Type="http://schemas.openxmlformats.org/officeDocument/2006/relationships/hyperlink" Target="http://www.rit.edu/news/story.php?id=50537" TargetMode="External"/><Relationship Id="rId10" Type="http://schemas.openxmlformats.org/officeDocument/2006/relationships/hyperlink" Target="http://www.rit.edu/news/story.php?id=65251" TargetMode="External"/><Relationship Id="rId31" Type="http://schemas.openxmlformats.org/officeDocument/2006/relationships/hyperlink" Target="http://www.rit.edu/news/story.php?id=60091" TargetMode="External"/><Relationship Id="rId52" Type="http://schemas.openxmlformats.org/officeDocument/2006/relationships/hyperlink" Target="http://www.rit.edu/news/story.php?id=55389" TargetMode="External"/><Relationship Id="rId73" Type="http://schemas.openxmlformats.org/officeDocument/2006/relationships/hyperlink" Target="http://www.rit.edu/news/story.php?id=52974" TargetMode="External"/><Relationship Id="rId78" Type="http://schemas.openxmlformats.org/officeDocument/2006/relationships/hyperlink" Target="http://www.rit.edu/news/story.php?id=52590" TargetMode="External"/><Relationship Id="rId94" Type="http://schemas.openxmlformats.org/officeDocument/2006/relationships/hyperlink" Target="http://www.rit.edu/news/story.php?id=51220" TargetMode="External"/><Relationship Id="rId99" Type="http://schemas.openxmlformats.org/officeDocument/2006/relationships/hyperlink" Target="http://www.rit.edu/news/story.php?id=51162" TargetMode="External"/><Relationship Id="rId101" Type="http://schemas.openxmlformats.org/officeDocument/2006/relationships/hyperlink" Target="http://www.rit.edu/news/story.php?id=51158" TargetMode="External"/><Relationship Id="rId122" Type="http://schemas.openxmlformats.org/officeDocument/2006/relationships/hyperlink" Target="http://www.rit.edu/news/story.php?id=50605" TargetMode="External"/><Relationship Id="rId143" Type="http://schemas.openxmlformats.org/officeDocument/2006/relationships/hyperlink" Target="http://www.rit.edu/news/story.php?id=49767" TargetMode="External"/><Relationship Id="rId4" Type="http://schemas.openxmlformats.org/officeDocument/2006/relationships/hyperlink" Target="http://www.rit.edu/news/story.php?id=65601" TargetMode="External"/><Relationship Id="rId9" Type="http://schemas.openxmlformats.org/officeDocument/2006/relationships/hyperlink" Target="http://www.rit.edu/news/story.php?id=65277" TargetMode="External"/><Relationship Id="rId26" Type="http://schemas.openxmlformats.org/officeDocument/2006/relationships/hyperlink" Target="http://www.rit.edu/news/story.php?id=61531" TargetMode="External"/><Relationship Id="rId47" Type="http://schemas.openxmlformats.org/officeDocument/2006/relationships/hyperlink" Target="http://www.rit.edu/news/story.php?id=56377" TargetMode="External"/><Relationship Id="rId68" Type="http://schemas.openxmlformats.org/officeDocument/2006/relationships/hyperlink" Target="http://www.rit.edu/news/story.php?id=53684" TargetMode="External"/><Relationship Id="rId89" Type="http://schemas.openxmlformats.org/officeDocument/2006/relationships/hyperlink" Target="http://www.rit.edu/news/story.php?id=51500" TargetMode="External"/><Relationship Id="rId112" Type="http://schemas.openxmlformats.org/officeDocument/2006/relationships/hyperlink" Target="http://www.rit.edu/news/story.php?id=50889" TargetMode="External"/><Relationship Id="rId133" Type="http://schemas.openxmlformats.org/officeDocument/2006/relationships/hyperlink" Target="http://www.rit.edu/news/story.php?id=50385" TargetMode="External"/><Relationship Id="rId16" Type="http://schemas.openxmlformats.org/officeDocument/2006/relationships/hyperlink" Target="http://www.rit.edu/news/story.php?id=63578"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0.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4.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96.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102.jpeg"/><Relationship Id="rId3" Type="http://schemas.openxmlformats.org/officeDocument/2006/relationships/image" Target="../media/image97.gif"/><Relationship Id="rId7" Type="http://schemas.openxmlformats.org/officeDocument/2006/relationships/image" Target="../media/image101.png"/><Relationship Id="rId12" Type="http://schemas.openxmlformats.org/officeDocument/2006/relationships/image" Target="../media/image106.jpe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100.png"/><Relationship Id="rId11" Type="http://schemas.openxmlformats.org/officeDocument/2006/relationships/image" Target="../media/image105.png"/><Relationship Id="rId5" Type="http://schemas.openxmlformats.org/officeDocument/2006/relationships/image" Target="../media/image99.png"/><Relationship Id="rId10" Type="http://schemas.openxmlformats.org/officeDocument/2006/relationships/image" Target="../media/image104.jpeg"/><Relationship Id="rId4" Type="http://schemas.openxmlformats.org/officeDocument/2006/relationships/image" Target="../media/image98.png"/><Relationship Id="rId9" Type="http://schemas.openxmlformats.org/officeDocument/2006/relationships/image" Target="../media/image103.jpeg"/></Relationships>
</file>

<file path=ppt/slides/_rels/slide41.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09.jpeg"/></Relationships>
</file>

<file path=ppt/slides/_rels/slide43.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image" Target="../media/image119.jpeg"/><Relationship Id="rId1" Type="http://schemas.openxmlformats.org/officeDocument/2006/relationships/slideLayout" Target="../slideLayouts/slideLayout2.xml"/><Relationship Id="rId5" Type="http://schemas.openxmlformats.org/officeDocument/2006/relationships/image" Target="../media/image122.jpeg"/><Relationship Id="rId4" Type="http://schemas.openxmlformats.org/officeDocument/2006/relationships/image" Target="../media/image121.jpeg"/></Relationships>
</file>

<file path=ppt/slides/_rels/slide54.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image" Target="../media/image133.jpeg"/><Relationship Id="rId13" Type="http://schemas.openxmlformats.org/officeDocument/2006/relationships/image" Target="../media/image138.jpeg"/><Relationship Id="rId18" Type="http://schemas.openxmlformats.org/officeDocument/2006/relationships/image" Target="../media/image143.jpeg"/><Relationship Id="rId26" Type="http://schemas.openxmlformats.org/officeDocument/2006/relationships/image" Target="../media/image151.jpeg"/><Relationship Id="rId3" Type="http://schemas.openxmlformats.org/officeDocument/2006/relationships/image" Target="../media/image128.jpeg"/><Relationship Id="rId21" Type="http://schemas.openxmlformats.org/officeDocument/2006/relationships/image" Target="../media/image146.jpeg"/><Relationship Id="rId7" Type="http://schemas.openxmlformats.org/officeDocument/2006/relationships/image" Target="../media/image132.jpeg"/><Relationship Id="rId12" Type="http://schemas.openxmlformats.org/officeDocument/2006/relationships/image" Target="../media/image137.jpg"/><Relationship Id="rId17" Type="http://schemas.openxmlformats.org/officeDocument/2006/relationships/image" Target="../media/image142.jpeg"/><Relationship Id="rId25" Type="http://schemas.openxmlformats.org/officeDocument/2006/relationships/image" Target="../media/image150.jpeg"/><Relationship Id="rId2" Type="http://schemas.openxmlformats.org/officeDocument/2006/relationships/image" Target="../media/image127.jpeg"/><Relationship Id="rId16" Type="http://schemas.openxmlformats.org/officeDocument/2006/relationships/image" Target="../media/image141.jpeg"/><Relationship Id="rId20" Type="http://schemas.openxmlformats.org/officeDocument/2006/relationships/image" Target="../media/image145.jpeg"/><Relationship Id="rId1" Type="http://schemas.openxmlformats.org/officeDocument/2006/relationships/slideLayout" Target="../slideLayouts/slideLayout2.xml"/><Relationship Id="rId6" Type="http://schemas.openxmlformats.org/officeDocument/2006/relationships/image" Target="../media/image131.jpeg"/><Relationship Id="rId11" Type="http://schemas.openxmlformats.org/officeDocument/2006/relationships/image" Target="../media/image136.jpeg"/><Relationship Id="rId24" Type="http://schemas.openxmlformats.org/officeDocument/2006/relationships/image" Target="../media/image149.jpeg"/><Relationship Id="rId5" Type="http://schemas.openxmlformats.org/officeDocument/2006/relationships/image" Target="../media/image130.jpeg"/><Relationship Id="rId15" Type="http://schemas.openxmlformats.org/officeDocument/2006/relationships/image" Target="../media/image140.jpeg"/><Relationship Id="rId23" Type="http://schemas.openxmlformats.org/officeDocument/2006/relationships/image" Target="../media/image148.jpeg"/><Relationship Id="rId28" Type="http://schemas.openxmlformats.org/officeDocument/2006/relationships/image" Target="../media/image153.jpeg"/><Relationship Id="rId10" Type="http://schemas.openxmlformats.org/officeDocument/2006/relationships/image" Target="../media/image135.jpeg"/><Relationship Id="rId19" Type="http://schemas.openxmlformats.org/officeDocument/2006/relationships/image" Target="../media/image144.jpeg"/><Relationship Id="rId4" Type="http://schemas.openxmlformats.org/officeDocument/2006/relationships/image" Target="../media/image129.jpeg"/><Relationship Id="rId9" Type="http://schemas.openxmlformats.org/officeDocument/2006/relationships/image" Target="../media/image134.jpeg"/><Relationship Id="rId14" Type="http://schemas.openxmlformats.org/officeDocument/2006/relationships/image" Target="../media/image139.jpeg"/><Relationship Id="rId22" Type="http://schemas.openxmlformats.org/officeDocument/2006/relationships/image" Target="../media/image147.jpeg"/><Relationship Id="rId27" Type="http://schemas.openxmlformats.org/officeDocument/2006/relationships/image" Target="../media/image152.png"/></Relationships>
</file>

<file path=ppt/slides/_rels/slide58.xml.rels><?xml version="1.0" encoding="UTF-8" standalone="yes"?>
<Relationships xmlns="http://schemas.openxmlformats.org/package/2006/relationships"><Relationship Id="rId2" Type="http://schemas.openxmlformats.org/officeDocument/2006/relationships/image" Target="../media/image15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image" Target="../media/image160.jpeg"/><Relationship Id="rId13" Type="http://schemas.openxmlformats.org/officeDocument/2006/relationships/image" Target="../media/image165.jpeg"/><Relationship Id="rId18" Type="http://schemas.openxmlformats.org/officeDocument/2006/relationships/image" Target="../media/image170.jpeg"/><Relationship Id="rId3" Type="http://schemas.openxmlformats.org/officeDocument/2006/relationships/image" Target="../media/image155.jpeg"/><Relationship Id="rId7" Type="http://schemas.openxmlformats.org/officeDocument/2006/relationships/image" Target="../media/image159.jpeg"/><Relationship Id="rId12" Type="http://schemas.openxmlformats.org/officeDocument/2006/relationships/image" Target="../media/image164.jpeg"/><Relationship Id="rId17" Type="http://schemas.openxmlformats.org/officeDocument/2006/relationships/image" Target="../media/image169.jpeg"/><Relationship Id="rId2" Type="http://schemas.openxmlformats.org/officeDocument/2006/relationships/notesSlide" Target="../notesSlides/notesSlide50.xml"/><Relationship Id="rId16" Type="http://schemas.openxmlformats.org/officeDocument/2006/relationships/image" Target="../media/image168.jpeg"/><Relationship Id="rId1" Type="http://schemas.openxmlformats.org/officeDocument/2006/relationships/slideLayout" Target="../slideLayouts/slideLayout2.xml"/><Relationship Id="rId6" Type="http://schemas.openxmlformats.org/officeDocument/2006/relationships/image" Target="../media/image158.jpeg"/><Relationship Id="rId11" Type="http://schemas.openxmlformats.org/officeDocument/2006/relationships/image" Target="../media/image163.jpeg"/><Relationship Id="rId5" Type="http://schemas.openxmlformats.org/officeDocument/2006/relationships/image" Target="../media/image157.jpeg"/><Relationship Id="rId15" Type="http://schemas.openxmlformats.org/officeDocument/2006/relationships/image" Target="../media/image167.jpeg"/><Relationship Id="rId10" Type="http://schemas.openxmlformats.org/officeDocument/2006/relationships/image" Target="../media/image162.jpeg"/><Relationship Id="rId19" Type="http://schemas.openxmlformats.org/officeDocument/2006/relationships/image" Target="../media/image171.jpeg"/><Relationship Id="rId4" Type="http://schemas.openxmlformats.org/officeDocument/2006/relationships/image" Target="../media/image156.jpeg"/><Relationship Id="rId9" Type="http://schemas.openxmlformats.org/officeDocument/2006/relationships/image" Target="../media/image161.jpeg"/><Relationship Id="rId14" Type="http://schemas.openxmlformats.org/officeDocument/2006/relationships/image" Target="../media/image16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7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7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74.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75.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77.png"/><Relationship Id="rId7" Type="http://schemas.openxmlformats.org/officeDocument/2006/relationships/image" Target="../media/image181.jpeg"/><Relationship Id="rId2" Type="http://schemas.openxmlformats.org/officeDocument/2006/relationships/image" Target="../media/image176.jpeg"/><Relationship Id="rId1" Type="http://schemas.openxmlformats.org/officeDocument/2006/relationships/slideLayout" Target="../slideLayouts/slideLayout2.xml"/><Relationship Id="rId6" Type="http://schemas.openxmlformats.org/officeDocument/2006/relationships/image" Target="../media/image180.png"/><Relationship Id="rId5" Type="http://schemas.openxmlformats.org/officeDocument/2006/relationships/image" Target="../media/image179.jpeg"/><Relationship Id="rId4" Type="http://schemas.openxmlformats.org/officeDocument/2006/relationships/image" Target="../media/image178.jpeg"/></Relationships>
</file>

<file path=ppt/slides/_rels/slide65.xml.rels><?xml version="1.0" encoding="UTF-8" standalone="yes"?>
<Relationships xmlns="http://schemas.openxmlformats.org/package/2006/relationships"><Relationship Id="rId2" Type="http://schemas.openxmlformats.org/officeDocument/2006/relationships/image" Target="../media/image18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83.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8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581296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1293028"/>
          </a:xfrm>
        </p:spPr>
        <p:txBody>
          <a:bodyPr/>
          <a:lstStyle/>
          <a:p>
            <a:r>
              <a:rPr lang="en-US" dirty="0" smtClean="0"/>
              <a:t>ON OCTOBER 15, 2013, WE HELD THE INNAUGURAL “MEETING OF THE FACULTY”</a:t>
            </a:r>
            <a:endParaRPr lang="en-US" dirty="0"/>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3581400" y="2133600"/>
            <a:ext cx="5105400" cy="3313079"/>
          </a:xfrm>
          <a:prstGeom prst="rect">
            <a:avLst/>
          </a:prstGeom>
          <a:ln w="25400">
            <a:solidFill>
              <a:schemeClr val="tx1"/>
            </a:solidFill>
          </a:ln>
        </p:spPr>
      </p:pic>
    </p:spTree>
    <p:extLst>
      <p:ext uri="{BB962C8B-B14F-4D97-AF65-F5344CB8AC3E}">
        <p14:creationId xmlns:p14="http://schemas.microsoft.com/office/powerpoint/2010/main" val="9380752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ndrew Phelps\Desktop\legos.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0" y="0"/>
            <a:ext cx="12182475" cy="576721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33338"/>
            <a:ext cx="12192000" cy="5800547"/>
          </a:xfrm>
          <a:prstGeom prst="rect">
            <a:avLst/>
          </a:prstGeom>
          <a:solidFill>
            <a:schemeClr val="bg1">
              <a:lumMod val="75000"/>
              <a:lumOff val="25000"/>
              <a:alpha val="69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p>
        </p:txBody>
      </p:sp>
      <p:sp>
        <p:nvSpPr>
          <p:cNvPr id="6" name="Content Placeholder 5"/>
          <p:cNvSpPr>
            <a:spLocks noGrp="1"/>
          </p:cNvSpPr>
          <p:nvPr>
            <p:ph idx="1"/>
          </p:nvPr>
        </p:nvSpPr>
        <p:spPr/>
        <p:txBody>
          <a:bodyPr/>
          <a:lstStyle/>
          <a:p>
            <a:pPr marL="0" indent="0">
              <a:buNone/>
            </a:pPr>
            <a:r>
              <a:rPr lang="en-US" sz="6600" smtClean="0"/>
              <a:t>'protecting “making as a   </a:t>
            </a:r>
          </a:p>
          <a:p>
            <a:pPr marL="0" indent="0">
              <a:buNone/>
            </a:pPr>
            <a:r>
              <a:rPr lang="en-US" sz="6600" smtClean="0"/>
              <a:t>    mode of inquiry”’</a:t>
            </a:r>
          </a:p>
          <a:p>
            <a:pPr marL="0" indent="0" algn="r">
              <a:buNone/>
            </a:pPr>
            <a:r>
              <a:rPr lang="en-US" smtClean="0"/>
              <a:t>-Ian Horswill, Northwestern</a:t>
            </a:r>
          </a:p>
          <a:p>
            <a:endParaRPr lang="en-US" dirty="0"/>
          </a:p>
        </p:txBody>
      </p:sp>
      <p:sp>
        <p:nvSpPr>
          <p:cNvPr id="2" name="Title 1"/>
          <p:cNvSpPr>
            <a:spLocks noGrp="1"/>
          </p:cNvSpPr>
          <p:nvPr>
            <p:ph type="title"/>
          </p:nvPr>
        </p:nvSpPr>
        <p:spPr/>
        <p:txBody>
          <a:bodyPr/>
          <a:lstStyle/>
          <a:p>
            <a:r>
              <a:rPr lang="en-US" smtClean="0"/>
              <a:t> </a:t>
            </a:r>
            <a:endParaRPr lang="en-US" dirty="0"/>
          </a:p>
        </p:txBody>
      </p:sp>
    </p:spTree>
    <p:extLst>
      <p:ext uri="{BB962C8B-B14F-4D97-AF65-F5344CB8AC3E}">
        <p14:creationId xmlns:p14="http://schemas.microsoft.com/office/powerpoint/2010/main" val="18584942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email">
            <a:extLst>
              <a:ext uri="{28A0092B-C50C-407E-A947-70E740481C1C}">
                <a14:useLocalDpi xmlns:a14="http://schemas.microsoft.com/office/drawing/2010/main" val="0"/>
              </a:ext>
            </a:extLst>
          </a:blip>
          <a:srcRect/>
          <a:stretch/>
        </p:blipFill>
        <p:spPr>
          <a:xfrm>
            <a:off x="0" y="-4763"/>
            <a:ext cx="12192000" cy="5795963"/>
          </a:xfrm>
        </p:spPr>
      </p:pic>
      <p:sp>
        <p:nvSpPr>
          <p:cNvPr id="2" name="Title 1"/>
          <p:cNvSpPr>
            <a:spLocks noGrp="1"/>
          </p:cNvSpPr>
          <p:nvPr>
            <p:ph type="title"/>
          </p:nvPr>
        </p:nvSpPr>
        <p:spPr>
          <a:xfrm>
            <a:off x="0" y="4726772"/>
            <a:ext cx="12192000" cy="1064428"/>
          </a:xfrm>
          <a:solidFill>
            <a:schemeClr val="bg1">
              <a:alpha val="57000"/>
            </a:schemeClr>
          </a:solidFill>
        </p:spPr>
        <p:txBody>
          <a:bodyPr/>
          <a:lstStyle/>
          <a:p>
            <a:pPr algn="ctr"/>
            <a:r>
              <a:rPr lang="en-US" dirty="0" smtClean="0"/>
              <a:t>WE LEARN BY MAKING THINGS</a:t>
            </a:r>
            <a:endParaRPr lang="en-US" dirty="0"/>
          </a:p>
        </p:txBody>
      </p:sp>
      <p:cxnSp>
        <p:nvCxnSpPr>
          <p:cNvPr id="7" name="Straight Connector 6"/>
          <p:cNvCxnSpPr/>
          <p:nvPr/>
        </p:nvCxnSpPr>
        <p:spPr>
          <a:xfrm>
            <a:off x="0" y="5791200"/>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6200" y="5334000"/>
            <a:ext cx="122682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6200" y="4722009"/>
            <a:ext cx="12268200" cy="476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2728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28800" y="304800"/>
            <a:ext cx="4572000" cy="4572000"/>
          </a:xfrm>
          <a:prstGeom prst="rect">
            <a:avLst/>
          </a:prstGeom>
          <a:ln>
            <a:solidFill>
              <a:schemeClr val="tx1"/>
            </a:solidFill>
          </a:ln>
        </p:spPr>
      </p:pic>
      <p:sp>
        <p:nvSpPr>
          <p:cNvPr id="9" name="Rectangle 8"/>
          <p:cNvSpPr/>
          <p:nvPr/>
        </p:nvSpPr>
        <p:spPr>
          <a:xfrm>
            <a:off x="2209800" y="3352800"/>
            <a:ext cx="77724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rPr>
              <a:t>C  O  N  V  E  R  G  E  N  C  E</a:t>
            </a:r>
          </a:p>
        </p:txBody>
      </p:sp>
      <p:sp>
        <p:nvSpPr>
          <p:cNvPr id="2" name="Title 1"/>
          <p:cNvSpPr>
            <a:spLocks noGrp="1"/>
          </p:cNvSpPr>
          <p:nvPr>
            <p:ph type="title"/>
          </p:nvPr>
        </p:nvSpPr>
        <p:spPr>
          <a:xfrm>
            <a:off x="4267200" y="762000"/>
            <a:ext cx="6377940" cy="1293028"/>
          </a:xfrm>
        </p:spPr>
        <p:txBody>
          <a:bodyPr/>
          <a:lstStyle/>
          <a:p>
            <a:r>
              <a:rPr lang="en-US" dirty="0" smtClean="0"/>
              <a:t>Why IS MAGIC?</a:t>
            </a:r>
            <a:endParaRPr lang="en-US" dirty="0"/>
          </a:p>
        </p:txBody>
      </p:sp>
      <p:sp>
        <p:nvSpPr>
          <p:cNvPr id="7" name="Rectangle 6"/>
          <p:cNvSpPr/>
          <p:nvPr/>
        </p:nvSpPr>
        <p:spPr>
          <a:xfrm>
            <a:off x="2133600" y="3200400"/>
            <a:ext cx="77724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C  O  N  V  E  R  G  E  N  C  E</a:t>
            </a:r>
          </a:p>
        </p:txBody>
      </p:sp>
      <p:sp>
        <p:nvSpPr>
          <p:cNvPr id="10" name="Rectangle 9"/>
          <p:cNvSpPr/>
          <p:nvPr/>
        </p:nvSpPr>
        <p:spPr>
          <a:xfrm>
            <a:off x="6553200" y="3886200"/>
            <a:ext cx="3886200" cy="198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The platforms and technology for film, animation, games, media, and story are converging into new forms, new stories, new experiences, and new knowledge.</a:t>
            </a:r>
          </a:p>
        </p:txBody>
      </p:sp>
    </p:spTree>
    <p:extLst>
      <p:ext uri="{BB962C8B-B14F-4D97-AF65-F5344CB8AC3E}">
        <p14:creationId xmlns:p14="http://schemas.microsoft.com/office/powerpoint/2010/main" val="12698512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09600"/>
            <a:ext cx="9387840" cy="1293028"/>
          </a:xfrm>
        </p:spPr>
        <p:txBody>
          <a:bodyPr>
            <a:normAutofit/>
          </a:bodyPr>
          <a:lstStyle/>
          <a:p>
            <a:r>
              <a:rPr lang="en-US" dirty="0" smtClean="0"/>
              <a:t>CONVERGENCE OF ANOTHER SORT</a:t>
            </a:r>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828799"/>
            <a:ext cx="12192000" cy="3693683"/>
          </a:xfrm>
          <a:prstGeom prst="rect">
            <a:avLst/>
          </a:prstGeom>
        </p:spPr>
      </p:pic>
      <p:cxnSp>
        <p:nvCxnSpPr>
          <p:cNvPr id="6" name="Straight Connector 5"/>
          <p:cNvCxnSpPr/>
          <p:nvPr/>
        </p:nvCxnSpPr>
        <p:spPr>
          <a:xfrm>
            <a:off x="0" y="5522482"/>
            <a:ext cx="12192000" cy="4011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1828799"/>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77790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0"/>
            <a:ext cx="12192000" cy="5334000"/>
          </a:xfrm>
          <a:prstGeom prst="rect">
            <a:avLst/>
          </a:prstGeom>
        </p:spPr>
      </p:pic>
      <p:sp>
        <p:nvSpPr>
          <p:cNvPr id="9" name="Rectangle 8"/>
          <p:cNvSpPr/>
          <p:nvPr/>
        </p:nvSpPr>
        <p:spPr>
          <a:xfrm>
            <a:off x="0" y="0"/>
            <a:ext cx="12192000" cy="5334000"/>
          </a:xfrm>
          <a:prstGeom prst="rect">
            <a:avLst/>
          </a:prstGeom>
          <a:gradFill>
            <a:gsLst>
              <a:gs pos="0">
                <a:schemeClr val="bg1">
                  <a:alpha val="15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754984" y="3693481"/>
            <a:ext cx="3960016" cy="1788159"/>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324600" y="3657601"/>
            <a:ext cx="4191000" cy="2357439"/>
          </a:xfrm>
          <a:prstGeom prst="rect">
            <a:avLst/>
          </a:prstGeom>
        </p:spPr>
      </p:pic>
      <p:sp>
        <p:nvSpPr>
          <p:cNvPr id="7" name="Rectangle 6"/>
          <p:cNvSpPr/>
          <p:nvPr/>
        </p:nvSpPr>
        <p:spPr>
          <a:xfrm>
            <a:off x="6065519" y="3805239"/>
            <a:ext cx="45719" cy="1981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a:spLocks noGrp="1"/>
          </p:cNvSpPr>
          <p:nvPr>
            <p:ph type="title"/>
          </p:nvPr>
        </p:nvSpPr>
        <p:spPr>
          <a:xfrm>
            <a:off x="4114800" y="1565667"/>
            <a:ext cx="5486400" cy="1293028"/>
          </a:xfrm>
        </p:spPr>
        <p:txBody>
          <a:bodyPr>
            <a:normAutofit/>
          </a:bodyPr>
          <a:lstStyle/>
          <a:p>
            <a:r>
              <a:rPr lang="en-US" dirty="0" smtClean="0"/>
              <a:t>   HOW IS MAGIC:</a:t>
            </a:r>
            <a:br>
              <a:rPr lang="en-US" dirty="0" smtClean="0"/>
            </a:br>
            <a:endParaRPr lang="en-US" sz="2000" dirty="0"/>
          </a:p>
        </p:txBody>
      </p:sp>
      <p:sp>
        <p:nvSpPr>
          <p:cNvPr id="11" name="Rectangle 10"/>
          <p:cNvSpPr/>
          <p:nvPr/>
        </p:nvSpPr>
        <p:spPr>
          <a:xfrm>
            <a:off x="6168850" y="2212181"/>
            <a:ext cx="3432350" cy="369332"/>
          </a:xfrm>
          <a:prstGeom prst="rect">
            <a:avLst/>
          </a:prstGeom>
        </p:spPr>
        <p:txBody>
          <a:bodyPr wrap="none">
            <a:spAutoFit/>
          </a:bodyPr>
          <a:lstStyle/>
          <a:p>
            <a:r>
              <a:rPr lang="en-US" dirty="0"/>
              <a:t>A VERY IMPORTANT DIVISION:</a:t>
            </a:r>
          </a:p>
        </p:txBody>
      </p:sp>
    </p:spTree>
    <p:extLst>
      <p:ext uri="{BB962C8B-B14F-4D97-AF65-F5344CB8AC3E}">
        <p14:creationId xmlns:p14="http://schemas.microsoft.com/office/powerpoint/2010/main" val="40371382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4953000"/>
            <a:ext cx="12192000" cy="441961"/>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4495800"/>
            <a:ext cx="1219200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4038600"/>
            <a:ext cx="12192000" cy="457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657600"/>
            <a:ext cx="12192000"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3200400"/>
            <a:ext cx="12192000" cy="457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2286000"/>
            <a:ext cx="121920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FIVE YEARS, FIVE YEARLY GOALS, FIVE TIMES AT THE PLATE</a:t>
            </a:r>
            <a:endParaRPr lang="en-US" dirty="0"/>
          </a:p>
        </p:txBody>
      </p:sp>
      <p:sp>
        <p:nvSpPr>
          <p:cNvPr id="3" name="Content Placeholder 2"/>
          <p:cNvSpPr>
            <a:spLocks noGrp="1"/>
          </p:cNvSpPr>
          <p:nvPr>
            <p:ph idx="1"/>
          </p:nvPr>
        </p:nvSpPr>
        <p:spPr>
          <a:xfrm>
            <a:off x="685800" y="2514600"/>
            <a:ext cx="10820400" cy="2910840"/>
          </a:xfrm>
        </p:spPr>
        <p:txBody>
          <a:bodyPr/>
          <a:lstStyle/>
          <a:p>
            <a:r>
              <a:rPr lang="en-US" dirty="0" smtClean="0"/>
              <a:t>YEAR 0.5: THE HALF YEAR OF LOGISTICS, MOVING, SET-UP, AND ‘NOT THE INNOVATION CENTER’</a:t>
            </a:r>
          </a:p>
          <a:p>
            <a:r>
              <a:rPr lang="en-US" dirty="0" smtClean="0">
                <a:solidFill>
                  <a:schemeClr val="bg1"/>
                </a:solidFill>
              </a:rPr>
              <a:t>YEAR 1: THE YEAR OF THE FACULTY AFFILIATE</a:t>
            </a:r>
          </a:p>
          <a:p>
            <a:r>
              <a:rPr lang="en-US" dirty="0" smtClean="0">
                <a:solidFill>
                  <a:schemeClr val="bg1"/>
                </a:solidFill>
              </a:rPr>
              <a:t>YEAR 2: THE YEAR OF THE STUDENT (and extra-curricular activity)</a:t>
            </a:r>
          </a:p>
          <a:p>
            <a:r>
              <a:rPr lang="en-US" dirty="0" smtClean="0"/>
              <a:t>YEAR 3: THE YEAR OF PRODUCTION</a:t>
            </a:r>
          </a:p>
          <a:p>
            <a:r>
              <a:rPr lang="en-US" dirty="0" smtClean="0"/>
              <a:t>YEAR 4: THE ‘A’ IS FOR ARTS</a:t>
            </a:r>
          </a:p>
          <a:p>
            <a:r>
              <a:rPr lang="en-US" dirty="0" smtClean="0"/>
              <a:t>YEAR 5: THE YEAR OF THE STUDIO</a:t>
            </a:r>
            <a:endParaRPr lang="en-US" dirty="0"/>
          </a:p>
        </p:txBody>
      </p:sp>
      <p:cxnSp>
        <p:nvCxnSpPr>
          <p:cNvPr id="10" name="Straight Connector 9"/>
          <p:cNvCxnSpPr/>
          <p:nvPr/>
        </p:nvCxnSpPr>
        <p:spPr>
          <a:xfrm>
            <a:off x="0" y="2286000"/>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3200400"/>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3657600"/>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4038600"/>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4495800"/>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4953000"/>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5394961"/>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9982200" y="3505200"/>
            <a:ext cx="2209800" cy="381000"/>
          </a:xfrm>
          <a:prstGeom prst="rect">
            <a:avLst/>
          </a:prstGeom>
          <a:solidFill>
            <a:srgbClr val="FFCC66"/>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smtClean="0">
                <a:solidFill>
                  <a:schemeClr val="bg1"/>
                </a:solidFill>
              </a:rPr>
              <a:t>…PIVOT…</a:t>
            </a:r>
            <a:endParaRPr lang="en-US" sz="1400" dirty="0">
              <a:solidFill>
                <a:schemeClr val="bg1"/>
              </a:solidFill>
            </a:endParaRPr>
          </a:p>
        </p:txBody>
      </p:sp>
    </p:spTree>
    <p:extLst>
      <p:ext uri="{BB962C8B-B14F-4D97-AF65-F5344CB8AC3E}">
        <p14:creationId xmlns:p14="http://schemas.microsoft.com/office/powerpoint/2010/main" val="27932838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1: MAGIC TODAY</a:t>
            </a:r>
            <a:endParaRPr lang="en-US" dirty="0"/>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2700" y="1524000"/>
            <a:ext cx="12204700" cy="4343400"/>
          </a:xfrm>
          <a:prstGeom prst="rect">
            <a:avLst/>
          </a:prstGeom>
        </p:spPr>
      </p:pic>
      <p:cxnSp>
        <p:nvCxnSpPr>
          <p:cNvPr id="6" name="Straight Connector 5"/>
          <p:cNvCxnSpPr/>
          <p:nvPr/>
        </p:nvCxnSpPr>
        <p:spPr>
          <a:xfrm>
            <a:off x="0" y="1524000"/>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5867400"/>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68041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0"/>
            <a:ext cx="3429000" cy="4953000"/>
          </a:xfrm>
          <a:prstGeom prst="rect">
            <a:avLst/>
          </a:prstGeom>
        </p:spPr>
      </p:pic>
      <p:sp>
        <p:nvSpPr>
          <p:cNvPr id="2" name="Title 1"/>
          <p:cNvSpPr>
            <a:spLocks noGrp="1"/>
          </p:cNvSpPr>
          <p:nvPr>
            <p:ph type="title"/>
          </p:nvPr>
        </p:nvSpPr>
        <p:spPr>
          <a:xfrm>
            <a:off x="-30480" y="383372"/>
            <a:ext cx="7955280" cy="1293028"/>
          </a:xfrm>
        </p:spPr>
        <p:txBody>
          <a:bodyPr/>
          <a:lstStyle/>
          <a:p>
            <a:r>
              <a:rPr lang="en-US" dirty="0" smtClean="0"/>
              <a:t>HOW IS MAGIC:</a:t>
            </a:r>
            <a:endParaRPr lang="en-US" dirty="0"/>
          </a:p>
        </p:txBody>
      </p:sp>
      <p:sp>
        <p:nvSpPr>
          <p:cNvPr id="3" name="Content Placeholder 2"/>
          <p:cNvSpPr>
            <a:spLocks noGrp="1"/>
          </p:cNvSpPr>
          <p:nvPr>
            <p:ph idx="1"/>
          </p:nvPr>
        </p:nvSpPr>
        <p:spPr>
          <a:xfrm>
            <a:off x="3200400" y="1143000"/>
            <a:ext cx="8458200" cy="5143514"/>
          </a:xfrm>
        </p:spPr>
        <p:txBody>
          <a:bodyPr>
            <a:normAutofit/>
          </a:bodyPr>
          <a:lstStyle/>
          <a:p>
            <a:pPr marL="0" indent="0">
              <a:buNone/>
            </a:pPr>
            <a:r>
              <a:rPr lang="en-US" dirty="0"/>
              <a:t> </a:t>
            </a:r>
            <a:r>
              <a:rPr lang="en-US" dirty="0" smtClean="0"/>
              <a:t>        Several programs from a variety of funding sources:</a:t>
            </a:r>
          </a:p>
          <a:p>
            <a:pPr lvl="1"/>
            <a:r>
              <a:rPr lang="en-US" dirty="0" smtClean="0">
                <a:solidFill>
                  <a:srgbClr val="C00000"/>
                </a:solidFill>
              </a:rPr>
              <a:t>Co-UP (with Simone Center, i-Core NSF, RIT </a:t>
            </a:r>
            <a:r>
              <a:rPr lang="en-US" dirty="0" err="1" smtClean="0">
                <a:solidFill>
                  <a:srgbClr val="C00000"/>
                </a:solidFill>
              </a:rPr>
              <a:t>BoT</a:t>
            </a:r>
            <a:r>
              <a:rPr lang="en-US" dirty="0" smtClean="0">
                <a:solidFill>
                  <a:srgbClr val="C00000"/>
                </a:solidFill>
              </a:rPr>
              <a:t>, etc.)</a:t>
            </a:r>
          </a:p>
          <a:p>
            <a:pPr lvl="1"/>
            <a:r>
              <a:rPr lang="en-US" dirty="0" smtClean="0">
                <a:solidFill>
                  <a:srgbClr val="FF0000"/>
                </a:solidFill>
              </a:rPr>
              <a:t>Funded research &amp; development in digital media</a:t>
            </a:r>
          </a:p>
          <a:p>
            <a:pPr lvl="1"/>
            <a:r>
              <a:rPr lang="en-US" dirty="0" smtClean="0">
                <a:solidFill>
                  <a:schemeClr val="accent2"/>
                </a:solidFill>
              </a:rPr>
              <a:t>MAGIC academic projects (games, apps, others), and commercial projects (games, apps, others)</a:t>
            </a:r>
          </a:p>
          <a:p>
            <a:pPr lvl="1"/>
            <a:r>
              <a:rPr lang="en-US" dirty="0" smtClean="0">
                <a:solidFill>
                  <a:schemeClr val="accent3"/>
                </a:solidFill>
              </a:rPr>
              <a:t>Annual Speaker Series, hackathon series, cre8-a-thons</a:t>
            </a:r>
          </a:p>
          <a:p>
            <a:pPr lvl="1"/>
            <a:r>
              <a:rPr lang="en-US" dirty="0" smtClean="0">
                <a:solidFill>
                  <a:srgbClr val="92D050"/>
                </a:solidFill>
              </a:rPr>
              <a:t>Several “initiatives” that operate as mini-centers or labs inside MAGIC including FOSS, RC&amp;P, Frameless labs, LSC, etc.</a:t>
            </a:r>
          </a:p>
          <a:p>
            <a:pPr lvl="1"/>
            <a:r>
              <a:rPr lang="en-US" dirty="0" smtClean="0">
                <a:solidFill>
                  <a:srgbClr val="00B0F0"/>
                </a:solidFill>
              </a:rPr>
              <a:t>Large grant designation from ESD as a ‘NY Games Center” along with RPI and NYU + NYS Game Dev Challenge</a:t>
            </a:r>
          </a:p>
          <a:p>
            <a:pPr lvl="1"/>
            <a:r>
              <a:rPr lang="en-US" dirty="0" smtClean="0">
                <a:solidFill>
                  <a:srgbClr val="FF00FF"/>
                </a:solidFill>
              </a:rPr>
              <a:t>Commercial studio projects and client engagement</a:t>
            </a:r>
          </a:p>
          <a:p>
            <a:pPr lvl="1"/>
            <a:r>
              <a:rPr lang="en-US" dirty="0" smtClean="0">
                <a:solidFill>
                  <a:srgbClr val="9966FF"/>
                </a:solidFill>
              </a:rPr>
              <a:t>Publication of student work and entrepreneurial efforts</a:t>
            </a:r>
          </a:p>
          <a:p>
            <a:pPr lvl="1"/>
            <a:r>
              <a:rPr lang="en-US" dirty="0" smtClean="0">
                <a:solidFill>
                  <a:srgbClr val="FF99FF"/>
                </a:solidFill>
              </a:rPr>
              <a:t>NYS ESD Affiliated Public-Private partnership with MAGIC Spell Studios facility and associated economic development effort</a:t>
            </a:r>
          </a:p>
          <a:p>
            <a:pPr lvl="1"/>
            <a:endParaRPr lang="en-US" dirty="0"/>
          </a:p>
        </p:txBody>
      </p:sp>
      <p:cxnSp>
        <p:nvCxnSpPr>
          <p:cNvPr id="7" name="Straight Connector 6"/>
          <p:cNvCxnSpPr/>
          <p:nvPr/>
        </p:nvCxnSpPr>
        <p:spPr>
          <a:xfrm>
            <a:off x="3424112" y="0"/>
            <a:ext cx="4888" cy="50292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 y="914400"/>
            <a:ext cx="3505199" cy="4114800"/>
          </a:xfrm>
          <a:prstGeom prst="rect">
            <a:avLst/>
          </a:prstGeom>
          <a:gradFill>
            <a:gsLst>
              <a:gs pos="0">
                <a:schemeClr val="bg1">
                  <a:alpha val="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86910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685800"/>
            <a:ext cx="2438400" cy="2438400"/>
          </a:xfrm>
          <a:prstGeom prst="rect">
            <a:avLst/>
          </a:prstGeom>
          <a:ln w="19050">
            <a:solidFill>
              <a:schemeClr val="tx1"/>
            </a:solidFill>
          </a:ln>
        </p:spPr>
      </p:pic>
      <p:sp>
        <p:nvSpPr>
          <p:cNvPr id="3" name="Content Placeholder 2"/>
          <p:cNvSpPr>
            <a:spLocks noGrp="1"/>
          </p:cNvSpPr>
          <p:nvPr>
            <p:ph idx="1"/>
          </p:nvPr>
        </p:nvSpPr>
        <p:spPr>
          <a:xfrm>
            <a:off x="685800" y="3352801"/>
            <a:ext cx="10820400" cy="1447800"/>
          </a:xfrm>
        </p:spPr>
        <p:txBody>
          <a:bodyPr/>
          <a:lstStyle/>
          <a:p>
            <a:pPr marL="0" indent="0">
              <a:buNone/>
            </a:pPr>
            <a:r>
              <a:rPr lang="en-US" dirty="0" smtClean="0"/>
              <a:t>That has meant a lot of work with the </a:t>
            </a:r>
            <a:r>
              <a:rPr lang="en-US" dirty="0" smtClean="0">
                <a:solidFill>
                  <a:srgbClr val="FF0000"/>
                </a:solidFill>
              </a:rPr>
              <a:t>Office of the President</a:t>
            </a:r>
            <a:r>
              <a:rPr lang="en-US" dirty="0" smtClean="0"/>
              <a:t>, the </a:t>
            </a:r>
            <a:r>
              <a:rPr lang="en-US" dirty="0" smtClean="0">
                <a:solidFill>
                  <a:srgbClr val="FFC000"/>
                </a:solidFill>
              </a:rPr>
              <a:t>Office of the Provost</a:t>
            </a:r>
            <a:r>
              <a:rPr lang="en-US" dirty="0" smtClean="0"/>
              <a:t>, </a:t>
            </a:r>
            <a:r>
              <a:rPr lang="en-US" dirty="0" smtClean="0">
                <a:solidFill>
                  <a:srgbClr val="FFFF00"/>
                </a:solidFill>
              </a:rPr>
              <a:t>Government and Community </a:t>
            </a:r>
            <a:r>
              <a:rPr lang="en-US" dirty="0">
                <a:solidFill>
                  <a:srgbClr val="FFFF00"/>
                </a:solidFill>
              </a:rPr>
              <a:t>R</a:t>
            </a:r>
            <a:r>
              <a:rPr lang="en-US" dirty="0" smtClean="0">
                <a:solidFill>
                  <a:srgbClr val="FFFF00"/>
                </a:solidFill>
              </a:rPr>
              <a:t>elations</a:t>
            </a:r>
            <a:r>
              <a:rPr lang="en-US" dirty="0" smtClean="0"/>
              <a:t>, </a:t>
            </a:r>
            <a:r>
              <a:rPr lang="en-US" dirty="0" smtClean="0">
                <a:solidFill>
                  <a:srgbClr val="00B050"/>
                </a:solidFill>
              </a:rPr>
              <a:t>Development and Alumni </a:t>
            </a:r>
            <a:r>
              <a:rPr lang="en-US" dirty="0">
                <a:solidFill>
                  <a:srgbClr val="00B050"/>
                </a:solidFill>
              </a:rPr>
              <a:t>R</a:t>
            </a:r>
            <a:r>
              <a:rPr lang="en-US" dirty="0" smtClean="0">
                <a:solidFill>
                  <a:srgbClr val="00B050"/>
                </a:solidFill>
              </a:rPr>
              <a:t>elations</a:t>
            </a:r>
            <a:r>
              <a:rPr lang="en-US" dirty="0" smtClean="0"/>
              <a:t>, </a:t>
            </a:r>
            <a:r>
              <a:rPr lang="en-US" dirty="0" smtClean="0">
                <a:solidFill>
                  <a:srgbClr val="00B0F0"/>
                </a:solidFill>
              </a:rPr>
              <a:t>Information Technology Services</a:t>
            </a:r>
            <a:r>
              <a:rPr lang="en-US" dirty="0" smtClean="0"/>
              <a:t>, </a:t>
            </a:r>
            <a:r>
              <a:rPr lang="en-US" dirty="0" smtClean="0">
                <a:solidFill>
                  <a:srgbClr val="9966FF"/>
                </a:solidFill>
              </a:rPr>
              <a:t>Facilities Management Services</a:t>
            </a:r>
            <a:r>
              <a:rPr lang="en-US" dirty="0" smtClean="0"/>
              <a:t>, and the </a:t>
            </a:r>
            <a:r>
              <a:rPr lang="en-US" dirty="0" smtClean="0">
                <a:solidFill>
                  <a:srgbClr val="FF00FF"/>
                </a:solidFill>
              </a:rPr>
              <a:t>Office of the Vice </a:t>
            </a:r>
            <a:r>
              <a:rPr lang="en-US" dirty="0">
                <a:solidFill>
                  <a:srgbClr val="FF00FF"/>
                </a:solidFill>
              </a:rPr>
              <a:t>P</a:t>
            </a:r>
            <a:r>
              <a:rPr lang="en-US" dirty="0" smtClean="0">
                <a:solidFill>
                  <a:srgbClr val="FF00FF"/>
                </a:solidFill>
              </a:rPr>
              <a:t>resident for Research</a:t>
            </a:r>
            <a:r>
              <a:rPr lang="en-US" dirty="0" smtClean="0"/>
              <a:t>.  We would not be celebrating today without the support of these offices and divisions.</a:t>
            </a:r>
            <a:endParaRPr lang="en-US" dirty="0"/>
          </a:p>
        </p:txBody>
      </p:sp>
    </p:spTree>
    <p:extLst>
      <p:ext uri="{BB962C8B-B14F-4D97-AF65-F5344CB8AC3E}">
        <p14:creationId xmlns:p14="http://schemas.microsoft.com/office/powerpoint/2010/main" val="8453589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172200"/>
            <a:ext cx="12268200" cy="685800"/>
          </a:xfrm>
          <a:prstGeom prst="rect">
            <a:avLst/>
          </a:prstGeom>
          <a:solidFill>
            <a:srgbClr val="006C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0"/>
            <a:ext cx="12268200" cy="6172200"/>
          </a:xfrm>
          <a:prstGeom prst="rect">
            <a:avLst/>
          </a:prstGeom>
        </p:spPr>
      </p:pic>
    </p:spTree>
    <p:extLst>
      <p:ext uri="{BB962C8B-B14F-4D97-AF65-F5344CB8AC3E}">
        <p14:creationId xmlns:p14="http://schemas.microsoft.com/office/powerpoint/2010/main" val="39246470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1" y="-15025"/>
            <a:ext cx="3048000" cy="1706880"/>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0"/>
            <a:ext cx="9144000" cy="6854980"/>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144000" y="4937311"/>
            <a:ext cx="3028950" cy="1927514"/>
          </a:xfrm>
          <a:prstGeom prst="rect">
            <a:avLst/>
          </a:prstGeom>
          <a:ln>
            <a:solidFill>
              <a:schemeClr val="tx1"/>
            </a:solidFill>
          </a:ln>
        </p:spPr>
      </p:pic>
      <p:pic>
        <p:nvPicPr>
          <p:cNvPr id="5" name="Picture 4"/>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9144001" y="1146715"/>
            <a:ext cx="3048000" cy="1133155"/>
          </a:xfrm>
          <a:prstGeom prst="rect">
            <a:avLst/>
          </a:prstGeom>
          <a:ln w="12700">
            <a:solidFill>
              <a:schemeClr val="tx1"/>
            </a:solidFill>
          </a:ln>
        </p:spPr>
      </p:pic>
      <p:pic>
        <p:nvPicPr>
          <p:cNvPr id="7" name="Picture 6"/>
          <p:cNvPicPr>
            <a:picLocks noChangeAspect="1"/>
          </p:cNvPicPr>
          <p:nvPr/>
        </p:nvPicPr>
        <p:blipFill rotWithShape="1">
          <a:blip r:embed="rId7" cstate="email">
            <a:extLst>
              <a:ext uri="{28A0092B-C50C-407E-A947-70E740481C1C}">
                <a14:useLocalDpi xmlns:a14="http://schemas.microsoft.com/office/drawing/2010/main" val="0"/>
              </a:ext>
            </a:extLst>
          </a:blip>
          <a:srcRect/>
          <a:stretch/>
        </p:blipFill>
        <p:spPr>
          <a:xfrm>
            <a:off x="9144000" y="3611860"/>
            <a:ext cx="3051503" cy="1722140"/>
          </a:xfrm>
          <a:prstGeom prst="rect">
            <a:avLst/>
          </a:prstGeom>
          <a:ln>
            <a:solidFill>
              <a:schemeClr val="tx1"/>
            </a:solidFill>
          </a:ln>
        </p:spPr>
      </p:pic>
      <p:pic>
        <p:nvPicPr>
          <p:cNvPr id="6" name="Content Placeholder 3"/>
          <p:cNvPicPr>
            <a:picLocks noChangeAspect="1"/>
          </p:cNvPicPr>
          <p:nvPr/>
        </p:nvPicPr>
        <p:blipFill rotWithShape="1">
          <a:blip r:embed="rId8" cstate="email">
            <a:extLst>
              <a:ext uri="{28A0092B-C50C-407E-A947-70E740481C1C}">
                <a14:useLocalDpi xmlns:a14="http://schemas.microsoft.com/office/drawing/2010/main" val="0"/>
              </a:ext>
            </a:extLst>
          </a:blip>
          <a:srcRect/>
          <a:stretch/>
        </p:blipFill>
        <p:spPr>
          <a:xfrm>
            <a:off x="9144000" y="2289715"/>
            <a:ext cx="3048000" cy="1325860"/>
          </a:xfrm>
          <a:prstGeom prst="rect">
            <a:avLst/>
          </a:prstGeom>
          <a:ln>
            <a:solidFill>
              <a:schemeClr val="tx1"/>
            </a:solidFill>
          </a:ln>
        </p:spPr>
      </p:pic>
    </p:spTree>
    <p:extLst>
      <p:ext uri="{BB962C8B-B14F-4D97-AF65-F5344CB8AC3E}">
        <p14:creationId xmlns:p14="http://schemas.microsoft.com/office/powerpoint/2010/main" val="1321504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788" y="4736778"/>
            <a:ext cx="10515600" cy="1325563"/>
          </a:xfrm>
        </p:spPr>
        <p:txBody>
          <a:bodyPr/>
          <a:lstStyle/>
          <a:p>
            <a:r>
              <a:rPr lang="en-US" dirty="0" smtClean="0"/>
              <a:t>…The M is for Messy</a:t>
            </a: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251382" y="1939797"/>
            <a:ext cx="5764191" cy="2602841"/>
          </a:xfrm>
          <a:prstGeom prst="rect">
            <a:avLst/>
          </a:prstGeom>
        </p:spPr>
      </p:pic>
    </p:spTree>
    <p:extLst>
      <p:ext uri="{BB962C8B-B14F-4D97-AF65-F5344CB8AC3E}">
        <p14:creationId xmlns:p14="http://schemas.microsoft.com/office/powerpoint/2010/main" val="25521819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4373"/>
            <a:ext cx="11125200" cy="1293028"/>
          </a:xfrm>
        </p:spPr>
        <p:txBody>
          <a:bodyPr/>
          <a:lstStyle/>
          <a:p>
            <a:r>
              <a:rPr lang="en-US" dirty="0" smtClean="0"/>
              <a:t>a bit MORE about Our WORK</a:t>
            </a:r>
            <a:endParaRPr lang="en-US" dirty="0"/>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1600200"/>
            <a:ext cx="12192000" cy="4191000"/>
          </a:xfrm>
          <a:prstGeom prst="rect">
            <a:avLst/>
          </a:prstGeom>
        </p:spPr>
      </p:pic>
      <p:cxnSp>
        <p:nvCxnSpPr>
          <p:cNvPr id="5" name="Straight Connector 4"/>
          <p:cNvCxnSpPr/>
          <p:nvPr/>
        </p:nvCxnSpPr>
        <p:spPr>
          <a:xfrm>
            <a:off x="0" y="57912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16002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40639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6933" y="0"/>
            <a:ext cx="12208934" cy="4495800"/>
          </a:xfrm>
          <a:prstGeom prst="rect">
            <a:avLst/>
          </a:prstGeom>
        </p:spPr>
      </p:pic>
      <p:sp>
        <p:nvSpPr>
          <p:cNvPr id="6" name="Rectangle 5"/>
          <p:cNvSpPr/>
          <p:nvPr/>
        </p:nvSpPr>
        <p:spPr>
          <a:xfrm>
            <a:off x="16933" y="791633"/>
            <a:ext cx="12175067" cy="3733800"/>
          </a:xfrm>
          <a:prstGeom prst="rect">
            <a:avLst/>
          </a:prstGeom>
          <a:gradFill flip="none" rotWithShape="1">
            <a:gsLst>
              <a:gs pos="0">
                <a:schemeClr val="bg1">
                  <a:alpha val="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 y="2209800"/>
            <a:ext cx="12192002" cy="1143000"/>
          </a:xfrm>
          <a:solidFill>
            <a:schemeClr val="bg1">
              <a:alpha val="55000"/>
            </a:schemeClr>
          </a:solidFill>
        </p:spPr>
        <p:txBody>
          <a:bodyPr>
            <a:normAutofit fontScale="90000"/>
          </a:bodyPr>
          <a:lstStyle/>
          <a:p>
            <a:pPr algn="l"/>
            <a:r>
              <a:rPr lang="en-US" dirty="0" smtClean="0"/>
              <a:t>	A Strange Game </a:t>
            </a:r>
            <a:br>
              <a:rPr lang="en-US" dirty="0" smtClean="0"/>
            </a:br>
            <a:r>
              <a:rPr lang="en-US" dirty="0" smtClean="0"/>
              <a:t>	for Strange Reasons</a:t>
            </a:r>
            <a:endParaRPr lang="en-US" dirty="0"/>
          </a:p>
        </p:txBody>
      </p:sp>
      <p:sp>
        <p:nvSpPr>
          <p:cNvPr id="3" name="Content Placeholder 2"/>
          <p:cNvSpPr>
            <a:spLocks noGrp="1"/>
          </p:cNvSpPr>
          <p:nvPr>
            <p:ph idx="1"/>
          </p:nvPr>
        </p:nvSpPr>
        <p:spPr>
          <a:xfrm>
            <a:off x="685800" y="3496732"/>
            <a:ext cx="11049000" cy="2523067"/>
          </a:xfrm>
        </p:spPr>
        <p:txBody>
          <a:bodyPr>
            <a:normAutofit/>
          </a:bodyPr>
          <a:lstStyle/>
          <a:p>
            <a:r>
              <a:rPr lang="en-US" dirty="0" smtClean="0"/>
              <a:t>This game taught us (the campus) about making things, production, and scale</a:t>
            </a:r>
          </a:p>
          <a:p>
            <a:r>
              <a:rPr lang="en-US" dirty="0" smtClean="0"/>
              <a:t>This game allowed us to explore using typical game forms for telling a unique story to a very targeted audience</a:t>
            </a:r>
          </a:p>
          <a:p>
            <a:r>
              <a:rPr lang="en-US" dirty="0" smtClean="0"/>
              <a:t>Finalist at GLS Education Arcade, accepted to </a:t>
            </a:r>
            <a:r>
              <a:rPr lang="en-US" dirty="0" err="1" smtClean="0"/>
              <a:t>DiGRA</a:t>
            </a:r>
            <a:r>
              <a:rPr lang="en-US" dirty="0" smtClean="0"/>
              <a:t> Blank Arcade, and </a:t>
            </a:r>
            <a:r>
              <a:rPr lang="en-US" dirty="0" err="1" smtClean="0"/>
              <a:t>IndieArcade</a:t>
            </a:r>
            <a:r>
              <a:rPr lang="en-US" dirty="0" smtClean="0"/>
              <a:t> at the Smithsonian American Museum of Art</a:t>
            </a:r>
          </a:p>
          <a:p>
            <a:r>
              <a:rPr lang="en-US" dirty="0" smtClean="0"/>
              <a:t>SPLATTERSHMUP.RIT.EDU – PLAY TODAY!  MAKE ART!</a:t>
            </a:r>
            <a:endParaRPr lang="en-US" dirty="0"/>
          </a:p>
        </p:txBody>
      </p:sp>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257800" y="609600"/>
            <a:ext cx="5465615" cy="2031951"/>
          </a:xfrm>
          <a:prstGeom prst="rect">
            <a:avLst/>
          </a:prstGeom>
          <a:ln w="12700">
            <a:solidFill>
              <a:schemeClr val="tx1"/>
            </a:solidFill>
          </a:ln>
        </p:spPr>
      </p:pic>
    </p:spTree>
    <p:extLst>
      <p:ext uri="{BB962C8B-B14F-4D97-AF65-F5344CB8AC3E}">
        <p14:creationId xmlns:p14="http://schemas.microsoft.com/office/powerpoint/2010/main" val="33976147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2400" y="152400"/>
            <a:ext cx="2895600" cy="5791200"/>
          </a:xfrm>
          <a:prstGeom prst="rect">
            <a:avLst/>
          </a:prstGeom>
          <a:ln w="19050">
            <a:solidFill>
              <a:schemeClr val="tx1"/>
            </a:solidFill>
          </a:ln>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200400" y="152400"/>
            <a:ext cx="5791200" cy="2895600"/>
          </a:xfrm>
          <a:prstGeom prst="rect">
            <a:avLst/>
          </a:prstGeom>
          <a:ln w="19050">
            <a:solidFill>
              <a:schemeClr val="tx1"/>
            </a:solidFill>
          </a:ln>
        </p:spPr>
      </p:pic>
      <p:pic>
        <p:nvPicPr>
          <p:cNvPr id="7" name="Picture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200400" y="3200400"/>
            <a:ext cx="5791200" cy="2743200"/>
          </a:xfrm>
          <a:prstGeom prst="rect">
            <a:avLst/>
          </a:prstGeom>
          <a:ln w="19050">
            <a:solidFill>
              <a:schemeClr val="tx1"/>
            </a:solidFill>
          </a:ln>
        </p:spPr>
      </p:pic>
      <p:pic>
        <p:nvPicPr>
          <p:cNvPr id="6" name="Picture 5"/>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9194800" y="152400"/>
            <a:ext cx="2844800" cy="1600200"/>
          </a:xfrm>
          <a:prstGeom prst="rect">
            <a:avLst/>
          </a:prstGeom>
          <a:ln>
            <a:solidFill>
              <a:schemeClr val="tx1"/>
            </a:solidFill>
          </a:ln>
        </p:spPr>
      </p:pic>
      <p:pic>
        <p:nvPicPr>
          <p:cNvPr id="8" name="Picture 7"/>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9173633" y="1828800"/>
            <a:ext cx="2878667" cy="1803527"/>
          </a:xfrm>
          <a:prstGeom prst="rect">
            <a:avLst/>
          </a:prstGeom>
        </p:spPr>
      </p:pic>
      <p:pic>
        <p:nvPicPr>
          <p:cNvPr id="9" name="Picture 8"/>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9194800" y="3691594"/>
            <a:ext cx="2857500" cy="1428750"/>
          </a:xfrm>
          <a:prstGeom prst="rect">
            <a:avLst/>
          </a:prstGeom>
        </p:spPr>
      </p:pic>
      <p:pic>
        <p:nvPicPr>
          <p:cNvPr id="10" name="Picture 9"/>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9194800" y="5257800"/>
            <a:ext cx="1320800" cy="685800"/>
          </a:xfrm>
          <a:prstGeom prst="rect">
            <a:avLst/>
          </a:prstGeom>
        </p:spPr>
      </p:pic>
      <p:pic>
        <p:nvPicPr>
          <p:cNvPr id="12" name="Picture 11"/>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10668000" y="5257800"/>
            <a:ext cx="1062038" cy="722186"/>
          </a:xfrm>
          <a:prstGeom prst="rect">
            <a:avLst/>
          </a:prstGeom>
        </p:spPr>
      </p:pic>
    </p:spTree>
    <p:extLst>
      <p:ext uri="{BB962C8B-B14F-4D97-AF65-F5344CB8AC3E}">
        <p14:creationId xmlns:p14="http://schemas.microsoft.com/office/powerpoint/2010/main" val="17361585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379326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1"/>
            <a:ext cx="9136049" cy="6852037"/>
          </a:xfrm>
        </p:spPr>
      </p:pic>
      <p:pic>
        <p:nvPicPr>
          <p:cNvPr id="5" name="Picture 4"/>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7633418" y="-5964"/>
            <a:ext cx="4555932" cy="6858000"/>
          </a:xfrm>
          <a:prstGeom prst="rect">
            <a:avLst/>
          </a:prstGeom>
        </p:spPr>
      </p:pic>
      <p:cxnSp>
        <p:nvCxnSpPr>
          <p:cNvPr id="7" name="Straight Connector 6"/>
          <p:cNvCxnSpPr/>
          <p:nvPr/>
        </p:nvCxnSpPr>
        <p:spPr>
          <a:xfrm>
            <a:off x="7629475" y="0"/>
            <a:ext cx="0" cy="685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 y="1"/>
            <a:ext cx="12174513" cy="4267200"/>
          </a:xfrm>
          <a:prstGeom prst="rect">
            <a:avLst/>
          </a:prstGeom>
          <a:gradFill>
            <a:gsLst>
              <a:gs pos="0">
                <a:schemeClr val="bg1"/>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33400" y="764373"/>
            <a:ext cx="10972800" cy="1293028"/>
          </a:xfrm>
        </p:spPr>
        <p:txBody>
          <a:bodyPr/>
          <a:lstStyle/>
          <a:p>
            <a:r>
              <a:rPr lang="en-US" dirty="0" smtClean="0"/>
              <a:t>FIRST UNIVERSITY TO PUBLISH DIRECTLY ON XBOX ONE.  BRAGGING RIGHTS++</a:t>
            </a:r>
            <a:endParaRPr lang="en-US" dirty="0"/>
          </a:p>
        </p:txBody>
      </p:sp>
    </p:spTree>
    <p:extLst>
      <p:ext uri="{BB962C8B-B14F-4D97-AF65-F5344CB8AC3E}">
        <p14:creationId xmlns:p14="http://schemas.microsoft.com/office/powerpoint/2010/main" val="20619746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 y="-9525"/>
            <a:ext cx="12192000" cy="5724525"/>
          </a:xfrm>
          <a:prstGeom prst="rect">
            <a:avLst/>
          </a:prstGeom>
        </p:spPr>
      </p:pic>
      <p:sp>
        <p:nvSpPr>
          <p:cNvPr id="9" name="Rectangle 8"/>
          <p:cNvSpPr/>
          <p:nvPr/>
        </p:nvSpPr>
        <p:spPr>
          <a:xfrm>
            <a:off x="-1" y="0"/>
            <a:ext cx="12174513" cy="4023359"/>
          </a:xfrm>
          <a:prstGeom prst="rect">
            <a:avLst/>
          </a:prstGeom>
          <a:gradFill>
            <a:gsLst>
              <a:gs pos="0">
                <a:schemeClr val="bg1"/>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 SUMMER WITH THE</a:t>
            </a:r>
            <a:br>
              <a:rPr lang="en-US" dirty="0" smtClean="0"/>
            </a:br>
            <a:r>
              <a:rPr lang="en-US" dirty="0" smtClean="0"/>
              <a:t>BUFFALO BILLS</a:t>
            </a:r>
            <a:endParaRPr lang="en-US"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128712" y="2895600"/>
            <a:ext cx="4191000" cy="2590800"/>
          </a:xfrm>
          <a:ln w="28575">
            <a:solidFill>
              <a:schemeClr val="tx1"/>
            </a:solidFill>
          </a:ln>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138250"/>
            <a:ext cx="5105400" cy="2552700"/>
          </a:xfrm>
          <a:prstGeom prst="rect">
            <a:avLst/>
          </a:prstGeom>
          <a:ln w="28575">
            <a:solidFill>
              <a:schemeClr val="tx1"/>
            </a:solidFill>
          </a:ln>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62599" y="2248716"/>
            <a:ext cx="5857875" cy="3237684"/>
          </a:xfrm>
          <a:prstGeom prst="rect">
            <a:avLst/>
          </a:prstGeom>
          <a:ln w="28575">
            <a:solidFill>
              <a:schemeClr val="tx1"/>
            </a:solidFill>
          </a:ln>
        </p:spPr>
      </p:pic>
      <p:cxnSp>
        <p:nvCxnSpPr>
          <p:cNvPr id="8" name="Straight Connector 7"/>
          <p:cNvCxnSpPr/>
          <p:nvPr/>
        </p:nvCxnSpPr>
        <p:spPr>
          <a:xfrm>
            <a:off x="0" y="5715000"/>
            <a:ext cx="12192000" cy="87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77445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4038" y="1798639"/>
            <a:ext cx="909638" cy="882647"/>
          </a:xfrm>
          <a:prstGeom prst="rect">
            <a:avLst/>
          </a:prstGeom>
          <a:ln w="25400">
            <a:solidFill>
              <a:schemeClr val="tx1"/>
            </a:solidFill>
          </a:ln>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724150" y="0"/>
            <a:ext cx="919164" cy="914400"/>
          </a:xfrm>
          <a:prstGeom prst="rect">
            <a:avLst/>
          </a:prstGeom>
          <a:ln w="25400">
            <a:solidFill>
              <a:schemeClr val="tx1"/>
            </a:solidFill>
          </a:ln>
        </p:spPr>
      </p:pic>
      <p:pic>
        <p:nvPicPr>
          <p:cNvPr id="6" name="Picture 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14400" y="1776412"/>
            <a:ext cx="909638" cy="909638"/>
          </a:xfrm>
          <a:prstGeom prst="rect">
            <a:avLst/>
          </a:prstGeom>
          <a:ln w="25400">
            <a:solidFill>
              <a:schemeClr val="tx1"/>
            </a:solidFill>
          </a:ln>
        </p:spPr>
      </p:pic>
      <p:pic>
        <p:nvPicPr>
          <p:cNvPr id="7" name="Picture 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0240" y="1790699"/>
            <a:ext cx="891779" cy="901525"/>
          </a:xfrm>
          <a:prstGeom prst="rect">
            <a:avLst/>
          </a:prstGeom>
          <a:ln w="25400">
            <a:solidFill>
              <a:schemeClr val="tx1"/>
            </a:solidFill>
          </a:ln>
        </p:spPr>
      </p:pic>
      <p:pic>
        <p:nvPicPr>
          <p:cNvPr id="8" name="Picture 7"/>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838326" y="909638"/>
            <a:ext cx="909638" cy="889001"/>
          </a:xfrm>
          <a:prstGeom prst="rect">
            <a:avLst/>
          </a:prstGeom>
          <a:ln w="25400">
            <a:solidFill>
              <a:schemeClr val="tx1"/>
            </a:solidFill>
          </a:ln>
        </p:spPr>
      </p:pic>
      <p:pic>
        <p:nvPicPr>
          <p:cNvPr id="9" name="Picture 8"/>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914400" y="885824"/>
            <a:ext cx="909638" cy="909638"/>
          </a:xfrm>
          <a:prstGeom prst="rect">
            <a:avLst/>
          </a:prstGeom>
          <a:ln w="25400">
            <a:solidFill>
              <a:schemeClr val="tx1"/>
            </a:solidFill>
          </a:ln>
        </p:spPr>
      </p:pic>
      <p:pic>
        <p:nvPicPr>
          <p:cNvPr id="10" name="Picture 9"/>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2381" y="890587"/>
            <a:ext cx="909638" cy="909638"/>
          </a:xfrm>
          <a:prstGeom prst="rect">
            <a:avLst/>
          </a:prstGeom>
          <a:ln w="25400">
            <a:solidFill>
              <a:schemeClr val="tx1"/>
            </a:solidFill>
          </a:ln>
        </p:spPr>
      </p:pic>
      <p:pic>
        <p:nvPicPr>
          <p:cNvPr id="11" name="Picture 10"/>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1824038" y="0"/>
            <a:ext cx="909638" cy="909638"/>
          </a:xfrm>
          <a:prstGeom prst="rect">
            <a:avLst/>
          </a:prstGeom>
          <a:ln w="25400">
            <a:solidFill>
              <a:schemeClr val="tx1"/>
            </a:solidFill>
          </a:ln>
        </p:spPr>
      </p:pic>
      <p:pic>
        <p:nvPicPr>
          <p:cNvPr id="12" name="Picture 11"/>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914400" y="0"/>
            <a:ext cx="909638" cy="909638"/>
          </a:xfrm>
          <a:prstGeom prst="rect">
            <a:avLst/>
          </a:prstGeom>
          <a:ln w="25400">
            <a:solidFill>
              <a:schemeClr val="tx1"/>
            </a:solidFill>
          </a:ln>
        </p:spPr>
      </p:pic>
      <p:pic>
        <p:nvPicPr>
          <p:cNvPr id="13" name="Picture 12"/>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0" y="-14288"/>
            <a:ext cx="923926" cy="923926"/>
          </a:xfrm>
          <a:prstGeom prst="rect">
            <a:avLst/>
          </a:prstGeom>
          <a:ln w="25400">
            <a:solidFill>
              <a:schemeClr val="tx1"/>
            </a:solidFill>
          </a:ln>
        </p:spPr>
      </p:pic>
      <p:pic>
        <p:nvPicPr>
          <p:cNvPr id="14" name="Picture 13"/>
          <p:cNvPicPr>
            <a:picLocks noChangeAspect="1"/>
          </p:cNvPicPr>
          <p:nvPr/>
        </p:nvPicPr>
        <p:blipFill rotWithShape="1">
          <a:blip r:embed="rId13" cstate="email">
            <a:extLst>
              <a:ext uri="{28A0092B-C50C-407E-A947-70E740481C1C}">
                <a14:useLocalDpi xmlns:a14="http://schemas.microsoft.com/office/drawing/2010/main" val="0"/>
              </a:ext>
            </a:extLst>
          </a:blip>
          <a:srcRect/>
          <a:stretch/>
        </p:blipFill>
        <p:spPr>
          <a:xfrm>
            <a:off x="3671892" y="-14288"/>
            <a:ext cx="900108" cy="923927"/>
          </a:xfrm>
          <a:prstGeom prst="rect">
            <a:avLst/>
          </a:prstGeom>
          <a:ln w="25400">
            <a:solidFill>
              <a:schemeClr val="tx1"/>
            </a:solidFill>
          </a:ln>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767017" y="1776413"/>
            <a:ext cx="876298" cy="909638"/>
          </a:xfrm>
          <a:prstGeom prst="rect">
            <a:avLst/>
          </a:prstGeom>
          <a:ln w="25400">
            <a:solidFill>
              <a:schemeClr val="tx1"/>
            </a:solidFill>
          </a:ln>
        </p:spPr>
      </p:pic>
      <p:pic>
        <p:nvPicPr>
          <p:cNvPr id="16" name="Picture 15"/>
          <p:cNvPicPr>
            <a:picLocks noChangeAspect="1"/>
          </p:cNvPicPr>
          <p:nvPr/>
        </p:nvPicPr>
        <p:blipFill>
          <a:blip r:embed="rId15" cstate="email">
            <a:extLst>
              <a:ext uri="{28A0092B-C50C-407E-A947-70E740481C1C}">
                <a14:useLocalDpi xmlns:a14="http://schemas.microsoft.com/office/drawing/2010/main" val="0"/>
              </a:ext>
            </a:extLst>
          </a:blip>
          <a:stretch>
            <a:fillRect/>
          </a:stretch>
        </p:blipFill>
        <p:spPr>
          <a:xfrm>
            <a:off x="2767016" y="935038"/>
            <a:ext cx="876298" cy="863601"/>
          </a:xfrm>
          <a:prstGeom prst="rect">
            <a:avLst/>
          </a:prstGeom>
          <a:ln w="25400">
            <a:solidFill>
              <a:schemeClr val="tx1"/>
            </a:solidFill>
          </a:ln>
        </p:spPr>
      </p:pic>
      <p:pic>
        <p:nvPicPr>
          <p:cNvPr id="17" name="Picture 16"/>
          <p:cNvPicPr>
            <a:picLocks noChangeAspect="1"/>
          </p:cNvPicPr>
          <p:nvPr/>
        </p:nvPicPr>
        <p:blipFill rotWithShape="1">
          <a:blip r:embed="rId16" cstate="email">
            <a:extLst>
              <a:ext uri="{28A0092B-C50C-407E-A947-70E740481C1C}">
                <a14:useLocalDpi xmlns:a14="http://schemas.microsoft.com/office/drawing/2010/main" val="0"/>
              </a:ext>
            </a:extLst>
          </a:blip>
          <a:srcRect/>
          <a:stretch/>
        </p:blipFill>
        <p:spPr>
          <a:xfrm>
            <a:off x="6348403" y="2706685"/>
            <a:ext cx="5843598" cy="2767768"/>
          </a:xfrm>
          <a:prstGeom prst="rect">
            <a:avLst/>
          </a:prstGeom>
          <a:ln w="25400">
            <a:solidFill>
              <a:schemeClr val="tx1"/>
            </a:solidFill>
          </a:ln>
        </p:spPr>
      </p:pic>
      <p:pic>
        <p:nvPicPr>
          <p:cNvPr id="18" name="Picture 1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492668" y="923398"/>
            <a:ext cx="1684423" cy="875241"/>
          </a:xfrm>
          <a:prstGeom prst="rect">
            <a:avLst/>
          </a:prstGeom>
          <a:ln w="25400">
            <a:solidFill>
              <a:schemeClr val="tx1"/>
            </a:solidFill>
          </a:ln>
        </p:spPr>
      </p:pic>
      <p:pic>
        <p:nvPicPr>
          <p:cNvPr id="19" name="Picture 18"/>
          <p:cNvPicPr>
            <a:picLocks noChangeAspect="1"/>
          </p:cNvPicPr>
          <p:nvPr/>
        </p:nvPicPr>
        <p:blipFill>
          <a:blip r:embed="rId18" cstate="email">
            <a:extLst>
              <a:ext uri="{28A0092B-C50C-407E-A947-70E740481C1C}">
                <a14:useLocalDpi xmlns:a14="http://schemas.microsoft.com/office/drawing/2010/main" val="0"/>
              </a:ext>
            </a:extLst>
          </a:blip>
          <a:stretch>
            <a:fillRect/>
          </a:stretch>
        </p:blipFill>
        <p:spPr>
          <a:xfrm>
            <a:off x="5510216" y="-14288"/>
            <a:ext cx="1666875" cy="925866"/>
          </a:xfrm>
          <a:prstGeom prst="rect">
            <a:avLst/>
          </a:prstGeom>
          <a:ln w="25400">
            <a:solidFill>
              <a:schemeClr val="tx1"/>
            </a:solidFill>
          </a:ln>
        </p:spPr>
      </p:pic>
      <p:pic>
        <p:nvPicPr>
          <p:cNvPr id="20" name="Picture 19"/>
          <p:cNvPicPr>
            <a:picLocks noChangeAspect="1"/>
          </p:cNvPicPr>
          <p:nvPr/>
        </p:nvPicPr>
        <p:blipFill>
          <a:blip r:embed="rId19" cstate="email">
            <a:extLst>
              <a:ext uri="{28A0092B-C50C-407E-A947-70E740481C1C}">
                <a14:useLocalDpi xmlns:a14="http://schemas.microsoft.com/office/drawing/2010/main" val="0"/>
              </a:ext>
            </a:extLst>
          </a:blip>
          <a:stretch>
            <a:fillRect/>
          </a:stretch>
        </p:blipFill>
        <p:spPr>
          <a:xfrm>
            <a:off x="3662368" y="1821815"/>
            <a:ext cx="1847848" cy="864235"/>
          </a:xfrm>
          <a:prstGeom prst="rect">
            <a:avLst/>
          </a:prstGeom>
          <a:ln w="25400">
            <a:solidFill>
              <a:schemeClr val="tx1"/>
            </a:solidFill>
          </a:ln>
        </p:spPr>
      </p:pic>
      <p:pic>
        <p:nvPicPr>
          <p:cNvPr id="21" name="Picture 20"/>
          <p:cNvPicPr>
            <a:picLocks noChangeAspect="1"/>
          </p:cNvPicPr>
          <p:nvPr/>
        </p:nvPicPr>
        <p:blipFill>
          <a:blip r:embed="rId20" cstate="email">
            <a:extLst>
              <a:ext uri="{28A0092B-C50C-407E-A947-70E740481C1C}">
                <a14:useLocalDpi xmlns:a14="http://schemas.microsoft.com/office/drawing/2010/main" val="0"/>
              </a:ext>
            </a:extLst>
          </a:blip>
          <a:stretch>
            <a:fillRect/>
          </a:stretch>
        </p:blipFill>
        <p:spPr>
          <a:xfrm>
            <a:off x="4598640" y="1058"/>
            <a:ext cx="911576" cy="911576"/>
          </a:xfrm>
          <a:prstGeom prst="rect">
            <a:avLst/>
          </a:prstGeom>
          <a:ln w="25400">
            <a:solidFill>
              <a:schemeClr val="tx1"/>
            </a:solidFill>
          </a:ln>
        </p:spPr>
      </p:pic>
      <p:pic>
        <p:nvPicPr>
          <p:cNvPr id="22" name="Picture 21"/>
          <p:cNvPicPr>
            <a:picLocks noChangeAspect="1"/>
          </p:cNvPicPr>
          <p:nvPr/>
        </p:nvPicPr>
        <p:blipFill>
          <a:blip r:embed="rId21" cstate="email">
            <a:extLst>
              <a:ext uri="{28A0092B-C50C-407E-A947-70E740481C1C}">
                <a14:useLocalDpi xmlns:a14="http://schemas.microsoft.com/office/drawing/2010/main" val="0"/>
              </a:ext>
            </a:extLst>
          </a:blip>
          <a:stretch>
            <a:fillRect/>
          </a:stretch>
        </p:blipFill>
        <p:spPr>
          <a:xfrm>
            <a:off x="11219744" y="-3702"/>
            <a:ext cx="952500" cy="889526"/>
          </a:xfrm>
          <a:prstGeom prst="rect">
            <a:avLst/>
          </a:prstGeom>
          <a:ln w="25400">
            <a:solidFill>
              <a:schemeClr val="tx1"/>
            </a:solidFill>
          </a:ln>
        </p:spPr>
      </p:pic>
      <p:pic>
        <p:nvPicPr>
          <p:cNvPr id="24" name="Picture 23"/>
          <p:cNvPicPr>
            <a:picLocks noChangeAspect="1"/>
          </p:cNvPicPr>
          <p:nvPr/>
        </p:nvPicPr>
        <p:blipFill>
          <a:blip r:embed="rId22" cstate="email">
            <a:extLst>
              <a:ext uri="{28A0092B-C50C-407E-A947-70E740481C1C}">
                <a14:useLocalDpi xmlns:a14="http://schemas.microsoft.com/office/drawing/2010/main" val="0"/>
              </a:ext>
            </a:extLst>
          </a:blip>
          <a:stretch>
            <a:fillRect/>
          </a:stretch>
        </p:blipFill>
        <p:spPr>
          <a:xfrm>
            <a:off x="5529270" y="1824637"/>
            <a:ext cx="1647822" cy="859296"/>
          </a:xfrm>
          <a:prstGeom prst="rect">
            <a:avLst/>
          </a:prstGeom>
          <a:ln w="25400">
            <a:solidFill>
              <a:schemeClr val="tx1"/>
            </a:solidFill>
          </a:ln>
        </p:spPr>
      </p:pic>
      <p:pic>
        <p:nvPicPr>
          <p:cNvPr id="25" name="Picture 24"/>
          <p:cNvPicPr>
            <a:picLocks noChangeAspect="1"/>
          </p:cNvPicPr>
          <p:nvPr/>
        </p:nvPicPr>
        <p:blipFill>
          <a:blip r:embed="rId23" cstate="email">
            <a:extLst>
              <a:ext uri="{28A0092B-C50C-407E-A947-70E740481C1C}">
                <a14:useLocalDpi xmlns:a14="http://schemas.microsoft.com/office/drawing/2010/main" val="0"/>
              </a:ext>
            </a:extLst>
          </a:blip>
          <a:stretch>
            <a:fillRect/>
          </a:stretch>
        </p:blipFill>
        <p:spPr>
          <a:xfrm>
            <a:off x="7200900" y="914400"/>
            <a:ext cx="952500" cy="889001"/>
          </a:xfrm>
          <a:prstGeom prst="rect">
            <a:avLst/>
          </a:prstGeom>
          <a:ln w="25400">
            <a:solidFill>
              <a:schemeClr val="tx1"/>
            </a:solidFill>
          </a:ln>
        </p:spPr>
      </p:pic>
      <p:pic>
        <p:nvPicPr>
          <p:cNvPr id="26" name="Picture 25"/>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9986955" y="911223"/>
            <a:ext cx="2433645" cy="1770063"/>
          </a:xfrm>
          <a:prstGeom prst="rect">
            <a:avLst/>
          </a:prstGeom>
          <a:ln w="25400">
            <a:solidFill>
              <a:schemeClr val="tx1"/>
            </a:solidFill>
          </a:ln>
        </p:spPr>
      </p:pic>
      <p:pic>
        <p:nvPicPr>
          <p:cNvPr id="27" name="Picture 26"/>
          <p:cNvPicPr>
            <a:picLocks noChangeAspect="1"/>
          </p:cNvPicPr>
          <p:nvPr/>
        </p:nvPicPr>
        <p:blipFill>
          <a:blip r:embed="rId25" cstate="email">
            <a:extLst>
              <a:ext uri="{28A0092B-C50C-407E-A947-70E740481C1C}">
                <a14:useLocalDpi xmlns:a14="http://schemas.microsoft.com/office/drawing/2010/main" val="0"/>
              </a:ext>
            </a:extLst>
          </a:blip>
          <a:stretch>
            <a:fillRect/>
          </a:stretch>
        </p:blipFill>
        <p:spPr>
          <a:xfrm>
            <a:off x="7200900" y="0"/>
            <a:ext cx="952500" cy="910520"/>
          </a:xfrm>
          <a:prstGeom prst="rect">
            <a:avLst/>
          </a:prstGeom>
          <a:ln w="25400">
            <a:solidFill>
              <a:schemeClr val="tx1"/>
            </a:solidFill>
          </a:ln>
        </p:spPr>
      </p:pic>
      <p:pic>
        <p:nvPicPr>
          <p:cNvPr id="28" name="Picture 27"/>
          <p:cNvPicPr>
            <a:picLocks noChangeAspect="1"/>
          </p:cNvPicPr>
          <p:nvPr/>
        </p:nvPicPr>
        <p:blipFill>
          <a:blip r:embed="rId26" cstate="email">
            <a:extLst>
              <a:ext uri="{28A0092B-C50C-407E-A947-70E740481C1C}">
                <a14:useLocalDpi xmlns:a14="http://schemas.microsoft.com/office/drawing/2010/main" val="0"/>
              </a:ext>
            </a:extLst>
          </a:blip>
          <a:stretch>
            <a:fillRect/>
          </a:stretch>
        </p:blipFill>
        <p:spPr>
          <a:xfrm>
            <a:off x="4602962" y="935038"/>
            <a:ext cx="907254" cy="863601"/>
          </a:xfrm>
          <a:prstGeom prst="rect">
            <a:avLst/>
          </a:prstGeom>
          <a:ln w="25400">
            <a:solidFill>
              <a:schemeClr val="tx1"/>
            </a:solidFill>
          </a:ln>
        </p:spPr>
      </p:pic>
      <p:pic>
        <p:nvPicPr>
          <p:cNvPr id="30" name="Picture 29"/>
          <p:cNvPicPr>
            <a:picLocks noChangeAspect="1"/>
          </p:cNvPicPr>
          <p:nvPr/>
        </p:nvPicPr>
        <p:blipFill>
          <a:blip r:embed="rId27" cstate="email">
            <a:extLst>
              <a:ext uri="{28A0092B-C50C-407E-A947-70E740481C1C}">
                <a14:useLocalDpi xmlns:a14="http://schemas.microsoft.com/office/drawing/2010/main" val="0"/>
              </a:ext>
            </a:extLst>
          </a:blip>
          <a:stretch>
            <a:fillRect/>
          </a:stretch>
        </p:blipFill>
        <p:spPr>
          <a:xfrm>
            <a:off x="3671892" y="935038"/>
            <a:ext cx="900108" cy="863601"/>
          </a:xfrm>
          <a:prstGeom prst="rect">
            <a:avLst/>
          </a:prstGeom>
          <a:ln w="25400">
            <a:solidFill>
              <a:schemeClr val="tx1"/>
            </a:solidFill>
          </a:ln>
        </p:spPr>
      </p:pic>
      <p:pic>
        <p:nvPicPr>
          <p:cNvPr id="31" name="Picture 30"/>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8177209" y="19578"/>
            <a:ext cx="1785943" cy="1809221"/>
          </a:xfrm>
          <a:prstGeom prst="rect">
            <a:avLst/>
          </a:prstGeom>
          <a:ln w="25400">
            <a:solidFill>
              <a:schemeClr val="tx1"/>
            </a:solidFill>
          </a:ln>
        </p:spPr>
      </p:pic>
      <p:pic>
        <p:nvPicPr>
          <p:cNvPr id="32" name="Picture 31"/>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9991725" y="-14288"/>
            <a:ext cx="1438275" cy="900112"/>
          </a:xfrm>
          <a:prstGeom prst="rect">
            <a:avLst/>
          </a:prstGeom>
          <a:ln w="25400">
            <a:solidFill>
              <a:schemeClr val="tx1"/>
            </a:solidFill>
          </a:ln>
        </p:spPr>
      </p:pic>
      <p:pic>
        <p:nvPicPr>
          <p:cNvPr id="29" name="Picture 28"/>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7196146" y="1828800"/>
            <a:ext cx="1795454" cy="852486"/>
          </a:xfrm>
          <a:prstGeom prst="rect">
            <a:avLst/>
          </a:prstGeom>
          <a:ln w="25400">
            <a:solidFill>
              <a:schemeClr val="tx1"/>
            </a:solidFill>
          </a:ln>
        </p:spPr>
      </p:pic>
      <p:pic>
        <p:nvPicPr>
          <p:cNvPr id="23" name="Picture 22"/>
          <p:cNvPicPr>
            <a:picLocks noChangeAspect="1"/>
          </p:cNvPicPr>
          <p:nvPr/>
        </p:nvPicPr>
        <p:blipFill>
          <a:blip r:embed="rId31" cstate="email">
            <a:extLst>
              <a:ext uri="{28A0092B-C50C-407E-A947-70E740481C1C}">
                <a14:useLocalDpi xmlns:a14="http://schemas.microsoft.com/office/drawing/2010/main" val="0"/>
              </a:ext>
            </a:extLst>
          </a:blip>
          <a:stretch>
            <a:fillRect/>
          </a:stretch>
        </p:blipFill>
        <p:spPr>
          <a:xfrm>
            <a:off x="9016298" y="1828800"/>
            <a:ext cx="952500" cy="852486"/>
          </a:xfrm>
          <a:prstGeom prst="rect">
            <a:avLst/>
          </a:prstGeom>
          <a:ln w="25400">
            <a:solidFill>
              <a:schemeClr val="tx1"/>
            </a:solidFill>
          </a:ln>
        </p:spPr>
      </p:pic>
      <p:pic>
        <p:nvPicPr>
          <p:cNvPr id="33" name="Picture 32"/>
          <p:cNvPicPr>
            <a:picLocks noChangeAspect="1"/>
          </p:cNvPicPr>
          <p:nvPr/>
        </p:nvPicPr>
        <p:blipFill rotWithShape="1">
          <a:blip r:embed="rId32" cstate="email">
            <a:extLst>
              <a:ext uri="{28A0092B-C50C-407E-A947-70E740481C1C}">
                <a14:useLocalDpi xmlns:a14="http://schemas.microsoft.com/office/drawing/2010/main" val="0"/>
              </a:ext>
            </a:extLst>
          </a:blip>
          <a:srcRect/>
          <a:stretch/>
        </p:blipFill>
        <p:spPr>
          <a:xfrm>
            <a:off x="0" y="2708278"/>
            <a:ext cx="2733676" cy="983192"/>
          </a:xfrm>
          <a:prstGeom prst="rect">
            <a:avLst/>
          </a:prstGeom>
          <a:ln w="25400">
            <a:solidFill>
              <a:schemeClr val="tx1"/>
            </a:solidFill>
          </a:ln>
        </p:spPr>
      </p:pic>
      <p:pic>
        <p:nvPicPr>
          <p:cNvPr id="34" name="Picture 33"/>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2757489" y="2709864"/>
            <a:ext cx="1814511" cy="981606"/>
          </a:xfrm>
          <a:prstGeom prst="rect">
            <a:avLst/>
          </a:prstGeom>
          <a:ln w="25400">
            <a:solidFill>
              <a:schemeClr val="tx1"/>
            </a:solidFill>
          </a:ln>
        </p:spPr>
      </p:pic>
      <p:pic>
        <p:nvPicPr>
          <p:cNvPr id="35" name="Picture 34"/>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4586292" y="2711274"/>
            <a:ext cx="1738308" cy="980196"/>
          </a:xfrm>
          <a:prstGeom prst="rect">
            <a:avLst/>
          </a:prstGeom>
          <a:ln w="25400">
            <a:solidFill>
              <a:schemeClr val="tx1"/>
            </a:solidFill>
          </a:ln>
        </p:spPr>
      </p:pic>
      <p:pic>
        <p:nvPicPr>
          <p:cNvPr id="36" name="Picture 35"/>
          <p:cNvPicPr>
            <a:picLocks noChangeAspect="1"/>
          </p:cNvPicPr>
          <p:nvPr/>
        </p:nvPicPr>
        <p:blipFill>
          <a:blip r:embed="rId35" cstate="email">
            <a:extLst>
              <a:ext uri="{28A0092B-C50C-407E-A947-70E740481C1C}">
                <a14:useLocalDpi xmlns:a14="http://schemas.microsoft.com/office/drawing/2010/main" val="0"/>
              </a:ext>
            </a:extLst>
          </a:blip>
          <a:stretch>
            <a:fillRect/>
          </a:stretch>
        </p:blipFill>
        <p:spPr>
          <a:xfrm>
            <a:off x="2743200" y="3715283"/>
            <a:ext cx="974807" cy="993324"/>
          </a:xfrm>
          <a:prstGeom prst="rect">
            <a:avLst/>
          </a:prstGeom>
          <a:ln w="25400">
            <a:solidFill>
              <a:schemeClr val="tx1"/>
            </a:solidFill>
          </a:ln>
        </p:spPr>
      </p:pic>
      <p:pic>
        <p:nvPicPr>
          <p:cNvPr id="38" name="Picture 37"/>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0" y="3715283"/>
            <a:ext cx="2724150" cy="1759170"/>
          </a:xfrm>
          <a:prstGeom prst="rect">
            <a:avLst/>
          </a:prstGeom>
          <a:ln w="25400">
            <a:solidFill>
              <a:schemeClr val="tx1"/>
            </a:solidFill>
          </a:ln>
        </p:spPr>
      </p:pic>
      <p:pic>
        <p:nvPicPr>
          <p:cNvPr id="39" name="Picture 38"/>
          <p:cNvPicPr>
            <a:picLocks noChangeAspect="1"/>
          </p:cNvPicPr>
          <p:nvPr/>
        </p:nvPicPr>
        <p:blipFill>
          <a:blip r:embed="rId37" cstate="email">
            <a:extLst>
              <a:ext uri="{28A0092B-C50C-407E-A947-70E740481C1C}">
                <a14:useLocalDpi xmlns:a14="http://schemas.microsoft.com/office/drawing/2010/main" val="0"/>
              </a:ext>
            </a:extLst>
          </a:blip>
          <a:stretch>
            <a:fillRect/>
          </a:stretch>
        </p:blipFill>
        <p:spPr>
          <a:xfrm>
            <a:off x="3737057" y="3715283"/>
            <a:ext cx="2587544" cy="993325"/>
          </a:xfrm>
          <a:prstGeom prst="rect">
            <a:avLst/>
          </a:prstGeom>
          <a:ln w="25400">
            <a:solidFill>
              <a:schemeClr val="tx1"/>
            </a:solidFill>
          </a:ln>
        </p:spPr>
      </p:pic>
      <p:pic>
        <p:nvPicPr>
          <p:cNvPr id="40" name="Picture 39"/>
          <p:cNvPicPr>
            <a:picLocks noChangeAspect="1"/>
          </p:cNvPicPr>
          <p:nvPr/>
        </p:nvPicPr>
        <p:blipFill rotWithShape="1">
          <a:blip r:embed="rId38" cstate="email">
            <a:extLst>
              <a:ext uri="{28A0092B-C50C-407E-A947-70E740481C1C}">
                <a14:useLocalDpi xmlns:a14="http://schemas.microsoft.com/office/drawing/2010/main" val="0"/>
              </a:ext>
            </a:extLst>
          </a:blip>
          <a:srcRect/>
          <a:stretch/>
        </p:blipFill>
        <p:spPr>
          <a:xfrm>
            <a:off x="2747963" y="4732420"/>
            <a:ext cx="3579270" cy="742033"/>
          </a:xfrm>
          <a:prstGeom prst="rect">
            <a:avLst/>
          </a:prstGeom>
          <a:ln w="25400">
            <a:solidFill>
              <a:schemeClr val="tx1"/>
            </a:solidFill>
          </a:ln>
        </p:spPr>
      </p:pic>
      <p:sp>
        <p:nvSpPr>
          <p:cNvPr id="41" name="Rectangle 40"/>
          <p:cNvSpPr/>
          <p:nvPr/>
        </p:nvSpPr>
        <p:spPr>
          <a:xfrm>
            <a:off x="3381728" y="5547340"/>
            <a:ext cx="8590844"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5 YEARS OF LEARNING THROUGH MAKING.  5 YEARS OF PROJECTS &amp; MEDIA.</a:t>
            </a:r>
            <a:endParaRPr lang="en-US" b="1" dirty="0"/>
          </a:p>
        </p:txBody>
      </p:sp>
    </p:spTree>
    <p:extLst>
      <p:ext uri="{BB962C8B-B14F-4D97-AF65-F5344CB8AC3E}">
        <p14:creationId xmlns:p14="http://schemas.microsoft.com/office/powerpoint/2010/main" val="2402199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343400" y="0"/>
            <a:ext cx="7848600" cy="5875734"/>
          </a:xfrm>
          <a:prstGeom prst="rect">
            <a:avLst/>
          </a:prstGeom>
        </p:spPr>
      </p:pic>
      <p:sp>
        <p:nvSpPr>
          <p:cNvPr id="5" name="Rectangle 4"/>
          <p:cNvSpPr/>
          <p:nvPr/>
        </p:nvSpPr>
        <p:spPr>
          <a:xfrm>
            <a:off x="4343400" y="0"/>
            <a:ext cx="3657600" cy="5875734"/>
          </a:xfrm>
          <a:prstGeom prst="rect">
            <a:avLst/>
          </a:prstGeom>
          <a:gradFill>
            <a:gsLst>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800" y="764373"/>
            <a:ext cx="7162800" cy="1293028"/>
          </a:xfrm>
        </p:spPr>
        <p:txBody>
          <a:bodyPr/>
          <a:lstStyle/>
          <a:p>
            <a:pPr algn="l"/>
            <a:r>
              <a:rPr lang="en-US" dirty="0" smtClean="0"/>
              <a:t>But more important than tools OR PLATFORM OR CLIENT IS STORY</a:t>
            </a:r>
            <a:endParaRPr lang="en-US" dirty="0"/>
          </a:p>
        </p:txBody>
      </p:sp>
      <p:cxnSp>
        <p:nvCxnSpPr>
          <p:cNvPr id="6" name="Straight Connector 5"/>
          <p:cNvCxnSpPr/>
          <p:nvPr/>
        </p:nvCxnSpPr>
        <p:spPr>
          <a:xfrm>
            <a:off x="0" y="5875734"/>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31005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5" y="0"/>
            <a:ext cx="12185206" cy="5622965"/>
          </a:xfrm>
          <a:prstGeom prst="rect">
            <a:avLst/>
          </a:prstGeom>
        </p:spPr>
      </p:pic>
      <p:sp>
        <p:nvSpPr>
          <p:cNvPr id="5" name="Rectangle 4"/>
          <p:cNvSpPr/>
          <p:nvPr/>
        </p:nvSpPr>
        <p:spPr>
          <a:xfrm>
            <a:off x="1" y="73232"/>
            <a:ext cx="12192000" cy="5717968"/>
          </a:xfrm>
          <a:prstGeom prst="rect">
            <a:avLst/>
          </a:prstGeom>
          <a:gradFill flip="none" rotWithShape="1">
            <a:gsLst>
              <a:gs pos="0">
                <a:schemeClr val="bg1">
                  <a:alpha val="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Z:\Andystuff\My Pictures\2004-05-04_0001\Top.bmp"/>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4648200" y="1905000"/>
            <a:ext cx="2895600" cy="19050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133600" y="4117172"/>
            <a:ext cx="7940040" cy="1293028"/>
          </a:xfrm>
        </p:spPr>
        <p:txBody>
          <a:bodyPr/>
          <a:lstStyle/>
          <a:p>
            <a:pPr algn="ctr"/>
            <a:r>
              <a:rPr lang="en-US" dirty="0" smtClean="0"/>
              <a:t>Hi, I’m andy.  I make things.</a:t>
            </a:r>
            <a:endParaRPr lang="en-US" dirty="0"/>
          </a:p>
        </p:txBody>
      </p:sp>
    </p:spTree>
    <p:extLst>
      <p:ext uri="{BB962C8B-B14F-4D97-AF65-F5344CB8AC3E}">
        <p14:creationId xmlns:p14="http://schemas.microsoft.com/office/powerpoint/2010/main" val="9498232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1293028"/>
          </a:xfrm>
        </p:spPr>
        <p:txBody>
          <a:bodyPr/>
          <a:lstStyle/>
          <a:p>
            <a:r>
              <a:rPr lang="en-US" dirty="0" smtClean="0"/>
              <a:t>OUR STUDENTS KNOW THIS INSTINCTIVELY, THEY CAME HERE FOR IT</a:t>
            </a:r>
            <a:endParaRPr lang="en-US" dirty="0"/>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2042160"/>
            <a:ext cx="12192000" cy="4815840"/>
          </a:xfrm>
          <a:prstGeom prst="rect">
            <a:avLst/>
          </a:prstGeom>
        </p:spPr>
      </p:pic>
      <p:cxnSp>
        <p:nvCxnSpPr>
          <p:cNvPr id="5" name="Straight Connector 4"/>
          <p:cNvCxnSpPr/>
          <p:nvPr/>
        </p:nvCxnSpPr>
        <p:spPr>
          <a:xfrm>
            <a:off x="0" y="2057400"/>
            <a:ext cx="12192000" cy="87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28510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0"/>
            <a:ext cx="12192000" cy="5867400"/>
          </a:xfrm>
          <a:prstGeom prst="rect">
            <a:avLst/>
          </a:prstGeom>
        </p:spPr>
      </p:pic>
      <p:sp>
        <p:nvSpPr>
          <p:cNvPr id="2" name="Title 1"/>
          <p:cNvSpPr>
            <a:spLocks noGrp="1"/>
          </p:cNvSpPr>
          <p:nvPr>
            <p:ph type="title"/>
          </p:nvPr>
        </p:nvSpPr>
        <p:spPr>
          <a:xfrm>
            <a:off x="0" y="2971800"/>
            <a:ext cx="12192000" cy="1293028"/>
          </a:xfrm>
          <a:solidFill>
            <a:schemeClr val="bg1">
              <a:alpha val="39000"/>
            </a:schemeClr>
          </a:solidFill>
          <a:ln>
            <a:noFill/>
          </a:ln>
        </p:spPr>
        <p:txBody>
          <a:bodyPr anchor="ctr" anchorCtr="0"/>
          <a:lstStyle/>
          <a:p>
            <a:pPr algn="ctr"/>
            <a:r>
              <a:rPr lang="en-US" dirty="0" smtClean="0"/>
              <a:t>	EVERYONE I KNOW WHO MAKES THINGS &amp; TELLS STORIES DOESN’T THINK OF WORK AS WORK</a:t>
            </a:r>
            <a:endParaRPr lang="en-US" dirty="0"/>
          </a:p>
        </p:txBody>
      </p:sp>
      <p:cxnSp>
        <p:nvCxnSpPr>
          <p:cNvPr id="5" name="Straight Connector 4"/>
          <p:cNvCxnSpPr/>
          <p:nvPr/>
        </p:nvCxnSpPr>
        <p:spPr>
          <a:xfrm>
            <a:off x="0" y="2963092"/>
            <a:ext cx="12192000" cy="87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4258492"/>
            <a:ext cx="12192000" cy="87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5858692"/>
            <a:ext cx="12192000" cy="87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905000" y="4267200"/>
            <a:ext cx="85344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Students &amp; faculty came here to </a:t>
            </a:r>
            <a:r>
              <a:rPr lang="en-US" dirty="0" smtClean="0"/>
              <a:t>live &amp; learn, </a:t>
            </a:r>
            <a:r>
              <a:rPr lang="en-US" dirty="0" smtClean="0"/>
              <a:t>not </a:t>
            </a:r>
            <a:r>
              <a:rPr lang="en-US" dirty="0" smtClean="0"/>
              <a:t>to work </a:t>
            </a:r>
            <a:r>
              <a:rPr lang="en-US" smtClean="0"/>
              <a:t>and leave.  </a:t>
            </a:r>
            <a:endParaRPr lang="en-US" dirty="0"/>
          </a:p>
        </p:txBody>
      </p:sp>
    </p:spTree>
    <p:extLst>
      <p:ext uri="{BB962C8B-B14F-4D97-AF65-F5344CB8AC3E}">
        <p14:creationId xmlns:p14="http://schemas.microsoft.com/office/powerpoint/2010/main" val="8091195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2590800" cy="4161285"/>
          </a:xfrm>
        </p:spPr>
        <p:txBody>
          <a:bodyPr numCol="1"/>
          <a:lstStyle/>
          <a:p>
            <a:pPr marL="0" indent="0" fontAlgn="base">
              <a:spcBef>
                <a:spcPts val="0"/>
              </a:spcBef>
              <a:buNone/>
            </a:pPr>
            <a:r>
              <a:rPr lang="en-US" sz="600" dirty="0" smtClean="0"/>
              <a:t>02/09/2018</a:t>
            </a:r>
            <a:r>
              <a:rPr lang="en-US" sz="600" dirty="0" smtClean="0">
                <a:hlinkClick r:id="rId3"/>
              </a:rPr>
              <a:t> </a:t>
            </a:r>
            <a:r>
              <a:rPr lang="en-US" sz="600" dirty="0">
                <a:hlinkClick r:id="rId3"/>
              </a:rPr>
              <a:t>Student-made game to be presented at Game Developers </a:t>
            </a:r>
            <a:r>
              <a:rPr lang="en-US" sz="600" dirty="0" smtClean="0">
                <a:hlinkClick r:id="rId3"/>
              </a:rPr>
              <a:t>Conference</a:t>
            </a:r>
            <a:endParaRPr lang="en-US" sz="600" dirty="0" smtClean="0"/>
          </a:p>
          <a:p>
            <a:pPr marL="0" indent="0" fontAlgn="base">
              <a:spcBef>
                <a:spcPts val="0"/>
              </a:spcBef>
              <a:buNone/>
            </a:pPr>
            <a:r>
              <a:rPr lang="en-US" sz="600" dirty="0" smtClean="0"/>
              <a:t>01/26/2018</a:t>
            </a:r>
            <a:r>
              <a:rPr lang="en-US" sz="600" dirty="0" smtClean="0">
                <a:hlinkClick r:id="rId4"/>
              </a:rPr>
              <a:t> Emerging 3D-printing applications at RIT</a:t>
            </a:r>
            <a:endParaRPr lang="en-US" sz="600" dirty="0" smtClean="0"/>
          </a:p>
          <a:p>
            <a:pPr marL="0" indent="0" fontAlgn="base">
              <a:spcBef>
                <a:spcPts val="0"/>
              </a:spcBef>
              <a:buNone/>
            </a:pPr>
            <a:r>
              <a:rPr lang="en-US" sz="600" dirty="0" smtClean="0"/>
              <a:t>01/11/2018</a:t>
            </a:r>
            <a:r>
              <a:rPr lang="en-US" sz="600" dirty="0" smtClean="0">
                <a:hlinkClick r:id="rId5"/>
              </a:rPr>
              <a:t> Top RIT News stories and videos for 2017</a:t>
            </a:r>
            <a:endParaRPr lang="en-US" sz="600" dirty="0" smtClean="0"/>
          </a:p>
          <a:p>
            <a:pPr marL="0" indent="0" fontAlgn="base">
              <a:spcBef>
                <a:spcPts val="0"/>
              </a:spcBef>
              <a:buNone/>
            </a:pPr>
            <a:r>
              <a:rPr lang="en-US" sz="600" dirty="0" smtClean="0"/>
              <a:t>01/03/2018</a:t>
            </a:r>
            <a:r>
              <a:rPr lang="en-US" sz="600" dirty="0" smtClean="0">
                <a:hlinkClick r:id="rId6"/>
              </a:rPr>
              <a:t> </a:t>
            </a:r>
            <a:r>
              <a:rPr lang="en-US" sz="600" dirty="0">
                <a:hlinkClick r:id="rId6"/>
              </a:rPr>
              <a:t>RIT to host statewide Game Dev Challenge kick-off event Jan. 19</a:t>
            </a:r>
            <a:endParaRPr lang="en-US" sz="600" dirty="0"/>
          </a:p>
          <a:p>
            <a:pPr marL="0" indent="0" fontAlgn="base">
              <a:spcBef>
                <a:spcPts val="0"/>
              </a:spcBef>
              <a:buNone/>
            </a:pPr>
            <a:r>
              <a:rPr lang="en-US" sz="600" dirty="0"/>
              <a:t>01/03/2018</a:t>
            </a:r>
            <a:r>
              <a:rPr lang="en-US" sz="600" dirty="0">
                <a:hlinkClick r:id="rId7"/>
              </a:rPr>
              <a:t> Top RIT News stories for December </a:t>
            </a:r>
            <a:r>
              <a:rPr lang="en-US" sz="600" dirty="0" smtClean="0">
                <a:hlinkClick r:id="rId7"/>
              </a:rPr>
              <a:t>2017</a:t>
            </a:r>
            <a:endParaRPr lang="en-US" sz="600" dirty="0"/>
          </a:p>
          <a:p>
            <a:pPr marL="0" indent="0" fontAlgn="base">
              <a:spcBef>
                <a:spcPts val="0"/>
              </a:spcBef>
              <a:buNone/>
            </a:pPr>
            <a:r>
              <a:rPr lang="en-US" sz="600" dirty="0"/>
              <a:t>12/13/2017</a:t>
            </a:r>
            <a:r>
              <a:rPr lang="en-US" sz="600" dirty="0">
                <a:hlinkClick r:id="rId8"/>
              </a:rPr>
              <a:t> Learn more about RIT’s entrepreneurial ecosystem, leadership in cybersecurity, and donor Austin </a:t>
            </a:r>
            <a:r>
              <a:rPr lang="en-US" sz="600" dirty="0" err="1">
                <a:hlinkClick r:id="rId8"/>
              </a:rPr>
              <a:t>McChord</a:t>
            </a:r>
            <a:endParaRPr lang="en-US" sz="600" dirty="0"/>
          </a:p>
          <a:p>
            <a:pPr marL="0" indent="0" fontAlgn="base">
              <a:spcBef>
                <a:spcPts val="0"/>
              </a:spcBef>
              <a:buNone/>
            </a:pPr>
            <a:r>
              <a:rPr lang="en-US" sz="600" dirty="0"/>
              <a:t>12/11/2017</a:t>
            </a:r>
            <a:r>
              <a:rPr lang="en-US" sz="600" dirty="0">
                <a:hlinkClick r:id="rId9"/>
              </a:rPr>
              <a:t> RIT professor launches table-top games to enhance people’s understanding of religion</a:t>
            </a:r>
            <a:endParaRPr lang="en-US" sz="600" dirty="0"/>
          </a:p>
          <a:p>
            <a:pPr marL="0" indent="0" fontAlgn="base">
              <a:spcBef>
                <a:spcPts val="0"/>
              </a:spcBef>
              <a:buNone/>
            </a:pPr>
            <a:r>
              <a:rPr lang="en-US" sz="600" dirty="0"/>
              <a:t>12/07/2017</a:t>
            </a:r>
            <a:r>
              <a:rPr lang="en-US" sz="600" dirty="0">
                <a:hlinkClick r:id="rId10"/>
              </a:rPr>
              <a:t> Creating a </a:t>
            </a:r>
            <a:r>
              <a:rPr lang="en-US" sz="600" dirty="0" err="1">
                <a:hlinkClick r:id="rId10"/>
              </a:rPr>
              <a:t>Holo</a:t>
            </a:r>
            <a:r>
              <a:rPr lang="en-US" sz="600" dirty="0">
                <a:hlinkClick r:id="rId10"/>
              </a:rPr>
              <a:t>-Assistant with Chirag </a:t>
            </a:r>
            <a:r>
              <a:rPr lang="en-US" sz="600" dirty="0" err="1" smtClean="0">
                <a:hlinkClick r:id="rId10"/>
              </a:rPr>
              <a:t>Kular</a:t>
            </a:r>
            <a:endParaRPr lang="en-US" sz="600" dirty="0"/>
          </a:p>
          <a:p>
            <a:pPr marL="0" indent="0" fontAlgn="base">
              <a:spcBef>
                <a:spcPts val="0"/>
              </a:spcBef>
              <a:buNone/>
            </a:pPr>
            <a:r>
              <a:rPr lang="en-US" sz="600" dirty="0"/>
              <a:t>11/28/2017</a:t>
            </a:r>
            <a:r>
              <a:rPr lang="en-US" sz="600" dirty="0">
                <a:hlinkClick r:id="rId11"/>
              </a:rPr>
              <a:t> RIT’s Andrew Phelps named president of Higher Education Video Game Alliance</a:t>
            </a:r>
            <a:endParaRPr lang="en-US" sz="600" dirty="0"/>
          </a:p>
          <a:p>
            <a:pPr marL="0" indent="0" fontAlgn="base">
              <a:spcBef>
                <a:spcPts val="0"/>
              </a:spcBef>
              <a:buNone/>
            </a:pPr>
            <a:r>
              <a:rPr lang="en-US" sz="600" dirty="0"/>
              <a:t>11/02/2017</a:t>
            </a:r>
            <a:r>
              <a:rPr lang="en-US" sz="600" dirty="0">
                <a:hlinkClick r:id="rId12"/>
              </a:rPr>
              <a:t> Student uses technology to help humanitarian causes at UNICEF </a:t>
            </a:r>
            <a:r>
              <a:rPr lang="en-US" sz="600" dirty="0" smtClean="0">
                <a:hlinkClick r:id="rId12"/>
              </a:rPr>
              <a:t>International</a:t>
            </a:r>
            <a:endParaRPr lang="en-US" sz="600" dirty="0"/>
          </a:p>
          <a:p>
            <a:pPr marL="0" indent="0" fontAlgn="base">
              <a:spcBef>
                <a:spcPts val="0"/>
              </a:spcBef>
              <a:buNone/>
            </a:pPr>
            <a:r>
              <a:rPr lang="en-US" sz="600" dirty="0"/>
              <a:t>10/16/2017</a:t>
            </a:r>
            <a:r>
              <a:rPr lang="en-US" sz="600" dirty="0">
                <a:hlinkClick r:id="rId13"/>
              </a:rPr>
              <a:t> Rochester Philharmonic Orchestra partners with RIT’s MAGIC Spell Studios, The Strong for ‘Heroes: A Video Game Symphony’ performance Oct. 26</a:t>
            </a:r>
            <a:endParaRPr lang="en-US" sz="600" dirty="0"/>
          </a:p>
          <a:p>
            <a:pPr marL="0" indent="0" fontAlgn="base">
              <a:spcBef>
                <a:spcPts val="0"/>
              </a:spcBef>
              <a:buNone/>
            </a:pPr>
            <a:r>
              <a:rPr lang="en-US" sz="600" dirty="0"/>
              <a:t>10/03/2017</a:t>
            </a:r>
            <a:r>
              <a:rPr lang="en-US" sz="600" dirty="0">
                <a:hlinkClick r:id="rId14"/>
              </a:rPr>
              <a:t> Top RIT News stories and videos for September </a:t>
            </a:r>
            <a:r>
              <a:rPr lang="en-US" sz="600" dirty="0" smtClean="0">
                <a:hlinkClick r:id="rId14"/>
              </a:rPr>
              <a:t>2017</a:t>
            </a:r>
            <a:endParaRPr lang="en-US" sz="600" dirty="0"/>
          </a:p>
          <a:p>
            <a:pPr marL="0" indent="0" fontAlgn="base">
              <a:spcBef>
                <a:spcPts val="0"/>
              </a:spcBef>
              <a:buNone/>
            </a:pPr>
            <a:r>
              <a:rPr lang="en-US" sz="600" dirty="0"/>
              <a:t>09/25/2017</a:t>
            </a:r>
            <a:r>
              <a:rPr lang="en-US" sz="600" dirty="0">
                <a:hlinkClick r:id="rId15"/>
              </a:rPr>
              <a:t> RIT MAGIC Center co-sponsors game festival at Irondequoit Public Library</a:t>
            </a:r>
            <a:endParaRPr lang="en-US" sz="600" dirty="0"/>
          </a:p>
          <a:p>
            <a:pPr marL="0" indent="0" fontAlgn="base">
              <a:spcBef>
                <a:spcPts val="0"/>
              </a:spcBef>
              <a:buNone/>
            </a:pPr>
            <a:r>
              <a:rPr lang="en-US" sz="600" dirty="0"/>
              <a:t>09/20/2017</a:t>
            </a:r>
            <a:r>
              <a:rPr lang="en-US" sz="600" dirty="0">
                <a:hlinkClick r:id="rId16"/>
              </a:rPr>
              <a:t> RIT staffer, alumni win big at Digital Rochester GREAT Awards</a:t>
            </a:r>
            <a:endParaRPr lang="en-US" sz="600" dirty="0"/>
          </a:p>
          <a:p>
            <a:pPr marL="0" indent="0" fontAlgn="base">
              <a:spcBef>
                <a:spcPts val="0"/>
              </a:spcBef>
              <a:buNone/>
            </a:pPr>
            <a:r>
              <a:rPr lang="en-US" sz="600" dirty="0"/>
              <a:t>09/14/2017</a:t>
            </a:r>
            <a:r>
              <a:rPr lang="en-US" sz="600" dirty="0">
                <a:hlinkClick r:id="rId17"/>
              </a:rPr>
              <a:t> Filmmaker </a:t>
            </a:r>
            <a:r>
              <a:rPr lang="en-US" sz="600" dirty="0" err="1">
                <a:hlinkClick r:id="rId17"/>
              </a:rPr>
              <a:t>Cailleah</a:t>
            </a:r>
            <a:r>
              <a:rPr lang="en-US" sz="600" dirty="0">
                <a:hlinkClick r:id="rId17"/>
              </a:rPr>
              <a:t> Scott-Grimes brings her award-winning documentary to RIT Sept. </a:t>
            </a:r>
            <a:r>
              <a:rPr lang="en-US" sz="600" dirty="0" smtClean="0">
                <a:hlinkClick r:id="rId17"/>
              </a:rPr>
              <a:t>21</a:t>
            </a:r>
            <a:endParaRPr lang="en-US" sz="600" dirty="0" smtClean="0"/>
          </a:p>
          <a:p>
            <a:pPr marL="0" indent="0" fontAlgn="base">
              <a:spcBef>
                <a:spcPts val="0"/>
              </a:spcBef>
              <a:buNone/>
            </a:pPr>
            <a:r>
              <a:rPr lang="en-US" sz="600" dirty="0"/>
              <a:t>09/11/2017</a:t>
            </a:r>
            <a:r>
              <a:rPr lang="en-US" sz="600" dirty="0">
                <a:hlinkClick r:id="rId18"/>
              </a:rPr>
              <a:t> RIT’s brightest experts to highlight Light and Sound Interactive Sept. </a:t>
            </a:r>
            <a:r>
              <a:rPr lang="en-US" sz="600" dirty="0" smtClean="0">
                <a:hlinkClick r:id="rId18"/>
              </a:rPr>
              <a:t>12–14</a:t>
            </a:r>
            <a:endParaRPr lang="en-US" sz="600" dirty="0"/>
          </a:p>
          <a:p>
            <a:pPr marL="0" indent="0" fontAlgn="base">
              <a:spcBef>
                <a:spcPts val="0"/>
              </a:spcBef>
              <a:buNone/>
            </a:pPr>
            <a:r>
              <a:rPr lang="en-US" sz="600" dirty="0"/>
              <a:t>09/07/2017</a:t>
            </a:r>
            <a:r>
              <a:rPr lang="en-US" sz="600" dirty="0">
                <a:hlinkClick r:id="rId19"/>
              </a:rPr>
              <a:t> RIT helps create virtual reality ‘MAGIC’ for Buffalo </a:t>
            </a:r>
            <a:r>
              <a:rPr lang="en-US" sz="600" dirty="0" smtClean="0">
                <a:hlinkClick r:id="rId19"/>
              </a:rPr>
              <a:t>Bills</a:t>
            </a:r>
            <a:endParaRPr lang="en-US" sz="600" dirty="0"/>
          </a:p>
          <a:p>
            <a:pPr marL="0" indent="0" fontAlgn="base">
              <a:spcBef>
                <a:spcPts val="0"/>
              </a:spcBef>
              <a:buNone/>
            </a:pPr>
            <a:r>
              <a:rPr lang="en-US" sz="600" dirty="0"/>
              <a:t>08/18/2017</a:t>
            </a:r>
            <a:r>
              <a:rPr lang="en-US" sz="600" dirty="0">
                <a:hlinkClick r:id="rId20"/>
              </a:rPr>
              <a:t> Summertime, and the students were busy (and in business)</a:t>
            </a:r>
            <a:endParaRPr lang="en-US" sz="600" dirty="0"/>
          </a:p>
          <a:p>
            <a:pPr marL="0" indent="0" fontAlgn="base">
              <a:spcBef>
                <a:spcPts val="0"/>
              </a:spcBef>
              <a:buNone/>
            </a:pPr>
            <a:r>
              <a:rPr lang="en-US" sz="600" dirty="0"/>
              <a:t>08/02/2017</a:t>
            </a:r>
            <a:r>
              <a:rPr lang="en-US" sz="600" dirty="0">
                <a:hlinkClick r:id="rId21"/>
              </a:rPr>
              <a:t> International conference on Japanese video game industry comes to Rochester Aug. </a:t>
            </a:r>
            <a:r>
              <a:rPr lang="en-US" sz="600" dirty="0" smtClean="0">
                <a:hlinkClick r:id="rId21"/>
              </a:rPr>
              <a:t>21–23</a:t>
            </a:r>
            <a:endParaRPr lang="en-US" sz="600" dirty="0"/>
          </a:p>
          <a:p>
            <a:pPr marL="0" indent="0" fontAlgn="base">
              <a:spcBef>
                <a:spcPts val="0"/>
              </a:spcBef>
              <a:buNone/>
            </a:pPr>
            <a:r>
              <a:rPr lang="en-US" sz="600" dirty="0"/>
              <a:t>07/10/2017</a:t>
            </a:r>
            <a:r>
              <a:rPr lang="en-US" sz="600" dirty="0">
                <a:hlinkClick r:id="rId22"/>
              </a:rPr>
              <a:t> RIT names Adrienne Decker as </a:t>
            </a:r>
            <a:r>
              <a:rPr lang="en-US" sz="600" dirty="0" err="1">
                <a:hlinkClick r:id="rId22"/>
              </a:rPr>
              <a:t>Fram</a:t>
            </a:r>
            <a:r>
              <a:rPr lang="en-US" sz="600" dirty="0">
                <a:hlinkClick r:id="rId22"/>
              </a:rPr>
              <a:t> Faculty Fellow in Applied Critical </a:t>
            </a:r>
            <a:r>
              <a:rPr lang="en-US" sz="600" dirty="0" smtClean="0">
                <a:hlinkClick r:id="rId22"/>
              </a:rPr>
              <a:t>Thinking</a:t>
            </a:r>
            <a:endParaRPr lang="en-US" sz="600" dirty="0"/>
          </a:p>
          <a:p>
            <a:pPr marL="0" indent="0" fontAlgn="base">
              <a:spcBef>
                <a:spcPts val="0"/>
              </a:spcBef>
              <a:buNone/>
            </a:pPr>
            <a:r>
              <a:rPr lang="en-US" sz="600" dirty="0"/>
              <a:t>05/23/2017</a:t>
            </a:r>
            <a:r>
              <a:rPr lang="en-US" sz="600" dirty="0">
                <a:hlinkClick r:id="rId23"/>
              </a:rPr>
              <a:t> Staff Spotlight: Robert </a:t>
            </a:r>
            <a:r>
              <a:rPr lang="en-US" sz="600" dirty="0" smtClean="0">
                <a:hlinkClick r:id="rId23"/>
              </a:rPr>
              <a:t>Mostyn</a:t>
            </a:r>
            <a:endParaRPr lang="en-US" sz="600" dirty="0"/>
          </a:p>
          <a:p>
            <a:pPr marL="0" indent="0" fontAlgn="base">
              <a:spcBef>
                <a:spcPts val="0"/>
              </a:spcBef>
              <a:buNone/>
            </a:pPr>
            <a:r>
              <a:rPr lang="en-US" sz="600" dirty="0"/>
              <a:t>05/12/2017</a:t>
            </a:r>
            <a:r>
              <a:rPr lang="en-US" sz="600" dirty="0">
                <a:hlinkClick r:id="rId24"/>
              </a:rPr>
              <a:t> New nine-credit general education immersion course is a first for </a:t>
            </a:r>
            <a:r>
              <a:rPr lang="en-US" sz="600" dirty="0" smtClean="0">
                <a:hlinkClick r:id="rId24"/>
              </a:rPr>
              <a:t>RIT</a:t>
            </a:r>
            <a:endParaRPr lang="en-US" sz="600" dirty="0" smtClean="0"/>
          </a:p>
          <a:p>
            <a:pPr marL="0" indent="0" fontAlgn="base">
              <a:spcBef>
                <a:spcPts val="0"/>
              </a:spcBef>
              <a:buNone/>
            </a:pPr>
            <a:r>
              <a:rPr lang="en-US" sz="600" dirty="0"/>
              <a:t>05/09/2017</a:t>
            </a:r>
            <a:r>
              <a:rPr lang="en-US" sz="600" dirty="0">
                <a:hlinkClick r:id="rId25"/>
              </a:rPr>
              <a:t> RIT MAGIC Center announces winners of statewide Game Development </a:t>
            </a:r>
            <a:r>
              <a:rPr lang="en-US" sz="600" dirty="0" smtClean="0">
                <a:hlinkClick r:id="rId25"/>
              </a:rPr>
              <a:t>Challenge</a:t>
            </a:r>
            <a:endParaRPr lang="en-US" sz="600" dirty="0"/>
          </a:p>
          <a:p>
            <a:pPr marL="0" indent="0" fontAlgn="base">
              <a:spcBef>
                <a:spcPts val="0"/>
              </a:spcBef>
              <a:buNone/>
            </a:pPr>
            <a:r>
              <a:rPr lang="en-US" sz="600" dirty="0"/>
              <a:t>05/04/2017</a:t>
            </a:r>
            <a:r>
              <a:rPr lang="en-US" sz="600" dirty="0">
                <a:hlinkClick r:id="rId26"/>
              </a:rPr>
              <a:t> RIT ranked No. 1 game design school on the East </a:t>
            </a:r>
            <a:r>
              <a:rPr lang="en-US" sz="600" dirty="0" smtClean="0">
                <a:hlinkClick r:id="rId26"/>
              </a:rPr>
              <a:t>Coast</a:t>
            </a:r>
            <a:endParaRPr lang="en-US" sz="600" dirty="0"/>
          </a:p>
          <a:p>
            <a:pPr marL="0" indent="0" fontAlgn="base">
              <a:spcBef>
                <a:spcPts val="0"/>
              </a:spcBef>
              <a:buNone/>
            </a:pPr>
            <a:r>
              <a:rPr lang="en-US" sz="600" dirty="0"/>
              <a:t>05/03/2017</a:t>
            </a:r>
            <a:r>
              <a:rPr lang="en-US" sz="600" dirty="0">
                <a:hlinkClick r:id="rId27"/>
              </a:rPr>
              <a:t> RIT featured among ‘Colleges That Create Futures</a:t>
            </a:r>
            <a:r>
              <a:rPr lang="en-US" sz="600" dirty="0" smtClean="0">
                <a:hlinkClick r:id="rId27"/>
              </a:rPr>
              <a:t>’</a:t>
            </a:r>
            <a:endParaRPr lang="en-US" sz="600" dirty="0"/>
          </a:p>
          <a:p>
            <a:pPr marL="0" indent="0" fontAlgn="base">
              <a:spcBef>
                <a:spcPts val="0"/>
              </a:spcBef>
              <a:buNone/>
            </a:pPr>
            <a:r>
              <a:rPr lang="en-US" sz="600" dirty="0"/>
              <a:t>04/25/2017</a:t>
            </a:r>
            <a:r>
              <a:rPr lang="en-US" sz="600" dirty="0">
                <a:hlinkClick r:id="rId28"/>
              </a:rPr>
              <a:t> RIT is local site for 2017 International NASA Space Apps Challenge, April </a:t>
            </a:r>
            <a:r>
              <a:rPr lang="en-US" sz="600" dirty="0" smtClean="0">
                <a:hlinkClick r:id="rId28"/>
              </a:rPr>
              <a:t>29–30</a:t>
            </a:r>
            <a:endParaRPr lang="en-US" sz="600" dirty="0"/>
          </a:p>
          <a:p>
            <a:pPr marL="0" indent="0" fontAlgn="base">
              <a:spcBef>
                <a:spcPts val="0"/>
              </a:spcBef>
              <a:buNone/>
            </a:pPr>
            <a:r>
              <a:rPr lang="en-US" sz="600" dirty="0"/>
              <a:t>04/25/2017</a:t>
            </a:r>
            <a:r>
              <a:rPr lang="en-US" sz="600" dirty="0">
                <a:hlinkClick r:id="rId29"/>
              </a:rPr>
              <a:t> RIT’s MAGIC speaker series wraps up 2016-2017 season on April </a:t>
            </a:r>
            <a:r>
              <a:rPr lang="en-US" sz="600" dirty="0" smtClean="0">
                <a:hlinkClick r:id="rId29"/>
              </a:rPr>
              <a:t>26</a:t>
            </a:r>
            <a:endParaRPr lang="en-US" sz="600" dirty="0"/>
          </a:p>
          <a:p>
            <a:pPr marL="0" indent="0" fontAlgn="base">
              <a:spcBef>
                <a:spcPts val="0"/>
              </a:spcBef>
              <a:buNone/>
            </a:pPr>
            <a:r>
              <a:rPr lang="en-US" sz="600" dirty="0"/>
              <a:t>03/21/2017</a:t>
            </a:r>
            <a:r>
              <a:rPr lang="en-US" sz="600" dirty="0">
                <a:hlinkClick r:id="rId30"/>
              </a:rPr>
              <a:t> RIT’s video game design programs jump in Princeton Review </a:t>
            </a:r>
            <a:r>
              <a:rPr lang="en-US" sz="600" dirty="0" smtClean="0">
                <a:hlinkClick r:id="rId30"/>
              </a:rPr>
              <a:t>rankings</a:t>
            </a:r>
            <a:endParaRPr lang="en-US" sz="600" dirty="0"/>
          </a:p>
          <a:p>
            <a:pPr marL="0" indent="0" fontAlgn="base">
              <a:spcBef>
                <a:spcPts val="0"/>
              </a:spcBef>
              <a:buNone/>
            </a:pPr>
            <a:r>
              <a:rPr lang="en-US" sz="600" dirty="0"/>
              <a:t>03/09/2017</a:t>
            </a:r>
            <a:r>
              <a:rPr lang="en-US" sz="600" dirty="0">
                <a:hlinkClick r:id="rId31"/>
              </a:rPr>
              <a:t> RIT to host statewide Game Dev Challenge kickoff March </a:t>
            </a:r>
            <a:r>
              <a:rPr lang="en-US" sz="600" dirty="0" smtClean="0">
                <a:hlinkClick r:id="rId31"/>
              </a:rPr>
              <a:t>10</a:t>
            </a:r>
            <a:endParaRPr lang="en-US" sz="600" dirty="0"/>
          </a:p>
          <a:p>
            <a:pPr marL="0" indent="0" fontAlgn="base">
              <a:spcBef>
                <a:spcPts val="0"/>
              </a:spcBef>
              <a:buNone/>
            </a:pPr>
            <a:r>
              <a:rPr lang="en-US" sz="600" dirty="0"/>
              <a:t>03/03/2017</a:t>
            </a:r>
            <a:r>
              <a:rPr lang="en-US" sz="600" dirty="0">
                <a:hlinkClick r:id="rId32"/>
              </a:rPr>
              <a:t> RIT student-created game competes in 2017 Intel University Games </a:t>
            </a:r>
            <a:r>
              <a:rPr lang="en-US" sz="600" dirty="0" smtClean="0">
                <a:hlinkClick r:id="rId32"/>
              </a:rPr>
              <a:t>Showcase</a:t>
            </a:r>
            <a:endParaRPr lang="en-US" sz="600" dirty="0"/>
          </a:p>
          <a:p>
            <a:pPr marL="0" indent="0" fontAlgn="base">
              <a:spcBef>
                <a:spcPts val="0"/>
              </a:spcBef>
              <a:buNone/>
            </a:pPr>
            <a:r>
              <a:rPr lang="en-US" sz="600" dirty="0"/>
              <a:t>03/01/2017</a:t>
            </a:r>
            <a:r>
              <a:rPr lang="en-US" sz="600" dirty="0">
                <a:hlinkClick r:id="rId33"/>
              </a:rPr>
              <a:t> RIT student John Miller hopes to make an impact at national gaming </a:t>
            </a:r>
            <a:r>
              <a:rPr lang="en-US" sz="600" dirty="0" smtClean="0">
                <a:hlinkClick r:id="rId33"/>
              </a:rPr>
              <a:t>conference</a:t>
            </a:r>
            <a:endParaRPr lang="en-US" sz="800" dirty="0"/>
          </a:p>
          <a:p>
            <a:pPr marL="0" indent="0" fontAlgn="base">
              <a:spcBef>
                <a:spcPts val="0"/>
              </a:spcBef>
              <a:buNone/>
            </a:pPr>
            <a:r>
              <a:rPr lang="en-US" sz="700" dirty="0"/>
              <a:t>02/20/2017</a:t>
            </a:r>
            <a:r>
              <a:rPr lang="en-US" sz="700" dirty="0">
                <a:hlinkClick r:id="rId34"/>
              </a:rPr>
              <a:t> RIT students, faculty head to California for annual Game Developers </a:t>
            </a:r>
            <a:r>
              <a:rPr lang="en-US" sz="700" dirty="0" smtClean="0">
                <a:hlinkClick r:id="rId34"/>
              </a:rPr>
              <a:t>Conference</a:t>
            </a:r>
            <a:endParaRPr lang="en-US" sz="700" dirty="0"/>
          </a:p>
          <a:p>
            <a:pPr marL="0" indent="0" fontAlgn="base">
              <a:spcBef>
                <a:spcPts val="0"/>
              </a:spcBef>
              <a:buNone/>
            </a:pPr>
            <a:r>
              <a:rPr lang="en-US" sz="700" dirty="0"/>
              <a:t>12/19/2016</a:t>
            </a:r>
            <a:r>
              <a:rPr lang="en-US" sz="700" dirty="0">
                <a:hlinkClick r:id="rId35"/>
              </a:rPr>
              <a:t> RIT professor awarded NEH grant to enhance religious literacy through </a:t>
            </a:r>
            <a:r>
              <a:rPr lang="en-US" sz="700" dirty="0" smtClean="0">
                <a:hlinkClick r:id="rId35"/>
              </a:rPr>
              <a:t>gaming</a:t>
            </a:r>
            <a:endParaRPr lang="en-US" sz="700" dirty="0"/>
          </a:p>
          <a:p>
            <a:pPr marL="0" indent="0" fontAlgn="base">
              <a:spcBef>
                <a:spcPts val="0"/>
              </a:spcBef>
              <a:buNone/>
            </a:pPr>
            <a:r>
              <a:rPr lang="en-US" sz="700" dirty="0"/>
              <a:t>12/12/2016</a:t>
            </a:r>
            <a:r>
              <a:rPr lang="en-US" sz="700" dirty="0">
                <a:hlinkClick r:id="rId36"/>
              </a:rPr>
              <a:t> RIT professor awarded NSF grant to benefit the next generation of games and learning </a:t>
            </a:r>
            <a:r>
              <a:rPr lang="en-US" sz="700" dirty="0" smtClean="0">
                <a:hlinkClick r:id="rId36"/>
              </a:rPr>
              <a:t>scholars</a:t>
            </a:r>
            <a:endParaRPr lang="en-US" sz="700" dirty="0"/>
          </a:p>
          <a:p>
            <a:pPr marL="0" indent="0" fontAlgn="base">
              <a:spcBef>
                <a:spcPts val="0"/>
              </a:spcBef>
              <a:buNone/>
            </a:pPr>
            <a:r>
              <a:rPr lang="en-US" sz="700" dirty="0"/>
              <a:t>12/09/2016</a:t>
            </a:r>
            <a:r>
              <a:rPr lang="en-US" sz="700" dirty="0">
                <a:hlinkClick r:id="rId37"/>
              </a:rPr>
              <a:t> MAGIC Spell Studios celebrates official </a:t>
            </a:r>
            <a:r>
              <a:rPr lang="en-US" sz="700" dirty="0" smtClean="0">
                <a:hlinkClick r:id="rId37"/>
              </a:rPr>
              <a:t>launch</a:t>
            </a:r>
            <a:endParaRPr lang="en-US" sz="700" dirty="0"/>
          </a:p>
          <a:p>
            <a:pPr marL="0" indent="0" fontAlgn="base">
              <a:spcBef>
                <a:spcPts val="0"/>
              </a:spcBef>
              <a:buNone/>
            </a:pPr>
            <a:r>
              <a:rPr lang="en-US" sz="700" dirty="0"/>
              <a:t>12/01/2016</a:t>
            </a:r>
            <a:r>
              <a:rPr lang="en-US" sz="700" dirty="0">
                <a:hlinkClick r:id="rId38"/>
              </a:rPr>
              <a:t> Top RIT News stories and videos for November </a:t>
            </a:r>
            <a:r>
              <a:rPr lang="en-US" sz="700" dirty="0" smtClean="0">
                <a:hlinkClick r:id="rId38"/>
              </a:rPr>
              <a:t>2016</a:t>
            </a:r>
            <a:endParaRPr lang="en-US" sz="700" dirty="0"/>
          </a:p>
          <a:p>
            <a:pPr marL="0" indent="0" fontAlgn="base">
              <a:spcBef>
                <a:spcPts val="0"/>
              </a:spcBef>
              <a:buNone/>
            </a:pPr>
            <a:r>
              <a:rPr lang="en-US" sz="700" dirty="0"/>
              <a:t>11/15/2016</a:t>
            </a:r>
            <a:r>
              <a:rPr lang="en-US" sz="700" dirty="0">
                <a:hlinkClick r:id="rId39"/>
              </a:rPr>
              <a:t> RIT officially launches MAGIC Spell Studios, aimed at convergence of digital media </a:t>
            </a:r>
            <a:r>
              <a:rPr lang="en-US" sz="700" dirty="0" smtClean="0">
                <a:hlinkClick r:id="rId39"/>
              </a:rPr>
              <a:t>disciplines</a:t>
            </a:r>
            <a:endParaRPr lang="en-US" sz="700" dirty="0"/>
          </a:p>
          <a:p>
            <a:pPr marL="0" indent="0" fontAlgn="base">
              <a:spcBef>
                <a:spcPts val="0"/>
              </a:spcBef>
              <a:buNone/>
            </a:pPr>
            <a:r>
              <a:rPr lang="en-US" sz="700" dirty="0"/>
              <a:t>11/10/2016</a:t>
            </a:r>
            <a:r>
              <a:rPr lang="en-US" sz="700" dirty="0">
                <a:hlinkClick r:id="rId40"/>
              </a:rPr>
              <a:t> Local video game developers, entrepreneurs will speak on campus Nov. </a:t>
            </a:r>
            <a:r>
              <a:rPr lang="en-US" sz="700" dirty="0" smtClean="0">
                <a:hlinkClick r:id="rId40"/>
              </a:rPr>
              <a:t>14</a:t>
            </a:r>
            <a:endParaRPr lang="en-US" sz="700" dirty="0"/>
          </a:p>
        </p:txBody>
      </p:sp>
      <p:sp>
        <p:nvSpPr>
          <p:cNvPr id="4" name="Content Placeholder 2"/>
          <p:cNvSpPr txBox="1">
            <a:spLocks/>
          </p:cNvSpPr>
          <p:nvPr/>
        </p:nvSpPr>
        <p:spPr>
          <a:xfrm>
            <a:off x="2743200" y="0"/>
            <a:ext cx="2590800" cy="41612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endParaRPr lang="en-US" sz="200" dirty="0"/>
          </a:p>
        </p:txBody>
      </p:sp>
      <p:sp>
        <p:nvSpPr>
          <p:cNvPr id="5" name="Rectangle 4"/>
          <p:cNvSpPr/>
          <p:nvPr/>
        </p:nvSpPr>
        <p:spPr>
          <a:xfrm>
            <a:off x="2438400" y="0"/>
            <a:ext cx="2514600" cy="6447919"/>
          </a:xfrm>
          <a:prstGeom prst="rect">
            <a:avLst/>
          </a:prstGeom>
        </p:spPr>
        <p:txBody>
          <a:bodyPr wrap="square">
            <a:spAutoFit/>
          </a:bodyPr>
          <a:lstStyle/>
          <a:p>
            <a:pPr fontAlgn="base"/>
            <a:r>
              <a:rPr lang="en-US" sz="600" dirty="0"/>
              <a:t>11/01/2016</a:t>
            </a:r>
            <a:r>
              <a:rPr lang="en-US" sz="600" dirty="0">
                <a:hlinkClick r:id="rId41"/>
              </a:rPr>
              <a:t> Rochester Philharmonic Orchestra partners with RIT, MAGIC Spell Studios for ‘Legend of Zelda’ performance Nov. </a:t>
            </a:r>
            <a:r>
              <a:rPr lang="en-US" sz="600" dirty="0" smtClean="0">
                <a:hlinkClick r:id="rId41"/>
              </a:rPr>
              <a:t>11</a:t>
            </a:r>
            <a:endParaRPr lang="en-US" sz="600" dirty="0"/>
          </a:p>
          <a:p>
            <a:pPr fontAlgn="base"/>
            <a:r>
              <a:rPr lang="en-US" sz="600" dirty="0"/>
              <a:t>09/15/2016</a:t>
            </a:r>
            <a:r>
              <a:rPr lang="en-US" sz="600" dirty="0">
                <a:hlinkClick r:id="rId42"/>
              </a:rPr>
              <a:t> Card game created by RIT students now licensed by </a:t>
            </a:r>
            <a:r>
              <a:rPr lang="en-US" sz="600" dirty="0" smtClean="0">
                <a:hlinkClick r:id="rId42"/>
              </a:rPr>
              <a:t>Hasbro</a:t>
            </a:r>
            <a:endParaRPr lang="en-US" sz="600" dirty="0"/>
          </a:p>
          <a:p>
            <a:pPr fontAlgn="base"/>
            <a:r>
              <a:rPr lang="en-US" sz="600" dirty="0"/>
              <a:t>09/12/2016</a:t>
            </a:r>
            <a:r>
              <a:rPr lang="en-US" sz="600" dirty="0">
                <a:hlinkClick r:id="rId43"/>
              </a:rPr>
              <a:t> RIT’s MAGIC speaker series kicks off 2016-2017 season on Sept. </a:t>
            </a:r>
            <a:r>
              <a:rPr lang="en-US" sz="600" dirty="0" smtClean="0">
                <a:hlinkClick r:id="rId43"/>
              </a:rPr>
              <a:t>16</a:t>
            </a:r>
            <a:endParaRPr lang="en-US" sz="600" dirty="0"/>
          </a:p>
          <a:p>
            <a:pPr fontAlgn="base"/>
            <a:r>
              <a:rPr lang="en-US" sz="600" dirty="0"/>
              <a:t>08/29/2016</a:t>
            </a:r>
            <a:r>
              <a:rPr lang="en-US" sz="600" dirty="0">
                <a:hlinkClick r:id="rId44"/>
              </a:rPr>
              <a:t> RIT to become first university to publish video game on Xbox One </a:t>
            </a:r>
            <a:r>
              <a:rPr lang="en-US" sz="600" dirty="0" smtClean="0">
                <a:hlinkClick r:id="rId44"/>
              </a:rPr>
              <a:t>platform</a:t>
            </a:r>
            <a:endParaRPr lang="en-US" sz="600" dirty="0"/>
          </a:p>
          <a:p>
            <a:pPr fontAlgn="base"/>
            <a:r>
              <a:rPr lang="en-US" sz="600" dirty="0" smtClean="0"/>
              <a:t>05/09/2017</a:t>
            </a:r>
            <a:r>
              <a:rPr lang="en-US" sz="600" dirty="0" smtClean="0">
                <a:hlinkClick r:id="rId25"/>
              </a:rPr>
              <a:t> RIT MAGIC Center announces winners of statewide Game Development Challenge</a:t>
            </a:r>
            <a:endParaRPr lang="en-US" sz="600" dirty="0" smtClean="0"/>
          </a:p>
          <a:p>
            <a:pPr fontAlgn="base"/>
            <a:r>
              <a:rPr lang="en-US" sz="600" dirty="0" smtClean="0"/>
              <a:t>05/04/2017</a:t>
            </a:r>
            <a:r>
              <a:rPr lang="en-US" sz="600" dirty="0" smtClean="0">
                <a:hlinkClick r:id="rId26"/>
              </a:rPr>
              <a:t> RIT ranked No. 1 game design school on the East Coast</a:t>
            </a:r>
            <a:endParaRPr lang="en-US" sz="600" dirty="0" smtClean="0"/>
          </a:p>
          <a:p>
            <a:pPr fontAlgn="base"/>
            <a:r>
              <a:rPr lang="en-US" sz="600" dirty="0" smtClean="0"/>
              <a:t>05/03/2017</a:t>
            </a:r>
            <a:r>
              <a:rPr lang="en-US" sz="600" dirty="0" smtClean="0">
                <a:hlinkClick r:id="rId27"/>
              </a:rPr>
              <a:t> RIT featured among ‘Colleges That Create Futures’</a:t>
            </a:r>
            <a:endParaRPr lang="en-US" sz="600" dirty="0" smtClean="0"/>
          </a:p>
          <a:p>
            <a:pPr fontAlgn="base"/>
            <a:r>
              <a:rPr lang="en-US" sz="600" dirty="0" smtClean="0"/>
              <a:t>04/25/2017</a:t>
            </a:r>
            <a:r>
              <a:rPr lang="en-US" sz="600" dirty="0" smtClean="0">
                <a:hlinkClick r:id="rId28"/>
              </a:rPr>
              <a:t> RIT is local site for 2017 International NASA Space Apps Challenge, April 29–30</a:t>
            </a:r>
            <a:endParaRPr lang="en-US" sz="600" dirty="0" smtClean="0"/>
          </a:p>
          <a:p>
            <a:pPr fontAlgn="base"/>
            <a:r>
              <a:rPr lang="en-US" sz="600" dirty="0" smtClean="0"/>
              <a:t>04/25/2017</a:t>
            </a:r>
            <a:r>
              <a:rPr lang="en-US" sz="600" dirty="0" smtClean="0">
                <a:hlinkClick r:id="rId29"/>
              </a:rPr>
              <a:t> RIT’s MAGIC speaker series wraps up 2016-2017 season on April 26</a:t>
            </a:r>
            <a:endParaRPr lang="en-US" sz="600" dirty="0" smtClean="0"/>
          </a:p>
          <a:p>
            <a:pPr fontAlgn="base"/>
            <a:r>
              <a:rPr lang="en-US" sz="600" dirty="0" smtClean="0"/>
              <a:t>03/21/2017</a:t>
            </a:r>
            <a:r>
              <a:rPr lang="en-US" sz="600" dirty="0" smtClean="0">
                <a:hlinkClick r:id="rId30"/>
              </a:rPr>
              <a:t> RIT’s video game design programs jump in Princeton Review rankings</a:t>
            </a:r>
            <a:endParaRPr lang="en-US" sz="600" dirty="0" smtClean="0"/>
          </a:p>
          <a:p>
            <a:pPr fontAlgn="base"/>
            <a:r>
              <a:rPr lang="en-US" sz="600" dirty="0" smtClean="0"/>
              <a:t>03/09/2017</a:t>
            </a:r>
            <a:r>
              <a:rPr lang="en-US" sz="600" dirty="0" smtClean="0">
                <a:hlinkClick r:id="rId31"/>
              </a:rPr>
              <a:t> RIT to host statewide Game Dev Challenge kickoff March 10</a:t>
            </a:r>
            <a:endParaRPr lang="en-US" sz="600" dirty="0" smtClean="0"/>
          </a:p>
          <a:p>
            <a:pPr fontAlgn="base"/>
            <a:r>
              <a:rPr lang="en-US" sz="600" dirty="0" smtClean="0"/>
              <a:t>03/03/2017</a:t>
            </a:r>
            <a:r>
              <a:rPr lang="en-US" sz="600" dirty="0" smtClean="0">
                <a:hlinkClick r:id="rId32"/>
              </a:rPr>
              <a:t> RIT student-created game competes in 2017 Intel University Games Showcase</a:t>
            </a:r>
            <a:endParaRPr lang="en-US" sz="600" dirty="0" smtClean="0"/>
          </a:p>
          <a:p>
            <a:pPr fontAlgn="base"/>
            <a:r>
              <a:rPr lang="en-US" sz="600" dirty="0" smtClean="0"/>
              <a:t>03/01/2017</a:t>
            </a:r>
            <a:r>
              <a:rPr lang="en-US" sz="600" dirty="0" smtClean="0">
                <a:hlinkClick r:id="rId33"/>
              </a:rPr>
              <a:t> RIT student John Miller hopes to make an impact at national gaming conference</a:t>
            </a:r>
            <a:endParaRPr lang="en-US" sz="600" dirty="0" smtClean="0"/>
          </a:p>
          <a:p>
            <a:pPr fontAlgn="base"/>
            <a:r>
              <a:rPr lang="en-US" sz="600" dirty="0" smtClean="0"/>
              <a:t>02/20/2017</a:t>
            </a:r>
            <a:r>
              <a:rPr lang="en-US" sz="600" dirty="0" smtClean="0">
                <a:hlinkClick r:id="rId34"/>
              </a:rPr>
              <a:t> RIT students, faculty head to California for annual Game Developers Conference</a:t>
            </a:r>
            <a:endParaRPr lang="en-US" sz="600" dirty="0"/>
          </a:p>
          <a:p>
            <a:pPr fontAlgn="base"/>
            <a:r>
              <a:rPr lang="en-US" sz="600" dirty="0"/>
              <a:t>12/19/2016</a:t>
            </a:r>
            <a:r>
              <a:rPr lang="en-US" sz="600" dirty="0">
                <a:hlinkClick r:id="rId35"/>
              </a:rPr>
              <a:t> RIT professor awarded NEH grant to enhance religious literacy through </a:t>
            </a:r>
            <a:r>
              <a:rPr lang="en-US" sz="600" dirty="0" smtClean="0">
                <a:hlinkClick r:id="rId35"/>
              </a:rPr>
              <a:t>gaming</a:t>
            </a:r>
            <a:endParaRPr lang="en-US" sz="600" dirty="0"/>
          </a:p>
          <a:p>
            <a:pPr fontAlgn="base"/>
            <a:r>
              <a:rPr lang="en-US" sz="600" dirty="0"/>
              <a:t>12/12/2016</a:t>
            </a:r>
            <a:r>
              <a:rPr lang="en-US" sz="600" dirty="0">
                <a:hlinkClick r:id="rId36"/>
              </a:rPr>
              <a:t> RIT professor awarded NSF grant to benefit the next generation of games and learning </a:t>
            </a:r>
            <a:r>
              <a:rPr lang="en-US" sz="600" dirty="0" smtClean="0">
                <a:hlinkClick r:id="rId36"/>
              </a:rPr>
              <a:t>scholars</a:t>
            </a:r>
            <a:endParaRPr lang="en-US" sz="600" dirty="0"/>
          </a:p>
          <a:p>
            <a:pPr fontAlgn="base"/>
            <a:r>
              <a:rPr lang="en-US" sz="600" dirty="0"/>
              <a:t>12/09/2016</a:t>
            </a:r>
            <a:r>
              <a:rPr lang="en-US" sz="600" dirty="0">
                <a:hlinkClick r:id="rId37"/>
              </a:rPr>
              <a:t> MAGIC Spell Studios celebrates official </a:t>
            </a:r>
            <a:r>
              <a:rPr lang="en-US" sz="600" dirty="0" smtClean="0">
                <a:hlinkClick r:id="rId37"/>
              </a:rPr>
              <a:t>launch</a:t>
            </a:r>
            <a:endParaRPr lang="en-US" sz="600" dirty="0"/>
          </a:p>
          <a:p>
            <a:pPr fontAlgn="base"/>
            <a:r>
              <a:rPr lang="en-US" sz="600" dirty="0"/>
              <a:t>12/01/2016</a:t>
            </a:r>
            <a:r>
              <a:rPr lang="en-US" sz="600" dirty="0">
                <a:hlinkClick r:id="rId38"/>
              </a:rPr>
              <a:t> Top RIT News stories and videos for November </a:t>
            </a:r>
            <a:r>
              <a:rPr lang="en-US" sz="600" dirty="0" smtClean="0">
                <a:hlinkClick r:id="rId38"/>
              </a:rPr>
              <a:t>2016</a:t>
            </a:r>
            <a:endParaRPr lang="en-US" sz="600" dirty="0"/>
          </a:p>
          <a:p>
            <a:pPr fontAlgn="base"/>
            <a:r>
              <a:rPr lang="en-US" sz="600" dirty="0"/>
              <a:t>11/15/2016</a:t>
            </a:r>
            <a:r>
              <a:rPr lang="en-US" sz="600" dirty="0">
                <a:hlinkClick r:id="rId39"/>
              </a:rPr>
              <a:t> RIT officially launches MAGIC Spell Studios, aimed at convergence of digital media </a:t>
            </a:r>
            <a:r>
              <a:rPr lang="en-US" sz="600" dirty="0" smtClean="0">
                <a:hlinkClick r:id="rId39"/>
              </a:rPr>
              <a:t>disciplines</a:t>
            </a:r>
            <a:endParaRPr lang="en-US" sz="600" dirty="0"/>
          </a:p>
          <a:p>
            <a:pPr fontAlgn="base"/>
            <a:r>
              <a:rPr lang="en-US" sz="600" dirty="0"/>
              <a:t>11/10/2016</a:t>
            </a:r>
            <a:r>
              <a:rPr lang="en-US" sz="600" dirty="0">
                <a:hlinkClick r:id="rId40"/>
              </a:rPr>
              <a:t> Local video game developers, entrepreneurs will speak on campus Nov. </a:t>
            </a:r>
            <a:r>
              <a:rPr lang="en-US" sz="600" dirty="0" smtClean="0">
                <a:hlinkClick r:id="rId40"/>
              </a:rPr>
              <a:t>14</a:t>
            </a:r>
            <a:endParaRPr lang="en-US" sz="600" dirty="0"/>
          </a:p>
          <a:p>
            <a:pPr fontAlgn="base"/>
            <a:r>
              <a:rPr lang="en-US" sz="600" dirty="0"/>
              <a:t>11/01/2016</a:t>
            </a:r>
            <a:r>
              <a:rPr lang="en-US" sz="600" dirty="0">
                <a:hlinkClick r:id="rId41"/>
              </a:rPr>
              <a:t> Rochester Philharmonic Orchestra partners with RIT, MAGIC Spell Studios for ‘Legend of Zelda’ performance Nov. </a:t>
            </a:r>
            <a:r>
              <a:rPr lang="en-US" sz="600" dirty="0" smtClean="0">
                <a:hlinkClick r:id="rId41"/>
              </a:rPr>
              <a:t>11</a:t>
            </a:r>
            <a:endParaRPr lang="en-US" sz="600" dirty="0"/>
          </a:p>
          <a:p>
            <a:pPr fontAlgn="base"/>
            <a:r>
              <a:rPr lang="en-US" sz="600" dirty="0"/>
              <a:t>09/15/2016</a:t>
            </a:r>
            <a:r>
              <a:rPr lang="en-US" sz="600" dirty="0">
                <a:hlinkClick r:id="rId42"/>
              </a:rPr>
              <a:t> Card game created by RIT students now licensed by </a:t>
            </a:r>
            <a:r>
              <a:rPr lang="en-US" sz="600" dirty="0" smtClean="0">
                <a:hlinkClick r:id="rId42"/>
              </a:rPr>
              <a:t>Hasbro</a:t>
            </a:r>
            <a:endParaRPr lang="en-US" sz="600" dirty="0"/>
          </a:p>
          <a:p>
            <a:pPr fontAlgn="base"/>
            <a:r>
              <a:rPr lang="en-US" sz="600" dirty="0"/>
              <a:t>09/12/2016</a:t>
            </a:r>
            <a:r>
              <a:rPr lang="en-US" sz="600" dirty="0">
                <a:hlinkClick r:id="rId43"/>
              </a:rPr>
              <a:t> RIT’s MAGIC speaker series kicks off 2016-2017 season on Sept. </a:t>
            </a:r>
            <a:r>
              <a:rPr lang="en-US" sz="600" dirty="0" smtClean="0">
                <a:hlinkClick r:id="rId43"/>
              </a:rPr>
              <a:t>16</a:t>
            </a:r>
            <a:endParaRPr lang="en-US" sz="600" dirty="0"/>
          </a:p>
          <a:p>
            <a:pPr fontAlgn="base"/>
            <a:r>
              <a:rPr lang="en-US" sz="600" dirty="0"/>
              <a:t>08/29/2016</a:t>
            </a:r>
            <a:r>
              <a:rPr lang="en-US" sz="600" dirty="0">
                <a:hlinkClick r:id="rId44"/>
              </a:rPr>
              <a:t> RIT to become first university to publish video game on Xbox One platform</a:t>
            </a:r>
            <a:endParaRPr lang="en-US" sz="600" dirty="0"/>
          </a:p>
          <a:p>
            <a:pPr fontAlgn="base"/>
            <a:r>
              <a:rPr lang="en-US" sz="600" dirty="0"/>
              <a:t>08/26/2016</a:t>
            </a:r>
            <a:r>
              <a:rPr lang="en-US" sz="600" dirty="0">
                <a:hlinkClick r:id="rId45"/>
              </a:rPr>
              <a:t> Top RIT News stories and videos from summer 2016</a:t>
            </a:r>
            <a:endParaRPr lang="en-US" sz="600" dirty="0"/>
          </a:p>
          <a:p>
            <a:pPr fontAlgn="base"/>
            <a:r>
              <a:rPr lang="en-US" sz="600" dirty="0"/>
              <a:t>08/17/2016</a:t>
            </a:r>
            <a:r>
              <a:rPr lang="en-US" sz="600" dirty="0">
                <a:hlinkClick r:id="rId46"/>
              </a:rPr>
              <a:t> MAGIC’s trustee-funded Co-Up program wraps up with second successful year</a:t>
            </a:r>
            <a:endParaRPr lang="en-US" sz="600" dirty="0"/>
          </a:p>
          <a:p>
            <a:pPr fontAlgn="base"/>
            <a:r>
              <a:rPr lang="en-US" sz="600" dirty="0"/>
              <a:t>08/17/2016</a:t>
            </a:r>
            <a:r>
              <a:rPr lang="en-US" sz="600" dirty="0">
                <a:hlinkClick r:id="rId47"/>
              </a:rPr>
              <a:t> An Innovation Ecosystem</a:t>
            </a:r>
            <a:endParaRPr lang="en-US" sz="600" dirty="0"/>
          </a:p>
          <a:p>
            <a:pPr fontAlgn="base"/>
            <a:r>
              <a:rPr lang="en-US" sz="600" dirty="0"/>
              <a:t>08/02/2016</a:t>
            </a:r>
            <a:r>
              <a:rPr lang="en-US" sz="600" dirty="0">
                <a:hlinkClick r:id="rId48"/>
              </a:rPr>
              <a:t> We’ve Got the Next Big Idea</a:t>
            </a:r>
            <a:endParaRPr lang="en-US" sz="600" dirty="0"/>
          </a:p>
          <a:p>
            <a:pPr fontAlgn="base"/>
            <a:r>
              <a:rPr lang="en-US" sz="600" dirty="0"/>
              <a:t>06/17/2016</a:t>
            </a:r>
            <a:r>
              <a:rPr lang="en-US" sz="600" dirty="0">
                <a:hlinkClick r:id="rId49"/>
              </a:rPr>
              <a:t> RIT’s Dan Schneiderman represents New York state at White House ‘makers’ event</a:t>
            </a:r>
            <a:endParaRPr lang="en-US" sz="600" dirty="0"/>
          </a:p>
          <a:p>
            <a:pPr fontAlgn="base"/>
            <a:r>
              <a:rPr lang="en-US" sz="600" dirty="0"/>
              <a:t>04/29/2016</a:t>
            </a:r>
            <a:r>
              <a:rPr lang="en-US" sz="600" dirty="0">
                <a:hlinkClick r:id="rId50"/>
              </a:rPr>
              <a:t> Imagine RIT exhibit allows visitors to ‘delve into dungeons’</a:t>
            </a:r>
            <a:endParaRPr lang="en-US" sz="600" dirty="0"/>
          </a:p>
          <a:p>
            <a:pPr fontAlgn="base"/>
            <a:r>
              <a:rPr lang="en-US" sz="600" dirty="0"/>
              <a:t>04/27/2016</a:t>
            </a:r>
            <a:r>
              <a:rPr lang="en-US" sz="600" dirty="0">
                <a:hlinkClick r:id="rId51"/>
              </a:rPr>
              <a:t> Three video games with ties to RIT featured at PAX East Indie showcase</a:t>
            </a:r>
            <a:endParaRPr lang="en-US" sz="600" dirty="0"/>
          </a:p>
          <a:p>
            <a:pPr fontAlgn="base"/>
            <a:r>
              <a:rPr lang="en-US" sz="700" dirty="0"/>
              <a:t>04/21/2016</a:t>
            </a:r>
            <a:r>
              <a:rPr lang="en-US" sz="700" dirty="0">
                <a:hlinkClick r:id="rId52"/>
              </a:rPr>
              <a:t> RIT is local site for 2016 International NASA Space Apps Challenge, April 23–24</a:t>
            </a:r>
            <a:endParaRPr lang="en-US" sz="700" dirty="0"/>
          </a:p>
          <a:p>
            <a:pPr fontAlgn="base"/>
            <a:r>
              <a:rPr lang="en-US" sz="700" dirty="0"/>
              <a:t>04/07/2016</a:t>
            </a:r>
            <a:r>
              <a:rPr lang="en-US" sz="700" dirty="0">
                <a:hlinkClick r:id="rId53"/>
              </a:rPr>
              <a:t> 2016 Imagine RIT set for May 7</a:t>
            </a:r>
            <a:endParaRPr lang="en-US" sz="700" dirty="0"/>
          </a:p>
          <a:p>
            <a:pPr fontAlgn="base"/>
            <a:r>
              <a:rPr lang="en-US" sz="700" dirty="0"/>
              <a:t>03/18/2016</a:t>
            </a:r>
            <a:r>
              <a:rPr lang="en-US" sz="700" dirty="0">
                <a:hlinkClick r:id="rId54"/>
              </a:rPr>
              <a:t> RIT takes third place in Best Visual Quality in 2016 Intel University Games Showcase</a:t>
            </a:r>
            <a:endParaRPr lang="en-US" sz="700" dirty="0"/>
          </a:p>
          <a:p>
            <a:pPr fontAlgn="base"/>
            <a:r>
              <a:rPr lang="en-US" sz="700" dirty="0"/>
              <a:t>03/17/2016</a:t>
            </a:r>
            <a:r>
              <a:rPr lang="en-US" sz="700" dirty="0">
                <a:hlinkClick r:id="rId55"/>
              </a:rPr>
              <a:t> RIT’s MAGIC Spell Studios joins forces with virtual reality giant, videogame developer </a:t>
            </a:r>
            <a:r>
              <a:rPr lang="en-US" sz="700" dirty="0" err="1">
                <a:hlinkClick r:id="rId55"/>
              </a:rPr>
              <a:t>Crytek</a:t>
            </a:r>
            <a:endParaRPr lang="en-US" sz="700" dirty="0"/>
          </a:p>
          <a:p>
            <a:pPr fontAlgn="base"/>
            <a:endParaRPr lang="en-US" sz="800" dirty="0"/>
          </a:p>
          <a:p>
            <a:pPr fontAlgn="base"/>
            <a:endParaRPr lang="en-US" sz="800" dirty="0" smtClean="0"/>
          </a:p>
        </p:txBody>
      </p:sp>
      <p:sp>
        <p:nvSpPr>
          <p:cNvPr id="6" name="Rectangle 5"/>
          <p:cNvSpPr/>
          <p:nvPr/>
        </p:nvSpPr>
        <p:spPr>
          <a:xfrm>
            <a:off x="4793776" y="0"/>
            <a:ext cx="2514600" cy="6278642"/>
          </a:xfrm>
          <a:prstGeom prst="rect">
            <a:avLst/>
          </a:prstGeom>
        </p:spPr>
        <p:txBody>
          <a:bodyPr wrap="square">
            <a:spAutoFit/>
          </a:bodyPr>
          <a:lstStyle/>
          <a:p>
            <a:pPr fontAlgn="base"/>
            <a:r>
              <a:rPr lang="en-US" sz="600" dirty="0" smtClean="0"/>
              <a:t>03/15/2016</a:t>
            </a:r>
            <a:r>
              <a:rPr lang="en-US" sz="600" dirty="0" smtClean="0">
                <a:hlinkClick r:id="rId56"/>
              </a:rPr>
              <a:t> </a:t>
            </a:r>
            <a:r>
              <a:rPr lang="en-US" sz="600" dirty="0">
                <a:hlinkClick r:id="rId56"/>
              </a:rPr>
              <a:t>RIT student earns Intel Award for female, underrepresented game design students at international Game Developers </a:t>
            </a:r>
            <a:r>
              <a:rPr lang="en-US" sz="600" dirty="0" smtClean="0">
                <a:hlinkClick r:id="rId56"/>
              </a:rPr>
              <a:t>Conference</a:t>
            </a:r>
            <a:endParaRPr lang="en-US" sz="600" dirty="0"/>
          </a:p>
          <a:p>
            <a:pPr fontAlgn="base"/>
            <a:r>
              <a:rPr lang="en-US" sz="600" dirty="0"/>
              <a:t>03/15/2016</a:t>
            </a:r>
            <a:r>
              <a:rPr lang="en-US" sz="600" dirty="0">
                <a:hlinkClick r:id="rId57"/>
              </a:rPr>
              <a:t> Princeton Review Ranks RIT as a top video-game design </a:t>
            </a:r>
            <a:r>
              <a:rPr lang="en-US" sz="600" dirty="0" smtClean="0">
                <a:hlinkClick r:id="rId57"/>
              </a:rPr>
              <a:t>school</a:t>
            </a:r>
            <a:endParaRPr lang="en-US" sz="600" dirty="0"/>
          </a:p>
          <a:p>
            <a:pPr fontAlgn="base"/>
            <a:r>
              <a:rPr lang="en-US" sz="600" dirty="0"/>
              <a:t>03/14/2016</a:t>
            </a:r>
            <a:r>
              <a:rPr lang="en-US" sz="600" dirty="0">
                <a:hlinkClick r:id="rId58"/>
              </a:rPr>
              <a:t> RIT students, faculty head to California for annual Game Developers </a:t>
            </a:r>
            <a:r>
              <a:rPr lang="en-US" sz="600" dirty="0" smtClean="0">
                <a:hlinkClick r:id="rId58"/>
              </a:rPr>
              <a:t>Conference</a:t>
            </a:r>
            <a:endParaRPr lang="en-US" sz="600" dirty="0"/>
          </a:p>
          <a:p>
            <a:pPr fontAlgn="base"/>
            <a:r>
              <a:rPr lang="en-US" sz="600" dirty="0"/>
              <a:t>02/22/2016</a:t>
            </a:r>
            <a:r>
              <a:rPr lang="en-US" sz="600" dirty="0">
                <a:hlinkClick r:id="rId59"/>
              </a:rPr>
              <a:t> RIT hosts all-women hackathon Feb. 27 and </a:t>
            </a:r>
            <a:r>
              <a:rPr lang="en-US" sz="600" dirty="0" smtClean="0">
                <a:hlinkClick r:id="rId59"/>
              </a:rPr>
              <a:t>28</a:t>
            </a:r>
            <a:endParaRPr lang="en-US" sz="600" dirty="0"/>
          </a:p>
          <a:p>
            <a:pPr fontAlgn="base"/>
            <a:r>
              <a:rPr lang="en-US" sz="600" dirty="0"/>
              <a:t>02/15/2016</a:t>
            </a:r>
            <a:r>
              <a:rPr lang="en-US" sz="600" dirty="0">
                <a:hlinkClick r:id="rId60"/>
              </a:rPr>
              <a:t> RIT MAGIC Center kicks off spring speaker series with privacy expert Feb. </a:t>
            </a:r>
            <a:r>
              <a:rPr lang="en-US" sz="600" dirty="0" smtClean="0">
                <a:hlinkClick r:id="rId60"/>
              </a:rPr>
              <a:t>18</a:t>
            </a:r>
            <a:endParaRPr lang="en-US" sz="600" dirty="0"/>
          </a:p>
          <a:p>
            <a:pPr fontAlgn="base"/>
            <a:r>
              <a:rPr lang="en-US" sz="600" dirty="0"/>
              <a:t>02/04/2016</a:t>
            </a:r>
            <a:r>
              <a:rPr lang="en-US" sz="600" dirty="0">
                <a:hlinkClick r:id="rId61"/>
              </a:rPr>
              <a:t> Electronic Gaming Society president prepares for Fusion Fest </a:t>
            </a:r>
            <a:r>
              <a:rPr lang="en-US" sz="600" dirty="0" smtClean="0">
                <a:hlinkClick r:id="rId61"/>
              </a:rPr>
              <a:t>2016</a:t>
            </a:r>
            <a:endParaRPr lang="en-US" sz="600" dirty="0"/>
          </a:p>
          <a:p>
            <a:pPr fontAlgn="base"/>
            <a:r>
              <a:rPr lang="en-US" sz="600" dirty="0"/>
              <a:t>02/03/2016</a:t>
            </a:r>
            <a:r>
              <a:rPr lang="en-US" sz="600" dirty="0">
                <a:hlinkClick r:id="rId62"/>
              </a:rPr>
              <a:t> Gaming for good: RIT gamers host LAN party to support Cancer Wellness Connections, Feb. </a:t>
            </a:r>
            <a:r>
              <a:rPr lang="en-US" sz="600" dirty="0" smtClean="0">
                <a:hlinkClick r:id="rId62"/>
              </a:rPr>
              <a:t>5-6</a:t>
            </a:r>
            <a:endParaRPr lang="en-US" sz="600" dirty="0"/>
          </a:p>
          <a:p>
            <a:pPr fontAlgn="base"/>
            <a:r>
              <a:rPr lang="en-US" sz="600" dirty="0"/>
              <a:t>01/26/2016</a:t>
            </a:r>
            <a:r>
              <a:rPr lang="en-US" sz="600" dirty="0">
                <a:hlinkClick r:id="rId63"/>
              </a:rPr>
              <a:t> RIT named one of three Digital Gaming Hubs in New York </a:t>
            </a:r>
            <a:r>
              <a:rPr lang="en-US" sz="600" dirty="0" smtClean="0">
                <a:hlinkClick r:id="rId63"/>
              </a:rPr>
              <a:t>state</a:t>
            </a:r>
            <a:endParaRPr lang="en-US" sz="600" dirty="0"/>
          </a:p>
          <a:p>
            <a:pPr fontAlgn="base"/>
            <a:r>
              <a:rPr lang="en-US" sz="600" dirty="0"/>
              <a:t>01/14/2016</a:t>
            </a:r>
            <a:r>
              <a:rPr lang="en-US" sz="600" dirty="0">
                <a:hlinkClick r:id="rId64"/>
              </a:rPr>
              <a:t> MAGIC Spell Studios video game to be displayed at Smithsonian ‘pop-up’ arcade Jan. </a:t>
            </a:r>
            <a:r>
              <a:rPr lang="en-US" sz="600" dirty="0" smtClean="0">
                <a:hlinkClick r:id="rId64"/>
              </a:rPr>
              <a:t>16</a:t>
            </a:r>
            <a:endParaRPr lang="en-US" sz="600" dirty="0" smtClean="0"/>
          </a:p>
          <a:p>
            <a:pPr fontAlgn="base"/>
            <a:r>
              <a:rPr lang="en-US" sz="600" dirty="0"/>
              <a:t>12/11/2015</a:t>
            </a:r>
            <a:r>
              <a:rPr lang="en-US" sz="600" dirty="0">
                <a:hlinkClick r:id="rId65"/>
              </a:rPr>
              <a:t> RIT to host second annual Congressional App Challenge kick-off event Dec. 12</a:t>
            </a:r>
            <a:endParaRPr lang="en-US" sz="600" dirty="0"/>
          </a:p>
          <a:p>
            <a:pPr fontAlgn="base"/>
            <a:r>
              <a:rPr lang="en-US" sz="600" dirty="0"/>
              <a:t>12/10/2015</a:t>
            </a:r>
            <a:r>
              <a:rPr lang="en-US" sz="600" dirty="0">
                <a:hlinkClick r:id="rId66"/>
              </a:rPr>
              <a:t> MAGIC virtual reality lab will serve as a one-stop shop for interface development, enhancing user experience</a:t>
            </a:r>
            <a:endParaRPr lang="en-US" sz="600" dirty="0"/>
          </a:p>
          <a:p>
            <a:pPr fontAlgn="base"/>
            <a:r>
              <a:rPr lang="en-US" sz="600" dirty="0"/>
              <a:t>11/20/2015</a:t>
            </a:r>
            <a:r>
              <a:rPr lang="en-US" sz="600" dirty="0">
                <a:hlinkClick r:id="rId67"/>
              </a:rPr>
              <a:t> Merging art history with digital gaming</a:t>
            </a:r>
            <a:endParaRPr lang="en-US" sz="600" dirty="0"/>
          </a:p>
          <a:p>
            <a:pPr fontAlgn="base"/>
            <a:r>
              <a:rPr lang="en-US" sz="600" dirty="0"/>
              <a:t>11/04/2015</a:t>
            </a:r>
            <a:r>
              <a:rPr lang="en-US" sz="600" dirty="0">
                <a:hlinkClick r:id="rId68"/>
              </a:rPr>
              <a:t> RIT students vying for Hasbro top prize</a:t>
            </a:r>
            <a:endParaRPr lang="en-US" sz="600" dirty="0"/>
          </a:p>
          <a:p>
            <a:pPr fontAlgn="base"/>
            <a:r>
              <a:rPr lang="en-US" sz="600" dirty="0"/>
              <a:t>10/29/2015</a:t>
            </a:r>
            <a:r>
              <a:rPr lang="en-US" sz="600" dirty="0">
                <a:hlinkClick r:id="rId69"/>
              </a:rPr>
              <a:t> RIT MAGIC Center director briefs Congressional members on U.S. video game industry</a:t>
            </a:r>
            <a:endParaRPr lang="en-US" sz="600" dirty="0"/>
          </a:p>
          <a:p>
            <a:pPr fontAlgn="base"/>
            <a:r>
              <a:rPr lang="en-US" sz="600" dirty="0"/>
              <a:t>10/16/2015</a:t>
            </a:r>
            <a:r>
              <a:rPr lang="en-US" sz="600" dirty="0">
                <a:hlinkClick r:id="rId70"/>
              </a:rPr>
              <a:t> Noted jazz biographer to talk on former </a:t>
            </a:r>
            <a:r>
              <a:rPr lang="en-US" sz="600" dirty="0" err="1">
                <a:hlinkClick r:id="rId70"/>
              </a:rPr>
              <a:t>Rochesterian</a:t>
            </a:r>
            <a:r>
              <a:rPr lang="en-US" sz="600" dirty="0">
                <a:hlinkClick r:id="rId70"/>
              </a:rPr>
              <a:t> Pepper Adams</a:t>
            </a:r>
            <a:endParaRPr lang="en-US" sz="600" dirty="0"/>
          </a:p>
          <a:p>
            <a:pPr fontAlgn="base"/>
            <a:r>
              <a:rPr lang="en-US" sz="600" dirty="0"/>
              <a:t>10/13/2015</a:t>
            </a:r>
            <a:r>
              <a:rPr lang="en-US" sz="600" dirty="0">
                <a:hlinkClick r:id="rId71"/>
              </a:rPr>
              <a:t> RIT’s Center for MAGIC welcomes social-media etiquette expert Oct. 22</a:t>
            </a:r>
            <a:endParaRPr lang="en-US" sz="600" dirty="0"/>
          </a:p>
          <a:p>
            <a:pPr fontAlgn="base"/>
            <a:r>
              <a:rPr lang="en-US" sz="600" dirty="0"/>
              <a:t>09/23/2015</a:t>
            </a:r>
            <a:r>
              <a:rPr lang="en-US" sz="600" dirty="0">
                <a:hlinkClick r:id="rId72"/>
              </a:rPr>
              <a:t> Plans for RIT’s new film industry-standard sound stage begin to come into focus</a:t>
            </a:r>
            <a:endParaRPr lang="en-US" sz="600" dirty="0"/>
          </a:p>
          <a:p>
            <a:pPr fontAlgn="base"/>
            <a:r>
              <a:rPr lang="en-US" sz="600" dirty="0"/>
              <a:t>08/26/2015</a:t>
            </a:r>
            <a:r>
              <a:rPr lang="en-US" sz="600" dirty="0">
                <a:hlinkClick r:id="rId73"/>
              </a:rPr>
              <a:t> Top RIT News stories from the summer</a:t>
            </a:r>
            <a:endParaRPr lang="en-US" sz="600" dirty="0"/>
          </a:p>
          <a:p>
            <a:pPr fontAlgn="base"/>
            <a:r>
              <a:rPr lang="en-US" sz="600" dirty="0"/>
              <a:t>08/14/2015</a:t>
            </a:r>
            <a:r>
              <a:rPr lang="en-US" sz="600" dirty="0">
                <a:hlinkClick r:id="rId74"/>
              </a:rPr>
              <a:t> Co-op gets the MAGIC touch</a:t>
            </a:r>
            <a:endParaRPr lang="en-US" sz="600" dirty="0"/>
          </a:p>
          <a:p>
            <a:pPr fontAlgn="base"/>
            <a:r>
              <a:rPr lang="en-US" sz="600" dirty="0"/>
              <a:t>08/14/2015</a:t>
            </a:r>
            <a:r>
              <a:rPr lang="en-US" sz="600" dirty="0">
                <a:hlinkClick r:id="rId75"/>
              </a:rPr>
              <a:t> RIT announces investments in MAGIC Spell Studios, aimed at spurring growth of local digital media industry</a:t>
            </a:r>
            <a:endParaRPr lang="en-US" sz="600" dirty="0"/>
          </a:p>
          <a:p>
            <a:pPr fontAlgn="base"/>
            <a:r>
              <a:rPr lang="en-US" sz="600" dirty="0"/>
              <a:t>07/22/2015</a:t>
            </a:r>
            <a:r>
              <a:rPr lang="en-US" sz="600" dirty="0">
                <a:hlinkClick r:id="rId76"/>
              </a:rPr>
              <a:t> RIT’s Center for MAGIC develops new initiative to encourage student humanitarian work through technology</a:t>
            </a:r>
            <a:endParaRPr lang="en-US" sz="600" dirty="0"/>
          </a:p>
          <a:p>
            <a:pPr fontAlgn="base"/>
            <a:r>
              <a:rPr lang="en-US" sz="600" dirty="0"/>
              <a:t>07/20/2015</a:t>
            </a:r>
            <a:r>
              <a:rPr lang="en-US" sz="600" dirty="0">
                <a:hlinkClick r:id="rId77"/>
              </a:rPr>
              <a:t> Free and open source software culture at RIT continues to grow</a:t>
            </a:r>
            <a:endParaRPr lang="en-US" sz="600" dirty="0"/>
          </a:p>
          <a:p>
            <a:pPr fontAlgn="base"/>
            <a:r>
              <a:rPr lang="en-US" sz="600" dirty="0"/>
              <a:t>07/09/2015</a:t>
            </a:r>
            <a:r>
              <a:rPr lang="en-US" sz="600" dirty="0">
                <a:hlinkClick r:id="rId78"/>
              </a:rPr>
              <a:t> RIT announces investments in MAGIC Spell Studios, aimed at spurring growth of local digital media industry</a:t>
            </a:r>
            <a:endParaRPr lang="en-US" sz="600" dirty="0"/>
          </a:p>
          <a:p>
            <a:pPr fontAlgn="base"/>
            <a:r>
              <a:rPr lang="en-US" sz="600" dirty="0"/>
              <a:t>06/19/2015</a:t>
            </a:r>
            <a:r>
              <a:rPr lang="en-US" sz="600" dirty="0">
                <a:hlinkClick r:id="rId79"/>
              </a:rPr>
              <a:t> RIT recognized for public relations work at 2015 </a:t>
            </a:r>
            <a:r>
              <a:rPr lang="en-US" sz="600" dirty="0" err="1">
                <a:hlinkClick r:id="rId79"/>
              </a:rPr>
              <a:t>PRism</a:t>
            </a:r>
            <a:r>
              <a:rPr lang="en-US" sz="600" dirty="0">
                <a:hlinkClick r:id="rId79"/>
              </a:rPr>
              <a:t> Awards</a:t>
            </a:r>
            <a:endParaRPr lang="en-US" sz="600" dirty="0"/>
          </a:p>
          <a:p>
            <a:pPr fontAlgn="base"/>
            <a:r>
              <a:rPr lang="en-US" sz="600" dirty="0"/>
              <a:t>06/15/2015</a:t>
            </a:r>
            <a:r>
              <a:rPr lang="en-US" sz="600" dirty="0">
                <a:hlinkClick r:id="rId80"/>
              </a:rPr>
              <a:t> RIT selected to host New Media Consortium in June 2016</a:t>
            </a:r>
            <a:endParaRPr lang="en-US" sz="600" dirty="0"/>
          </a:p>
          <a:p>
            <a:pPr fontAlgn="base"/>
            <a:r>
              <a:rPr lang="en-US" sz="600" dirty="0"/>
              <a:t>06/03/2015</a:t>
            </a:r>
            <a:r>
              <a:rPr lang="en-US" sz="600" dirty="0">
                <a:hlinkClick r:id="rId81"/>
              </a:rPr>
              <a:t> Adobe sponsors new media senior projects for student designers and developers</a:t>
            </a:r>
            <a:endParaRPr lang="en-US" sz="600" dirty="0"/>
          </a:p>
          <a:p>
            <a:pPr fontAlgn="base"/>
            <a:r>
              <a:rPr lang="en-US" sz="600" dirty="0"/>
              <a:t>05/21/2015</a:t>
            </a:r>
            <a:r>
              <a:rPr lang="en-US" sz="600" dirty="0">
                <a:hlinkClick r:id="rId82"/>
              </a:rPr>
              <a:t> RIT center continues to make ‘MAGIC’</a:t>
            </a:r>
            <a:endParaRPr lang="en-US" sz="600" dirty="0"/>
          </a:p>
          <a:p>
            <a:pPr fontAlgn="base"/>
            <a:r>
              <a:rPr lang="en-US" sz="600" dirty="0"/>
              <a:t>04/30/2015</a:t>
            </a:r>
            <a:r>
              <a:rPr lang="en-US" sz="600" dirty="0">
                <a:hlinkClick r:id="rId83"/>
              </a:rPr>
              <a:t> RIT students create video game to help children learn to read</a:t>
            </a:r>
            <a:endParaRPr lang="en-US" sz="600" dirty="0"/>
          </a:p>
          <a:p>
            <a:pPr fontAlgn="base"/>
            <a:r>
              <a:rPr lang="en-US" sz="600" dirty="0"/>
              <a:t>04/24/2015</a:t>
            </a:r>
            <a:r>
              <a:rPr lang="en-US" sz="600" dirty="0">
                <a:hlinkClick r:id="rId84"/>
              </a:rPr>
              <a:t> RIT students take top prize in Microsoft’s U.S. Imagine Cup National Finals</a:t>
            </a:r>
            <a:endParaRPr lang="en-US" sz="600" dirty="0"/>
          </a:p>
          <a:p>
            <a:pPr fontAlgn="base"/>
            <a:r>
              <a:rPr lang="en-US" sz="600" dirty="0"/>
              <a:t>04/14/2015</a:t>
            </a:r>
            <a:r>
              <a:rPr lang="en-US" sz="600" dirty="0">
                <a:hlinkClick r:id="rId85"/>
              </a:rPr>
              <a:t> MAGIC Speaker Series welcomes three speakers in April to discuss digital culture</a:t>
            </a:r>
            <a:endParaRPr lang="en-US" sz="600" dirty="0"/>
          </a:p>
          <a:p>
            <a:pPr fontAlgn="base"/>
            <a:r>
              <a:rPr lang="en-US" sz="600" dirty="0"/>
              <a:t>04/03/2015</a:t>
            </a:r>
            <a:r>
              <a:rPr lang="en-US" sz="600" dirty="0">
                <a:hlinkClick r:id="rId86"/>
              </a:rPr>
              <a:t> The Harmonica and the Blues</a:t>
            </a:r>
            <a:endParaRPr lang="en-US" sz="600" dirty="0"/>
          </a:p>
          <a:p>
            <a:pPr fontAlgn="base"/>
            <a:r>
              <a:rPr lang="en-US" sz="600" dirty="0"/>
              <a:t>04/03/2015</a:t>
            </a:r>
            <a:r>
              <a:rPr lang="en-US" sz="600" dirty="0">
                <a:hlinkClick r:id="rId87"/>
              </a:rPr>
              <a:t> Student-created video game selected for international exhibit</a:t>
            </a:r>
            <a:endParaRPr lang="en-US" sz="600" dirty="0"/>
          </a:p>
          <a:p>
            <a:pPr fontAlgn="base"/>
            <a:r>
              <a:rPr lang="en-US" sz="600" dirty="0"/>
              <a:t>03/24/2015</a:t>
            </a:r>
            <a:r>
              <a:rPr lang="en-US" sz="600" dirty="0">
                <a:hlinkClick r:id="rId88"/>
              </a:rPr>
              <a:t> RIT’s video game design programs jump in Princeton Review rankings</a:t>
            </a:r>
            <a:endParaRPr lang="en-US" sz="600" dirty="0"/>
          </a:p>
          <a:p>
            <a:pPr fontAlgn="base"/>
            <a:r>
              <a:rPr lang="en-US" sz="600" dirty="0"/>
              <a:t>03/17/2015</a:t>
            </a:r>
            <a:r>
              <a:rPr lang="en-US" sz="600" dirty="0">
                <a:hlinkClick r:id="rId89"/>
              </a:rPr>
              <a:t> RIT gamers support Cancer Wellness Connections through LAN party March 20</a:t>
            </a:r>
            <a:endParaRPr lang="en-US" sz="600" dirty="0"/>
          </a:p>
          <a:p>
            <a:pPr fontAlgn="base"/>
            <a:r>
              <a:rPr lang="en-US" sz="600" dirty="0"/>
              <a:t>03/06/2015</a:t>
            </a:r>
            <a:r>
              <a:rPr lang="en-US" sz="600" dirty="0">
                <a:hlinkClick r:id="rId90"/>
              </a:rPr>
              <a:t> RIT students take top award in Intel University Games Showcase</a:t>
            </a:r>
            <a:endParaRPr lang="en-US" sz="600" dirty="0"/>
          </a:p>
          <a:p>
            <a:pPr fontAlgn="base"/>
            <a:r>
              <a:rPr lang="en-US" sz="600" dirty="0"/>
              <a:t>03/04/2015</a:t>
            </a:r>
            <a:r>
              <a:rPr lang="en-US" sz="600" dirty="0">
                <a:hlinkClick r:id="rId91"/>
              </a:rPr>
              <a:t> Class of RIT students develop and publish </a:t>
            </a:r>
            <a:r>
              <a:rPr lang="en-US" sz="600" dirty="0" err="1">
                <a:hlinkClick r:id="rId91"/>
              </a:rPr>
              <a:t>Splattershmup</a:t>
            </a:r>
            <a:r>
              <a:rPr lang="en-US" sz="600" dirty="0">
                <a:hlinkClick r:id="rId91"/>
              </a:rPr>
              <a:t> video game</a:t>
            </a:r>
            <a:endParaRPr lang="en-US" sz="600" dirty="0"/>
          </a:p>
          <a:p>
            <a:pPr fontAlgn="base"/>
            <a:endParaRPr lang="en-US" sz="600" dirty="0"/>
          </a:p>
        </p:txBody>
      </p:sp>
      <p:sp>
        <p:nvSpPr>
          <p:cNvPr id="7" name="Rectangle 6"/>
          <p:cNvSpPr/>
          <p:nvPr/>
        </p:nvSpPr>
        <p:spPr>
          <a:xfrm>
            <a:off x="7086600" y="0"/>
            <a:ext cx="2514600" cy="6278642"/>
          </a:xfrm>
          <a:prstGeom prst="rect">
            <a:avLst/>
          </a:prstGeom>
        </p:spPr>
        <p:txBody>
          <a:bodyPr wrap="square">
            <a:spAutoFit/>
          </a:bodyPr>
          <a:lstStyle/>
          <a:p>
            <a:pPr fontAlgn="base"/>
            <a:r>
              <a:rPr lang="en-US" sz="600" dirty="0" smtClean="0"/>
              <a:t>03/03/2015</a:t>
            </a:r>
            <a:r>
              <a:rPr lang="en-US" sz="600" dirty="0" smtClean="0">
                <a:hlinkClick r:id="rId92"/>
              </a:rPr>
              <a:t> </a:t>
            </a:r>
            <a:r>
              <a:rPr lang="en-US" sz="600" dirty="0">
                <a:hlinkClick r:id="rId92"/>
              </a:rPr>
              <a:t>Top RIT News stories and videos for February </a:t>
            </a:r>
            <a:r>
              <a:rPr lang="en-US" sz="600" dirty="0" smtClean="0">
                <a:hlinkClick r:id="rId92"/>
              </a:rPr>
              <a:t>2015</a:t>
            </a:r>
            <a:endParaRPr lang="en-US" sz="600" dirty="0"/>
          </a:p>
          <a:p>
            <a:pPr fontAlgn="base"/>
            <a:r>
              <a:rPr lang="en-US" sz="600" dirty="0"/>
              <a:t>03/02/2015</a:t>
            </a:r>
            <a:r>
              <a:rPr lang="en-US" sz="600" dirty="0">
                <a:hlinkClick r:id="rId93"/>
              </a:rPr>
              <a:t> RIT students California-bound for Game Developers </a:t>
            </a:r>
            <a:r>
              <a:rPr lang="en-US" sz="600" dirty="0" smtClean="0">
                <a:hlinkClick r:id="rId93"/>
              </a:rPr>
              <a:t>Conference</a:t>
            </a:r>
            <a:endParaRPr lang="en-US" sz="600" dirty="0"/>
          </a:p>
          <a:p>
            <a:pPr fontAlgn="base"/>
            <a:r>
              <a:rPr lang="en-US" sz="600" dirty="0"/>
              <a:t>02/12/2015</a:t>
            </a:r>
            <a:r>
              <a:rPr lang="en-US" sz="600" dirty="0">
                <a:hlinkClick r:id="rId94"/>
              </a:rPr>
              <a:t> RIT MAGIC Center publishes student video game on Steam for the first </a:t>
            </a:r>
            <a:r>
              <a:rPr lang="en-US" sz="600" dirty="0" smtClean="0">
                <a:hlinkClick r:id="rId94"/>
              </a:rPr>
              <a:t>time</a:t>
            </a:r>
            <a:endParaRPr lang="en-US" sz="600" dirty="0"/>
          </a:p>
          <a:p>
            <a:pPr fontAlgn="base"/>
            <a:r>
              <a:rPr lang="en-US" sz="600" dirty="0"/>
              <a:t>02/03/2015</a:t>
            </a:r>
            <a:r>
              <a:rPr lang="en-US" sz="600" dirty="0">
                <a:hlinkClick r:id="rId95"/>
              </a:rPr>
              <a:t> Top RIT News stories and videos for January </a:t>
            </a:r>
            <a:r>
              <a:rPr lang="en-US" sz="600" dirty="0" smtClean="0">
                <a:hlinkClick r:id="rId95"/>
              </a:rPr>
              <a:t>2015</a:t>
            </a:r>
            <a:endParaRPr lang="en-US" sz="600" dirty="0"/>
          </a:p>
          <a:p>
            <a:pPr fontAlgn="base"/>
            <a:r>
              <a:rPr lang="en-US" sz="600" dirty="0"/>
              <a:t>02/02/2015</a:t>
            </a:r>
            <a:r>
              <a:rPr lang="en-US" sz="600" dirty="0">
                <a:hlinkClick r:id="rId96"/>
              </a:rPr>
              <a:t> MAGIC Speaker Series looks to spark ideas about digital culture at </a:t>
            </a:r>
            <a:r>
              <a:rPr lang="en-US" sz="600" dirty="0" smtClean="0">
                <a:hlinkClick r:id="rId96"/>
              </a:rPr>
              <a:t>RIT</a:t>
            </a:r>
            <a:endParaRPr lang="en-US" sz="600" dirty="0"/>
          </a:p>
          <a:p>
            <a:pPr fontAlgn="base"/>
            <a:r>
              <a:rPr lang="en-US" sz="600" dirty="0"/>
              <a:t>01/07/2015</a:t>
            </a:r>
            <a:r>
              <a:rPr lang="en-US" sz="600" dirty="0">
                <a:hlinkClick r:id="rId97"/>
              </a:rPr>
              <a:t> Top RIT News stories and videos for </a:t>
            </a:r>
            <a:r>
              <a:rPr lang="en-US" sz="600" dirty="0" smtClean="0">
                <a:hlinkClick r:id="rId97"/>
              </a:rPr>
              <a:t>2014</a:t>
            </a:r>
            <a:endParaRPr lang="en-US" sz="600" dirty="0"/>
          </a:p>
          <a:p>
            <a:pPr fontAlgn="base"/>
            <a:r>
              <a:rPr lang="en-US" sz="600" dirty="0"/>
              <a:t>01/07/2015</a:t>
            </a:r>
            <a:r>
              <a:rPr lang="en-US" sz="600" dirty="0">
                <a:hlinkClick r:id="rId98"/>
              </a:rPr>
              <a:t> Top RIT News stories and videos for December </a:t>
            </a:r>
            <a:r>
              <a:rPr lang="en-US" sz="600" dirty="0" smtClean="0">
                <a:hlinkClick r:id="rId98"/>
              </a:rPr>
              <a:t>2014</a:t>
            </a:r>
            <a:endParaRPr lang="en-US" sz="600" dirty="0"/>
          </a:p>
          <a:p>
            <a:pPr fontAlgn="base"/>
            <a:r>
              <a:rPr lang="en-US" sz="600" dirty="0"/>
              <a:t>12/17/2014</a:t>
            </a:r>
            <a:r>
              <a:rPr lang="en-US" sz="600" dirty="0">
                <a:hlinkClick r:id="rId99"/>
              </a:rPr>
              <a:t> RIT featured in Google’s Year in Search 2014 </a:t>
            </a:r>
            <a:r>
              <a:rPr lang="en-US" sz="600" dirty="0" smtClean="0">
                <a:hlinkClick r:id="rId99"/>
              </a:rPr>
              <a:t>video</a:t>
            </a:r>
            <a:endParaRPr lang="en-US" sz="600" dirty="0"/>
          </a:p>
          <a:p>
            <a:pPr fontAlgn="base"/>
            <a:r>
              <a:rPr lang="en-US" sz="600" dirty="0"/>
              <a:t>12/16/2014</a:t>
            </a:r>
            <a:r>
              <a:rPr lang="en-US" sz="600" dirty="0">
                <a:hlinkClick r:id="rId100"/>
              </a:rPr>
              <a:t> Jewish Play Project explores relationship between Jewish creators and the play </a:t>
            </a:r>
            <a:r>
              <a:rPr lang="en-US" sz="600" dirty="0" smtClean="0">
                <a:hlinkClick r:id="rId100"/>
              </a:rPr>
              <a:t>industries</a:t>
            </a:r>
            <a:endParaRPr lang="en-US" sz="600" dirty="0"/>
          </a:p>
          <a:p>
            <a:pPr fontAlgn="base"/>
            <a:r>
              <a:rPr lang="en-US" sz="600" dirty="0"/>
              <a:t>12/11/2014</a:t>
            </a:r>
            <a:r>
              <a:rPr lang="en-US" sz="600" dirty="0">
                <a:hlinkClick r:id="rId101"/>
              </a:rPr>
              <a:t> RIT project wins funding in NYS Regional Economic Development Councils competition</a:t>
            </a:r>
            <a:endParaRPr lang="en-US" sz="600" dirty="0"/>
          </a:p>
          <a:p>
            <a:pPr fontAlgn="base"/>
            <a:r>
              <a:rPr lang="en-US" sz="600" dirty="0"/>
              <a:t>12/01/2014</a:t>
            </a:r>
            <a:r>
              <a:rPr lang="en-US" sz="600" dirty="0">
                <a:hlinkClick r:id="rId102"/>
              </a:rPr>
              <a:t> Top RIT News stories and videos for November 2014</a:t>
            </a:r>
            <a:endParaRPr lang="en-US" sz="600" dirty="0"/>
          </a:p>
          <a:p>
            <a:pPr fontAlgn="base"/>
            <a:r>
              <a:rPr lang="en-US" sz="600" dirty="0"/>
              <a:t>11/18/2014</a:t>
            </a:r>
            <a:r>
              <a:rPr lang="en-US" sz="600" dirty="0">
                <a:hlinkClick r:id="rId103"/>
              </a:rPr>
              <a:t> Girl Develop It aims to bridge gender gap in tech fields</a:t>
            </a:r>
            <a:endParaRPr lang="en-US" sz="600" dirty="0"/>
          </a:p>
          <a:p>
            <a:pPr fontAlgn="base"/>
            <a:r>
              <a:rPr lang="en-US" sz="600" dirty="0"/>
              <a:t>11/18/2014</a:t>
            </a:r>
            <a:r>
              <a:rPr lang="en-US" sz="600" dirty="0">
                <a:hlinkClick r:id="rId104"/>
              </a:rPr>
              <a:t> The science behind 3D-printed prostheses</a:t>
            </a:r>
            <a:endParaRPr lang="en-US" sz="600" dirty="0"/>
          </a:p>
          <a:p>
            <a:pPr fontAlgn="base"/>
            <a:r>
              <a:rPr lang="en-US" sz="600" dirty="0"/>
              <a:t>11/18/2014</a:t>
            </a:r>
            <a:r>
              <a:rPr lang="en-US" sz="600" dirty="0">
                <a:hlinkClick r:id="rId105"/>
              </a:rPr>
              <a:t> A new hand for Lucas</a:t>
            </a:r>
            <a:endParaRPr lang="en-US" sz="600" dirty="0"/>
          </a:p>
          <a:p>
            <a:pPr fontAlgn="base"/>
            <a:r>
              <a:rPr lang="en-US" sz="600" dirty="0"/>
              <a:t>11/11/2014</a:t>
            </a:r>
            <a:r>
              <a:rPr lang="en-US" sz="600" dirty="0">
                <a:hlinkClick r:id="rId106"/>
              </a:rPr>
              <a:t> MAGIC Speaker Series looks to spark ideas about digital culture at RIT</a:t>
            </a:r>
            <a:endParaRPr lang="en-US" sz="600" dirty="0"/>
          </a:p>
          <a:p>
            <a:pPr fontAlgn="base"/>
            <a:r>
              <a:rPr lang="en-US" sz="600" dirty="0"/>
              <a:t>10/02/2014</a:t>
            </a:r>
            <a:r>
              <a:rPr lang="en-US" sz="600" dirty="0">
                <a:hlinkClick r:id="rId107"/>
              </a:rPr>
              <a:t> Top RIT News stories and videos for September 2014</a:t>
            </a:r>
            <a:endParaRPr lang="en-US" sz="600" dirty="0"/>
          </a:p>
          <a:p>
            <a:pPr fontAlgn="base"/>
            <a:r>
              <a:rPr lang="en-US" sz="600" dirty="0"/>
              <a:t>09/29/2014</a:t>
            </a:r>
            <a:r>
              <a:rPr lang="en-US" sz="600" dirty="0">
                <a:hlinkClick r:id="rId108"/>
              </a:rPr>
              <a:t> RIT takes part in national conference devoted to inexpensive 3D-printed prosthetic devices</a:t>
            </a:r>
            <a:endParaRPr lang="en-US" sz="600" dirty="0"/>
          </a:p>
          <a:p>
            <a:pPr fontAlgn="base"/>
            <a:r>
              <a:rPr lang="en-US" sz="600" dirty="0"/>
              <a:t>09/22/2014</a:t>
            </a:r>
            <a:r>
              <a:rPr lang="en-US" sz="600" dirty="0">
                <a:hlinkClick r:id="rId109"/>
              </a:rPr>
              <a:t> National conference to focus on work begun at RIT</a:t>
            </a:r>
            <a:endParaRPr lang="en-US" sz="600" dirty="0"/>
          </a:p>
          <a:p>
            <a:pPr fontAlgn="base"/>
            <a:r>
              <a:rPr lang="en-US" sz="600" dirty="0"/>
              <a:t>09/16/2014</a:t>
            </a:r>
            <a:r>
              <a:rPr lang="en-US" sz="600" dirty="0">
                <a:hlinkClick r:id="rId110"/>
              </a:rPr>
              <a:t> RIT hosts 2014 Software Freedom Day Rochester Sept. 20–21</a:t>
            </a:r>
            <a:endParaRPr lang="en-US" sz="600" dirty="0"/>
          </a:p>
          <a:p>
            <a:pPr fontAlgn="base"/>
            <a:r>
              <a:rPr lang="en-US" sz="600" dirty="0"/>
              <a:t>08/05/2014</a:t>
            </a:r>
            <a:r>
              <a:rPr lang="en-US" sz="600" dirty="0">
                <a:hlinkClick r:id="rId111"/>
              </a:rPr>
              <a:t> Hackathons help students get jobs, make a difference</a:t>
            </a:r>
            <a:endParaRPr lang="en-US" sz="600" dirty="0"/>
          </a:p>
          <a:p>
            <a:pPr fontAlgn="base"/>
            <a:r>
              <a:rPr lang="en-US" sz="600" dirty="0"/>
              <a:t>07/28/2014</a:t>
            </a:r>
            <a:r>
              <a:rPr lang="en-US" sz="600" dirty="0">
                <a:hlinkClick r:id="rId112"/>
              </a:rPr>
              <a:t> U.S. Assistant Secretary of Commerce tours RIT to review federal investments</a:t>
            </a:r>
            <a:endParaRPr lang="en-US" sz="600" dirty="0"/>
          </a:p>
          <a:p>
            <a:pPr fontAlgn="base"/>
            <a:r>
              <a:rPr lang="en-US" sz="600" dirty="0"/>
              <a:t>07/08/2014</a:t>
            </a:r>
            <a:r>
              <a:rPr lang="en-US" sz="600" dirty="0">
                <a:hlinkClick r:id="rId113"/>
              </a:rPr>
              <a:t> RIT students study abroad to explore video game industry in Germany</a:t>
            </a:r>
            <a:endParaRPr lang="en-US" sz="600" dirty="0"/>
          </a:p>
          <a:p>
            <a:pPr fontAlgn="base"/>
            <a:r>
              <a:rPr lang="en-US" sz="600" dirty="0"/>
              <a:t>07/01/2014</a:t>
            </a:r>
            <a:r>
              <a:rPr lang="en-US" sz="600" dirty="0">
                <a:hlinkClick r:id="rId114"/>
              </a:rPr>
              <a:t> RIT joins top game design programs in founding Higher Education Video Game Alliance</a:t>
            </a:r>
            <a:endParaRPr lang="en-US" sz="600" dirty="0"/>
          </a:p>
          <a:p>
            <a:pPr fontAlgn="base"/>
            <a:r>
              <a:rPr lang="en-US" sz="600" dirty="0"/>
              <a:t>06/23/2014</a:t>
            </a:r>
            <a:r>
              <a:rPr lang="en-US" sz="600" dirty="0">
                <a:hlinkClick r:id="rId115"/>
              </a:rPr>
              <a:t> RIT professor receives Fulbright Grant to develop game design minor in Croatia</a:t>
            </a:r>
            <a:endParaRPr lang="en-US" sz="600" dirty="0"/>
          </a:p>
          <a:p>
            <a:pPr fontAlgn="base"/>
            <a:r>
              <a:rPr lang="en-US" sz="600" dirty="0"/>
              <a:t>05/26/2014</a:t>
            </a:r>
            <a:r>
              <a:rPr lang="en-US" sz="600" dirty="0">
                <a:hlinkClick r:id="rId116"/>
              </a:rPr>
              <a:t> RIT receives $300,000 NSF Innovation Corps Sites grant to advance commercialization</a:t>
            </a:r>
            <a:endParaRPr lang="en-US" sz="600" dirty="0"/>
          </a:p>
          <a:p>
            <a:pPr fontAlgn="base"/>
            <a:r>
              <a:rPr lang="en-US" sz="600" dirty="0"/>
              <a:t>05/14/2014</a:t>
            </a:r>
            <a:r>
              <a:rPr lang="en-US" sz="600" dirty="0">
                <a:hlinkClick r:id="rId117"/>
              </a:rPr>
              <a:t> RIT students, alumni and staff among winners of 2014 AT&amp;T Rochester Civic App Challenge</a:t>
            </a:r>
            <a:endParaRPr lang="en-US" sz="600" dirty="0"/>
          </a:p>
          <a:p>
            <a:pPr fontAlgn="base"/>
            <a:r>
              <a:rPr lang="en-US" sz="600" dirty="0"/>
              <a:t>04/25/2014</a:t>
            </a:r>
            <a:r>
              <a:rPr lang="en-US" sz="600" dirty="0">
                <a:hlinkClick r:id="rId118"/>
              </a:rPr>
              <a:t> Adobe Vice President of Experience Design and Creativity to attend Imagine RIT May 3</a:t>
            </a:r>
            <a:endParaRPr lang="en-US" sz="600" dirty="0"/>
          </a:p>
          <a:p>
            <a:pPr fontAlgn="base"/>
            <a:r>
              <a:rPr lang="en-US" sz="600" dirty="0"/>
              <a:t>04/03/2014</a:t>
            </a:r>
            <a:r>
              <a:rPr lang="en-US" sz="600" dirty="0">
                <a:hlinkClick r:id="rId119"/>
              </a:rPr>
              <a:t> App contest encourages community involvement</a:t>
            </a:r>
            <a:endParaRPr lang="en-US" sz="600" dirty="0"/>
          </a:p>
          <a:p>
            <a:pPr fontAlgn="base"/>
            <a:r>
              <a:rPr lang="en-US" sz="600" dirty="0"/>
              <a:t>04/01/2014</a:t>
            </a:r>
            <a:r>
              <a:rPr lang="en-US" sz="600" dirty="0">
                <a:hlinkClick r:id="rId120"/>
              </a:rPr>
              <a:t> Top RIT News Stories and Videos for March 2014</a:t>
            </a:r>
            <a:endParaRPr lang="en-US" sz="600" dirty="0"/>
          </a:p>
          <a:p>
            <a:pPr fontAlgn="base"/>
            <a:r>
              <a:rPr lang="en-US" sz="600" dirty="0"/>
              <a:t>03/17/2014</a:t>
            </a:r>
            <a:r>
              <a:rPr lang="en-US" sz="600" dirty="0">
                <a:hlinkClick r:id="rId121"/>
              </a:rPr>
              <a:t> MAGIC Speaker Series explores individual privacy on social networks March 19</a:t>
            </a:r>
            <a:endParaRPr lang="en-US" sz="600" dirty="0"/>
          </a:p>
          <a:p>
            <a:pPr fontAlgn="base"/>
            <a:r>
              <a:rPr lang="en-US" sz="600" dirty="0"/>
              <a:t>03/14/2014</a:t>
            </a:r>
            <a:r>
              <a:rPr lang="en-US" sz="600" dirty="0">
                <a:hlinkClick r:id="rId122"/>
              </a:rPr>
              <a:t> Unconference for Rochester area K-12 educators looks to discuss digital media in education</a:t>
            </a:r>
            <a:endParaRPr lang="en-US" sz="600" dirty="0"/>
          </a:p>
          <a:p>
            <a:pPr fontAlgn="base"/>
            <a:r>
              <a:rPr lang="en-US" sz="600" dirty="0"/>
              <a:t>03/11/2014</a:t>
            </a:r>
            <a:r>
              <a:rPr lang="en-US" sz="600" dirty="0">
                <a:hlinkClick r:id="rId123"/>
              </a:rPr>
              <a:t> Princeton Review Ranks RIT as a top video-game design school</a:t>
            </a:r>
            <a:endParaRPr lang="en-US" sz="600" dirty="0"/>
          </a:p>
          <a:p>
            <a:pPr fontAlgn="base"/>
            <a:r>
              <a:rPr lang="en-US" sz="600" dirty="0"/>
              <a:t>03/06/2014</a:t>
            </a:r>
            <a:r>
              <a:rPr lang="en-US" sz="600" dirty="0">
                <a:hlinkClick r:id="rId124"/>
              </a:rPr>
              <a:t> RIT launches nation’s first minor in free and open source software and free culture</a:t>
            </a:r>
            <a:endParaRPr lang="en-US" sz="600" dirty="0"/>
          </a:p>
          <a:p>
            <a:pPr fontAlgn="base"/>
            <a:r>
              <a:rPr lang="en-US" sz="600" dirty="0"/>
              <a:t>02/24/2014</a:t>
            </a:r>
            <a:r>
              <a:rPr lang="en-US" sz="600" dirty="0">
                <a:hlinkClick r:id="rId125"/>
              </a:rPr>
              <a:t> Online community of makers creates and improves 3D printed prosthetics for those in need</a:t>
            </a:r>
            <a:endParaRPr lang="en-US" sz="600" dirty="0"/>
          </a:p>
          <a:p>
            <a:pPr fontAlgn="base"/>
            <a:r>
              <a:rPr lang="en-US" sz="600" dirty="0"/>
              <a:t>02/20/2014</a:t>
            </a:r>
            <a:r>
              <a:rPr lang="en-US" sz="600" dirty="0">
                <a:hlinkClick r:id="rId126"/>
              </a:rPr>
              <a:t> Announcing the AT&amp;T Rochester Civic App Challenge</a:t>
            </a:r>
            <a:endParaRPr lang="en-US" sz="600" dirty="0"/>
          </a:p>
          <a:p>
            <a:pPr fontAlgn="base"/>
            <a:r>
              <a:rPr lang="en-US" sz="600" dirty="0"/>
              <a:t>02/13/2014</a:t>
            </a:r>
            <a:r>
              <a:rPr lang="en-US" sz="600" dirty="0">
                <a:hlinkClick r:id="rId127"/>
              </a:rPr>
              <a:t> Developer ‘breaks the chains’ of traditional video games</a:t>
            </a:r>
            <a:endParaRPr lang="en-US" sz="600" dirty="0"/>
          </a:p>
          <a:p>
            <a:pPr fontAlgn="base"/>
            <a:r>
              <a:rPr lang="en-US" sz="600" dirty="0"/>
              <a:t>01/28/2014</a:t>
            </a:r>
            <a:r>
              <a:rPr lang="en-US" sz="600" dirty="0">
                <a:hlinkClick r:id="rId128"/>
              </a:rPr>
              <a:t> RIT MAGIC Center explores digital media with two speakers Feb. 10 and 12</a:t>
            </a:r>
            <a:endParaRPr lang="en-US" sz="600" dirty="0"/>
          </a:p>
          <a:p>
            <a:pPr fontAlgn="base"/>
            <a:r>
              <a:rPr lang="en-US" sz="600" dirty="0"/>
              <a:t>01/23/2014</a:t>
            </a:r>
            <a:r>
              <a:rPr lang="en-US" sz="600" dirty="0">
                <a:hlinkClick r:id="rId129"/>
              </a:rPr>
              <a:t> RIT/NTID students accepted into high-tech business accelerator</a:t>
            </a:r>
            <a:endParaRPr lang="en-US" sz="600" dirty="0"/>
          </a:p>
          <a:p>
            <a:pPr fontAlgn="base"/>
            <a:r>
              <a:rPr lang="en-US" sz="600" dirty="0"/>
              <a:t>12/05/2013</a:t>
            </a:r>
            <a:r>
              <a:rPr lang="en-US" sz="600" dirty="0">
                <a:hlinkClick r:id="rId130"/>
              </a:rPr>
              <a:t> New treatment helps autistic children navigate the world</a:t>
            </a:r>
            <a:endParaRPr lang="en-US" sz="600" dirty="0"/>
          </a:p>
          <a:p>
            <a:pPr fontAlgn="base"/>
            <a:endParaRPr lang="en-US" sz="600" dirty="0" smtClean="0"/>
          </a:p>
        </p:txBody>
      </p:sp>
      <p:sp>
        <p:nvSpPr>
          <p:cNvPr id="8" name="Rectangle 7"/>
          <p:cNvSpPr/>
          <p:nvPr/>
        </p:nvSpPr>
        <p:spPr>
          <a:xfrm>
            <a:off x="9525000" y="0"/>
            <a:ext cx="2667000" cy="2308324"/>
          </a:xfrm>
          <a:prstGeom prst="rect">
            <a:avLst/>
          </a:prstGeom>
        </p:spPr>
        <p:txBody>
          <a:bodyPr wrap="square">
            <a:spAutoFit/>
          </a:bodyPr>
          <a:lstStyle/>
          <a:p>
            <a:pPr fontAlgn="base"/>
            <a:r>
              <a:rPr lang="en-US" sz="600" dirty="0" smtClean="0"/>
              <a:t>12/04/2013</a:t>
            </a:r>
            <a:r>
              <a:rPr lang="en-US" sz="600" dirty="0" smtClean="0">
                <a:hlinkClick r:id="rId131"/>
              </a:rPr>
              <a:t> </a:t>
            </a:r>
            <a:r>
              <a:rPr lang="en-US" sz="600" dirty="0">
                <a:hlinkClick r:id="rId131"/>
              </a:rPr>
              <a:t>MAGIC Speaker Series looks to spark ideas about digital culture at </a:t>
            </a:r>
            <a:r>
              <a:rPr lang="en-US" sz="600" dirty="0" smtClean="0">
                <a:hlinkClick r:id="rId131"/>
              </a:rPr>
              <a:t>RIT</a:t>
            </a:r>
            <a:endParaRPr lang="en-US" sz="600" dirty="0"/>
          </a:p>
          <a:p>
            <a:pPr fontAlgn="base"/>
            <a:r>
              <a:rPr lang="en-US" sz="600" dirty="0"/>
              <a:t>11/20/2013</a:t>
            </a:r>
            <a:r>
              <a:rPr lang="en-US" sz="600" dirty="0">
                <a:hlinkClick r:id="rId132"/>
              </a:rPr>
              <a:t> RIT professor earns more than $11,000 in Kickstarter for multi-player video game</a:t>
            </a:r>
            <a:endParaRPr lang="en-US" sz="600" dirty="0"/>
          </a:p>
          <a:p>
            <a:pPr fontAlgn="base"/>
            <a:r>
              <a:rPr lang="en-US" sz="600" dirty="0"/>
              <a:t>11/14/2013</a:t>
            </a:r>
            <a:r>
              <a:rPr lang="en-US" sz="600" dirty="0">
                <a:hlinkClick r:id="rId133"/>
              </a:rPr>
              <a:t> RIT ‘Celebration of Research’ set for Nov. 19</a:t>
            </a:r>
            <a:endParaRPr lang="en-US" sz="600" dirty="0"/>
          </a:p>
          <a:p>
            <a:pPr fontAlgn="base"/>
            <a:r>
              <a:rPr lang="en-US" sz="600" dirty="0"/>
              <a:t>11/07/2013</a:t>
            </a:r>
            <a:r>
              <a:rPr lang="en-US" sz="600" dirty="0">
                <a:hlinkClick r:id="rId134"/>
              </a:rPr>
              <a:t> RIT digital humanities series brings author, Internet freedom advocate to campus Nov. </a:t>
            </a:r>
            <a:r>
              <a:rPr lang="en-US" sz="600" dirty="0" smtClean="0">
                <a:hlinkClick r:id="rId134"/>
              </a:rPr>
              <a:t>11</a:t>
            </a:r>
            <a:endParaRPr lang="en-US" sz="600" dirty="0"/>
          </a:p>
          <a:p>
            <a:pPr fontAlgn="base"/>
            <a:r>
              <a:rPr lang="en-US" sz="600" dirty="0"/>
              <a:t>10/16/2013</a:t>
            </a:r>
            <a:r>
              <a:rPr lang="en-US" sz="600" dirty="0">
                <a:hlinkClick r:id="rId135"/>
              </a:rPr>
              <a:t> State Senate committee discussing ways to grow video game development industry</a:t>
            </a:r>
            <a:endParaRPr lang="en-US" sz="600" dirty="0"/>
          </a:p>
          <a:p>
            <a:pPr fontAlgn="base"/>
            <a:r>
              <a:rPr lang="en-US" sz="600" dirty="0"/>
              <a:t>10/10/2013</a:t>
            </a:r>
            <a:r>
              <a:rPr lang="en-US" sz="600" dirty="0">
                <a:hlinkClick r:id="rId136"/>
              </a:rPr>
              <a:t> RIT’s ‘MAGIC’ </a:t>
            </a:r>
            <a:r>
              <a:rPr lang="en-US" sz="600" dirty="0" smtClean="0">
                <a:hlinkClick r:id="rId136"/>
              </a:rPr>
              <a:t>Center</a:t>
            </a:r>
            <a:endParaRPr lang="en-US" sz="600" dirty="0"/>
          </a:p>
          <a:p>
            <a:pPr fontAlgn="base"/>
            <a:r>
              <a:rPr lang="en-US" sz="600" dirty="0"/>
              <a:t>07/22/2013</a:t>
            </a:r>
            <a:r>
              <a:rPr lang="en-US" sz="600" dirty="0">
                <a:hlinkClick r:id="rId137"/>
              </a:rPr>
              <a:t> New digital media research center makes MAGIC</a:t>
            </a:r>
            <a:endParaRPr lang="en-US" sz="600" dirty="0"/>
          </a:p>
          <a:p>
            <a:pPr fontAlgn="base"/>
            <a:r>
              <a:rPr lang="en-US" sz="600" dirty="0"/>
              <a:t>07/11/2013</a:t>
            </a:r>
            <a:r>
              <a:rPr lang="en-US" sz="600" dirty="0">
                <a:hlinkClick r:id="rId138"/>
              </a:rPr>
              <a:t> ‘Sky Time’ video game selected for White House Champions of Change event July </a:t>
            </a:r>
            <a:r>
              <a:rPr lang="en-US" sz="600" dirty="0" smtClean="0">
                <a:hlinkClick r:id="rId138"/>
              </a:rPr>
              <a:t>23</a:t>
            </a:r>
            <a:endParaRPr lang="en-US" sz="600" dirty="0"/>
          </a:p>
          <a:p>
            <a:pPr fontAlgn="base"/>
            <a:r>
              <a:rPr lang="en-US" sz="600" dirty="0"/>
              <a:t>06/20/2013</a:t>
            </a:r>
            <a:r>
              <a:rPr lang="en-US" sz="600" dirty="0">
                <a:hlinkClick r:id="rId139"/>
              </a:rPr>
              <a:t> Q&amp;A with game designers John and Brenda Romero June 28 at </a:t>
            </a:r>
            <a:r>
              <a:rPr lang="en-US" sz="600" dirty="0" smtClean="0">
                <a:hlinkClick r:id="rId139"/>
              </a:rPr>
              <a:t>RIT</a:t>
            </a:r>
            <a:endParaRPr lang="en-US" sz="600" dirty="0"/>
          </a:p>
          <a:p>
            <a:pPr fontAlgn="base"/>
            <a:r>
              <a:rPr lang="en-US" sz="600" dirty="0"/>
              <a:t>04/22/2013</a:t>
            </a:r>
            <a:r>
              <a:rPr lang="en-US" sz="600" dirty="0">
                <a:hlinkClick r:id="rId140"/>
              </a:rPr>
              <a:t> Two RIT teams head to International NASA Space Apps Challenge</a:t>
            </a:r>
            <a:endParaRPr lang="en-US" sz="600" dirty="0"/>
          </a:p>
          <a:p>
            <a:pPr fontAlgn="base"/>
            <a:r>
              <a:rPr lang="en-US" sz="600" dirty="0"/>
              <a:t>04/08/2013</a:t>
            </a:r>
            <a:r>
              <a:rPr lang="en-US" sz="600" dirty="0">
                <a:hlinkClick r:id="rId141"/>
              </a:rPr>
              <a:t> RIT hosts talk with active learning expert and author Walter Bender April </a:t>
            </a:r>
            <a:r>
              <a:rPr lang="en-US" sz="600" dirty="0" smtClean="0">
                <a:hlinkClick r:id="rId141"/>
              </a:rPr>
              <a:t>17</a:t>
            </a:r>
            <a:endParaRPr lang="en-US" sz="600" dirty="0"/>
          </a:p>
          <a:p>
            <a:pPr fontAlgn="base"/>
            <a:r>
              <a:rPr lang="en-US" sz="600" dirty="0"/>
              <a:t>03/28/2013</a:t>
            </a:r>
            <a:r>
              <a:rPr lang="en-US" sz="600" dirty="0">
                <a:hlinkClick r:id="rId142"/>
              </a:rPr>
              <a:t> Red Hat donates to RIT’s MAGIC Center for open source software education </a:t>
            </a:r>
            <a:r>
              <a:rPr lang="en-US" sz="600" dirty="0" smtClean="0">
                <a:hlinkClick r:id="rId142"/>
              </a:rPr>
              <a:t>program</a:t>
            </a:r>
            <a:endParaRPr lang="en-US" sz="600" dirty="0"/>
          </a:p>
          <a:p>
            <a:pPr fontAlgn="base"/>
            <a:endParaRPr lang="en-US" dirty="0"/>
          </a:p>
        </p:txBody>
      </p:sp>
      <p:sp>
        <p:nvSpPr>
          <p:cNvPr id="9" name="Rectangle 8"/>
          <p:cNvSpPr/>
          <p:nvPr/>
        </p:nvSpPr>
        <p:spPr>
          <a:xfrm>
            <a:off x="9525000" y="1981200"/>
            <a:ext cx="2667000" cy="1077218"/>
          </a:xfrm>
          <a:prstGeom prst="rect">
            <a:avLst/>
          </a:prstGeom>
        </p:spPr>
        <p:txBody>
          <a:bodyPr wrap="square">
            <a:spAutoFit/>
          </a:bodyPr>
          <a:lstStyle/>
          <a:p>
            <a:pPr fontAlgn="base"/>
            <a:r>
              <a:rPr lang="en-US" sz="1600" dirty="0"/>
              <a:t>02/15/2013</a:t>
            </a:r>
            <a:r>
              <a:rPr lang="en-US" sz="1600" dirty="0">
                <a:hlinkClick r:id="rId143"/>
              </a:rPr>
              <a:t> RIT launches new research center dedicated to digital media</a:t>
            </a:r>
            <a:endParaRPr lang="en-US" sz="1600" dirty="0"/>
          </a:p>
        </p:txBody>
      </p:sp>
      <p:pic>
        <p:nvPicPr>
          <p:cNvPr id="11" name="Picture 10"/>
          <p:cNvPicPr>
            <a:picLocks noChangeAspect="1"/>
          </p:cNvPicPr>
          <p:nvPr/>
        </p:nvPicPr>
        <p:blipFill>
          <a:blip r:embed="rId144" cstate="email">
            <a:extLst>
              <a:ext uri="{28A0092B-C50C-407E-A947-70E740481C1C}">
                <a14:useLocalDpi xmlns:a14="http://schemas.microsoft.com/office/drawing/2010/main" val="0"/>
              </a:ext>
            </a:extLst>
          </a:blip>
          <a:stretch>
            <a:fillRect/>
          </a:stretch>
        </p:blipFill>
        <p:spPr>
          <a:xfrm>
            <a:off x="9829800" y="3048315"/>
            <a:ext cx="2000014" cy="2666685"/>
          </a:xfrm>
          <a:prstGeom prst="rect">
            <a:avLst/>
          </a:prstGeom>
        </p:spPr>
      </p:pic>
    </p:spTree>
    <p:extLst>
      <p:ext uri="{BB962C8B-B14F-4D97-AF65-F5344CB8AC3E}">
        <p14:creationId xmlns:p14="http://schemas.microsoft.com/office/powerpoint/2010/main" val="24926661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5562" y="1828800"/>
            <a:ext cx="12197562" cy="3733800"/>
          </a:xfrm>
          <a:prstGeom prst="rect">
            <a:avLst/>
          </a:prstGeom>
        </p:spPr>
      </p:pic>
      <p:sp>
        <p:nvSpPr>
          <p:cNvPr id="7" name="Rectangle 6"/>
          <p:cNvSpPr/>
          <p:nvPr/>
        </p:nvSpPr>
        <p:spPr>
          <a:xfrm>
            <a:off x="-2781" y="2020034"/>
            <a:ext cx="12192000" cy="3551273"/>
          </a:xfrm>
          <a:prstGeom prst="rect">
            <a:avLst/>
          </a:prstGeom>
          <a:gradFill>
            <a:gsLst>
              <a:gs pos="0">
                <a:schemeClr val="bg1">
                  <a:alpha val="15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0" y="5562600"/>
            <a:ext cx="12192000" cy="87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0" y="1820092"/>
            <a:ext cx="12192000" cy="87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Part II: Motivations</a:t>
            </a:r>
            <a:endParaRPr lang="en-US" dirty="0"/>
          </a:p>
        </p:txBody>
      </p:sp>
      <p:sp>
        <p:nvSpPr>
          <p:cNvPr id="3" name="Content Placeholder 2"/>
          <p:cNvSpPr>
            <a:spLocks noGrp="1"/>
          </p:cNvSpPr>
          <p:nvPr>
            <p:ph idx="1"/>
          </p:nvPr>
        </p:nvSpPr>
        <p:spPr>
          <a:xfrm>
            <a:off x="381000" y="3800986"/>
            <a:ext cx="10820400" cy="1386840"/>
          </a:xfrm>
        </p:spPr>
        <p:txBody>
          <a:bodyPr/>
          <a:lstStyle/>
          <a:p>
            <a:pPr marL="0" indent="0">
              <a:buNone/>
            </a:pPr>
            <a:r>
              <a:rPr lang="en-US" sz="2800" b="1" dirty="0"/>
              <a:t>0</a:t>
            </a:r>
            <a:r>
              <a:rPr lang="en-US" sz="2800" b="1" dirty="0" smtClean="0"/>
              <a:t>.  TO TELL A STORY THAT ISN’T JUST STEM</a:t>
            </a:r>
          </a:p>
          <a:p>
            <a:pPr marL="514350" indent="-514350">
              <a:buAutoNum type="arabicPeriod"/>
            </a:pPr>
            <a:r>
              <a:rPr lang="en-US" sz="2800" b="1" dirty="0" smtClean="0"/>
              <a:t>TO EDUCATE A NEW GENERATION OF CITIZEN SCHOLARS</a:t>
            </a:r>
          </a:p>
          <a:p>
            <a:pPr marL="514350" indent="-514350">
              <a:buAutoNum type="arabicPeriod"/>
            </a:pPr>
            <a:r>
              <a:rPr lang="en-US" sz="2800" b="1" dirty="0" smtClean="0"/>
              <a:t>TO FUNDAMENTALLY CHANGE RIT</a:t>
            </a:r>
          </a:p>
        </p:txBody>
      </p:sp>
    </p:spTree>
    <p:extLst>
      <p:ext uri="{BB962C8B-B14F-4D97-AF65-F5344CB8AC3E}">
        <p14:creationId xmlns:p14="http://schemas.microsoft.com/office/powerpoint/2010/main" val="2758439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72507" cy="5764930"/>
          </a:xfrm>
          <a:prstGeom prst="rect">
            <a:avLst/>
          </a:prstGeom>
        </p:spPr>
      </p:pic>
      <p:sp>
        <p:nvSpPr>
          <p:cNvPr id="5" name="Rectangle 4"/>
          <p:cNvSpPr/>
          <p:nvPr/>
        </p:nvSpPr>
        <p:spPr>
          <a:xfrm flipV="1">
            <a:off x="0" y="0"/>
            <a:ext cx="12192000" cy="4876800"/>
          </a:xfrm>
          <a:prstGeom prst="rect">
            <a:avLst/>
          </a:prstGeom>
          <a:gradFill flip="none" rotWithShape="1">
            <a:gsLst>
              <a:gs pos="0">
                <a:schemeClr val="bg1">
                  <a:alpha val="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76400" y="764373"/>
            <a:ext cx="9829800" cy="1293028"/>
          </a:xfrm>
        </p:spPr>
        <p:txBody>
          <a:bodyPr>
            <a:normAutofit/>
          </a:bodyPr>
          <a:lstStyle/>
          <a:p>
            <a:r>
              <a:rPr lang="en-US" dirty="0" smtClean="0"/>
              <a:t>PART II: NO. 0: TO TELL A STORY THAT ISN’T JUST STEM, ISN’T JUST “RESEARCH”</a:t>
            </a:r>
            <a:endParaRPr lang="en-US" dirty="0"/>
          </a:p>
        </p:txBody>
      </p:sp>
      <p:cxnSp>
        <p:nvCxnSpPr>
          <p:cNvPr id="4" name="Straight Connector 3"/>
          <p:cNvCxnSpPr/>
          <p:nvPr/>
        </p:nvCxnSpPr>
        <p:spPr>
          <a:xfrm flipV="1">
            <a:off x="-42531" y="5764930"/>
            <a:ext cx="12215038" cy="107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40775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228600"/>
            <a:ext cx="8115300" cy="969771"/>
          </a:xfrm>
        </p:spPr>
        <p:txBody>
          <a:bodyPr>
            <a:normAutofit/>
          </a:bodyPr>
          <a:lstStyle/>
          <a:p>
            <a:r>
              <a:rPr lang="en-US" dirty="0" smtClean="0"/>
              <a:t>WE NEED A BETTER STORY</a:t>
            </a:r>
            <a:endParaRPr lang="en-US" dirty="0"/>
          </a:p>
        </p:txBody>
      </p:sp>
      <p:sp>
        <p:nvSpPr>
          <p:cNvPr id="3" name="Content Placeholder 2"/>
          <p:cNvSpPr>
            <a:spLocks noGrp="1"/>
          </p:cNvSpPr>
          <p:nvPr>
            <p:ph idx="1"/>
          </p:nvPr>
        </p:nvSpPr>
        <p:spPr>
          <a:xfrm>
            <a:off x="4343400" y="874746"/>
            <a:ext cx="7391400" cy="5449854"/>
          </a:xfrm>
        </p:spPr>
        <p:txBody>
          <a:bodyPr>
            <a:normAutofit/>
          </a:bodyPr>
          <a:lstStyle/>
          <a:p>
            <a:r>
              <a:rPr lang="en-US" dirty="0" smtClean="0"/>
              <a:t>STEM created a story, and there is not [yet] a strong, public counter-narrative.  Automation, outsourcing, and globalization are breaking it down pretty quickly though</a:t>
            </a:r>
          </a:p>
          <a:p>
            <a:endParaRPr lang="en-US" sz="800" dirty="0"/>
          </a:p>
          <a:p>
            <a:r>
              <a:rPr lang="en-US" dirty="0" smtClean="0"/>
              <a:t>We added ‘A’ for STE(A)M, some places took the plunge to ‘digital humanities’ or added ‘H’– but we never (re)addressed the core value proposition of education rooted in something other than immediate commercial placement in a post-industrial economy</a:t>
            </a:r>
          </a:p>
          <a:p>
            <a:pPr marL="0" indent="0">
              <a:buNone/>
            </a:pPr>
            <a:endParaRPr lang="en-US" sz="800" dirty="0" smtClean="0"/>
          </a:p>
          <a:p>
            <a:r>
              <a:rPr lang="en-US" dirty="0"/>
              <a:t>The role and form of education is currently under attack and increasingly devalued on arguments of relevancy (by applying commercialism to all value </a:t>
            </a:r>
            <a:r>
              <a:rPr lang="en-US" dirty="0" smtClean="0"/>
              <a:t>contexts and skills-based lenses to learning)</a:t>
            </a: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1000" y="381000"/>
            <a:ext cx="3880802" cy="5181600"/>
          </a:xfrm>
          <a:prstGeom prst="rect">
            <a:avLst/>
          </a:prstGeom>
          <a:ln w="25400">
            <a:solidFill>
              <a:schemeClr val="tx1"/>
            </a:solidFill>
          </a:ln>
        </p:spPr>
      </p:pic>
    </p:spTree>
    <p:extLst>
      <p:ext uri="{BB962C8B-B14F-4D97-AF65-F5344CB8AC3E}">
        <p14:creationId xmlns:p14="http://schemas.microsoft.com/office/powerpoint/2010/main" val="40301938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FIRST, SOME OBSERVATIONS</a:t>
            </a:r>
            <a:endParaRPr lang="en-US" dirty="0"/>
          </a:p>
        </p:txBody>
      </p:sp>
      <p:sp>
        <p:nvSpPr>
          <p:cNvPr id="3" name="Content Placeholder 2"/>
          <p:cNvSpPr>
            <a:spLocks noGrp="1"/>
          </p:cNvSpPr>
          <p:nvPr>
            <p:ph idx="1"/>
          </p:nvPr>
        </p:nvSpPr>
        <p:spPr>
          <a:xfrm>
            <a:off x="3657600" y="1462275"/>
            <a:ext cx="8229600" cy="4024125"/>
          </a:xfrm>
        </p:spPr>
        <p:txBody>
          <a:bodyPr/>
          <a:lstStyle/>
          <a:p>
            <a:pPr marL="0" indent="0">
              <a:buNone/>
            </a:pPr>
            <a:r>
              <a:rPr lang="en-US" b="1" dirty="0" smtClean="0"/>
              <a:t>RIT IS A VERY *DEGREE CENTRIC / DEPARTMENT CENTRIC* UNIVERSITY</a:t>
            </a:r>
            <a:r>
              <a:rPr lang="en-US" dirty="0" smtClean="0"/>
              <a:t> – it forms the core of faculty identity, student identity, and campus culture</a:t>
            </a:r>
          </a:p>
          <a:p>
            <a:endParaRPr lang="en-US" dirty="0"/>
          </a:p>
          <a:p>
            <a:pPr marL="0" indent="0">
              <a:buNone/>
            </a:pPr>
            <a:r>
              <a:rPr lang="en-US" dirty="0" smtClean="0"/>
              <a:t>Rochester specifically, and NY State generally, are both </a:t>
            </a:r>
            <a:r>
              <a:rPr lang="en-US" b="1" dirty="0" smtClean="0"/>
              <a:t>critically poised for growth</a:t>
            </a:r>
            <a:r>
              <a:rPr lang="en-US" dirty="0" smtClean="0"/>
              <a:t> in digital media related industries, </a:t>
            </a:r>
            <a:r>
              <a:rPr lang="en-US" b="1" dirty="0" smtClean="0"/>
              <a:t>but only with some changes to the status quo. </a:t>
            </a:r>
            <a:r>
              <a:rPr lang="en-US" b="1" dirty="0" smtClean="0">
                <a:solidFill>
                  <a:srgbClr val="FFC000"/>
                </a:solidFill>
              </a:rPr>
              <a:t>Rochester is a story-based town, but is getting a new script</a:t>
            </a:r>
            <a:r>
              <a:rPr lang="en-US" b="1" dirty="0" smtClean="0">
                <a:solidFill>
                  <a:srgbClr val="FF0000"/>
                </a:solidFill>
              </a:rPr>
              <a:t>.</a:t>
            </a:r>
          </a:p>
          <a:p>
            <a:endParaRPr lang="en-US" dirty="0"/>
          </a:p>
          <a:p>
            <a:pPr marL="0" indent="0">
              <a:buNone/>
            </a:pPr>
            <a:r>
              <a:rPr lang="en-US" dirty="0" smtClean="0"/>
              <a:t>We’re internally often </a:t>
            </a:r>
            <a:r>
              <a:rPr lang="en-US" b="1" dirty="0" smtClean="0"/>
              <a:t>more worried about costs and counting </a:t>
            </a:r>
            <a:r>
              <a:rPr lang="en-US" dirty="0" smtClean="0"/>
              <a:t>and recording and metrics than we are about the work itself, while at the same time </a:t>
            </a:r>
            <a:r>
              <a:rPr lang="en-US" b="1" dirty="0" smtClean="0"/>
              <a:t>the role of the university is increasingly challenged </a:t>
            </a:r>
            <a:r>
              <a:rPr lang="en-US" dirty="0" smtClean="0"/>
              <a:t>in society</a:t>
            </a:r>
          </a:p>
          <a:p>
            <a:endParaRPr lang="en-US"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228600" y="838200"/>
            <a:ext cx="3176693" cy="5105400"/>
          </a:xfrm>
          <a:prstGeom prst="rect">
            <a:avLst/>
          </a:prstGeom>
          <a:ln w="28575">
            <a:solidFill>
              <a:schemeClr val="tx1"/>
            </a:solidFill>
          </a:ln>
        </p:spPr>
      </p:pic>
    </p:spTree>
    <p:extLst>
      <p:ext uri="{BB962C8B-B14F-4D97-AF65-F5344CB8AC3E}">
        <p14:creationId xmlns:p14="http://schemas.microsoft.com/office/powerpoint/2010/main" val="579243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4373"/>
            <a:ext cx="11201400" cy="1293028"/>
          </a:xfrm>
        </p:spPr>
        <p:txBody>
          <a:bodyPr/>
          <a:lstStyle/>
          <a:p>
            <a:r>
              <a:rPr lang="en-US" dirty="0" smtClean="0"/>
              <a:t>MAGICAL BITS 4 EXTENDING THE STEM STORY</a:t>
            </a:r>
            <a:endParaRPr lang="en-US" dirty="0"/>
          </a:p>
        </p:txBody>
      </p:sp>
      <p:sp>
        <p:nvSpPr>
          <p:cNvPr id="3" name="Content Placeholder 2"/>
          <p:cNvSpPr>
            <a:spLocks noGrp="1"/>
          </p:cNvSpPr>
          <p:nvPr>
            <p:ph idx="1"/>
          </p:nvPr>
        </p:nvSpPr>
        <p:spPr>
          <a:xfrm>
            <a:off x="4724400" y="1524000"/>
            <a:ext cx="7063740" cy="4495800"/>
          </a:xfrm>
        </p:spPr>
        <p:txBody>
          <a:bodyPr>
            <a:normAutofit lnSpcReduction="10000"/>
          </a:bodyPr>
          <a:lstStyle/>
          <a:p>
            <a:pPr lvl="0"/>
            <a:r>
              <a:rPr lang="en-US" dirty="0"/>
              <a:t>A focus on </a:t>
            </a:r>
            <a:r>
              <a:rPr lang="en-US" sz="3000" dirty="0">
                <a:solidFill>
                  <a:srgbClr val="FF0000"/>
                </a:solidFill>
              </a:rPr>
              <a:t>‘</a:t>
            </a:r>
            <a:r>
              <a:rPr lang="en-US" sz="3000" b="1" dirty="0">
                <a:solidFill>
                  <a:srgbClr val="FF0000"/>
                </a:solidFill>
              </a:rPr>
              <a:t>learn by doing</a:t>
            </a:r>
            <a:r>
              <a:rPr lang="en-US" sz="3000" dirty="0">
                <a:solidFill>
                  <a:srgbClr val="FF0000"/>
                </a:solidFill>
              </a:rPr>
              <a:t>’ </a:t>
            </a:r>
            <a:r>
              <a:rPr lang="en-US" dirty="0"/>
              <a:t>at all levels, from ideation to finished products with a mix of internal, external, research, and ‘big name’ </a:t>
            </a:r>
            <a:r>
              <a:rPr lang="en-US" dirty="0" smtClean="0"/>
              <a:t>clients, big money and volunteer </a:t>
            </a:r>
          </a:p>
          <a:p>
            <a:pPr lvl="0"/>
            <a:r>
              <a:rPr lang="en-US" dirty="0" smtClean="0"/>
              <a:t>Embedding </a:t>
            </a:r>
            <a:r>
              <a:rPr lang="en-US" dirty="0"/>
              <a:t>a </a:t>
            </a:r>
            <a:r>
              <a:rPr lang="en-US" sz="2800" dirty="0">
                <a:solidFill>
                  <a:srgbClr val="FFC000"/>
                </a:solidFill>
              </a:rPr>
              <a:t>‘</a:t>
            </a:r>
            <a:r>
              <a:rPr lang="en-US" sz="2800" b="1" dirty="0">
                <a:solidFill>
                  <a:srgbClr val="FFC000"/>
                </a:solidFill>
              </a:rPr>
              <a:t>live production studio</a:t>
            </a:r>
            <a:r>
              <a:rPr lang="en-US" sz="2800" dirty="0">
                <a:solidFill>
                  <a:srgbClr val="FFC000"/>
                </a:solidFill>
              </a:rPr>
              <a:t>’</a:t>
            </a:r>
            <a:r>
              <a:rPr lang="en-US" dirty="0"/>
              <a:t> in a research </a:t>
            </a:r>
            <a:r>
              <a:rPr lang="en-US" dirty="0" smtClean="0"/>
              <a:t>university, contextualizing our work</a:t>
            </a:r>
            <a:endParaRPr lang="en-US" dirty="0"/>
          </a:p>
          <a:p>
            <a:pPr lvl="0"/>
            <a:r>
              <a:rPr lang="en-US" sz="3500" b="1" dirty="0">
                <a:solidFill>
                  <a:srgbClr val="FFFF00"/>
                </a:solidFill>
              </a:rPr>
              <a:t>Shared services </a:t>
            </a:r>
            <a:r>
              <a:rPr lang="en-US" dirty="0"/>
              <a:t>model to support and encourage multi-disciplinary work that spans a campus, and straddles </a:t>
            </a:r>
            <a:r>
              <a:rPr lang="en-US" dirty="0" smtClean="0"/>
              <a:t>art &amp; design &amp; computing &amp; more </a:t>
            </a:r>
            <a:endParaRPr lang="en-US" dirty="0"/>
          </a:p>
          <a:p>
            <a:pPr lvl="0"/>
            <a:r>
              <a:rPr lang="en-US" dirty="0"/>
              <a:t>Not just creative process: </a:t>
            </a:r>
            <a:r>
              <a:rPr lang="en-US" sz="2600" b="1" dirty="0">
                <a:solidFill>
                  <a:srgbClr val="00B050"/>
                </a:solidFill>
              </a:rPr>
              <a:t>entrepreneurship</a:t>
            </a:r>
            <a:r>
              <a:rPr lang="en-US" sz="2600" dirty="0">
                <a:solidFill>
                  <a:srgbClr val="00B0F0"/>
                </a:solidFill>
              </a:rPr>
              <a:t>, </a:t>
            </a:r>
            <a:r>
              <a:rPr lang="en-US" sz="2600" b="1" dirty="0">
                <a:solidFill>
                  <a:srgbClr val="00B0F0"/>
                </a:solidFill>
              </a:rPr>
              <a:t>legal, IP</a:t>
            </a:r>
            <a:r>
              <a:rPr lang="en-US" dirty="0"/>
              <a:t> and (most importantly) </a:t>
            </a:r>
            <a:r>
              <a:rPr lang="en-US" sz="2600" b="1" dirty="0">
                <a:solidFill>
                  <a:srgbClr val="FF00FF"/>
                </a:solidFill>
              </a:rPr>
              <a:t>start-up and studio culture </a:t>
            </a:r>
            <a:r>
              <a:rPr lang="en-US" dirty="0"/>
              <a:t>(both big and small)</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524000"/>
            <a:ext cx="4114800" cy="4283133"/>
          </a:xfrm>
          <a:prstGeom prst="rect">
            <a:avLst/>
          </a:prstGeom>
          <a:ln w="25400">
            <a:solidFill>
              <a:schemeClr val="tx1"/>
            </a:solidFill>
          </a:ln>
        </p:spPr>
      </p:pic>
    </p:spTree>
    <p:extLst>
      <p:ext uri="{BB962C8B-B14F-4D97-AF65-F5344CB8AC3E}">
        <p14:creationId xmlns:p14="http://schemas.microsoft.com/office/powerpoint/2010/main" val="35087831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83400"/>
          </a:xfrm>
          <a:prstGeom prst="rect">
            <a:avLst/>
          </a:prstGeom>
        </p:spPr>
      </p:pic>
    </p:spTree>
    <p:extLst>
      <p:ext uri="{BB962C8B-B14F-4D97-AF65-F5344CB8AC3E}">
        <p14:creationId xmlns:p14="http://schemas.microsoft.com/office/powerpoint/2010/main" val="27249980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0"/>
            <a:ext cx="12192000" cy="5083308"/>
          </a:xfrm>
          <a:prstGeom prst="rect">
            <a:avLst/>
          </a:prstGeom>
        </p:spPr>
      </p:pic>
      <p:sp>
        <p:nvSpPr>
          <p:cNvPr id="5" name="Rectangle 4"/>
          <p:cNvSpPr/>
          <p:nvPr/>
        </p:nvSpPr>
        <p:spPr>
          <a:xfrm flipV="1">
            <a:off x="0" y="0"/>
            <a:ext cx="12192000" cy="2438400"/>
          </a:xfrm>
          <a:prstGeom prst="rect">
            <a:avLst/>
          </a:prstGeom>
          <a:gradFill flip="none" rotWithShape="1">
            <a:gsLst>
              <a:gs pos="0">
                <a:schemeClr val="bg1">
                  <a:alpha val="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764373"/>
            <a:ext cx="11049000" cy="1293028"/>
          </a:xfrm>
        </p:spPr>
        <p:txBody>
          <a:bodyPr/>
          <a:lstStyle/>
          <a:p>
            <a:r>
              <a:rPr lang="en-US" b="1" dirty="0" smtClean="0"/>
              <a:t>MAGIC is a NY STATE GAMES HUB</a:t>
            </a:r>
            <a:r>
              <a:rPr lang="en-US" dirty="0" smtClean="0"/>
              <a:t>,</a:t>
            </a:r>
            <a:br>
              <a:rPr lang="en-US" dirty="0" smtClean="0"/>
            </a:br>
            <a:r>
              <a:rPr lang="en-US" dirty="0" smtClean="0"/>
              <a:t>(TO GROW THE STATE ECONOMY, but also to tell the state *STORY*)</a:t>
            </a:r>
            <a:endParaRPr lang="en-US" dirty="0"/>
          </a:p>
        </p:txBody>
      </p:sp>
      <p:cxnSp>
        <p:nvCxnSpPr>
          <p:cNvPr id="7" name="Straight Connector 6"/>
          <p:cNvCxnSpPr/>
          <p:nvPr/>
        </p:nvCxnSpPr>
        <p:spPr>
          <a:xfrm>
            <a:off x="-46076" y="5105400"/>
            <a:ext cx="12238076" cy="80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33400" y="3032760"/>
            <a:ext cx="5486400" cy="3291840"/>
          </a:xfrm>
          <a:prstGeom prst="rect">
            <a:avLst/>
          </a:prstGeom>
        </p:spPr>
      </p:pic>
    </p:spTree>
    <p:extLst>
      <p:ext uri="{BB962C8B-B14F-4D97-AF65-F5344CB8AC3E}">
        <p14:creationId xmlns:p14="http://schemas.microsoft.com/office/powerpoint/2010/main" val="33729646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3667"/>
            <a:ext cx="12192000" cy="5794867"/>
          </a:xfrm>
          <a:prstGeom prst="rect">
            <a:avLst/>
          </a:prstGeom>
        </p:spPr>
      </p:pic>
      <p:sp>
        <p:nvSpPr>
          <p:cNvPr id="2" name="Title 1"/>
          <p:cNvSpPr>
            <a:spLocks noGrp="1"/>
          </p:cNvSpPr>
          <p:nvPr>
            <p:ph type="title"/>
          </p:nvPr>
        </p:nvSpPr>
        <p:spPr>
          <a:xfrm>
            <a:off x="407" y="1447800"/>
            <a:ext cx="12192000" cy="609600"/>
          </a:xfrm>
          <a:solidFill>
            <a:schemeClr val="bg1">
              <a:alpha val="36000"/>
            </a:schemeClr>
          </a:solidFill>
        </p:spPr>
        <p:txBody>
          <a:bodyPr/>
          <a:lstStyle/>
          <a:p>
            <a:r>
              <a:rPr lang="en-US" dirty="0" smtClean="0"/>
              <a:t>PART 0: ANCIENT HISTORY</a:t>
            </a:r>
            <a:endParaRPr lang="en-US" dirty="0"/>
          </a:p>
        </p:txBody>
      </p:sp>
      <p:cxnSp>
        <p:nvCxnSpPr>
          <p:cNvPr id="6" name="Straight Connector 5"/>
          <p:cNvCxnSpPr/>
          <p:nvPr/>
        </p:nvCxnSpPr>
        <p:spPr>
          <a:xfrm>
            <a:off x="0" y="2057400"/>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1447800"/>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5791200"/>
            <a:ext cx="1219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06402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2057401"/>
            <a:ext cx="12192000" cy="35813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9786" y="3581400"/>
            <a:ext cx="2771775" cy="971550"/>
          </a:xfrm>
          <a:prstGeom prst="rect">
            <a:avLst/>
          </a:prstGeom>
        </p:spPr>
      </p:pic>
      <p:sp>
        <p:nvSpPr>
          <p:cNvPr id="2" name="Title 1"/>
          <p:cNvSpPr>
            <a:spLocks noGrp="1"/>
          </p:cNvSpPr>
          <p:nvPr>
            <p:ph type="title"/>
          </p:nvPr>
        </p:nvSpPr>
        <p:spPr>
          <a:xfrm>
            <a:off x="685800" y="685800"/>
            <a:ext cx="10820400" cy="1293028"/>
          </a:xfrm>
        </p:spPr>
        <p:txBody>
          <a:bodyPr/>
          <a:lstStyle/>
          <a:p>
            <a:r>
              <a:rPr lang="en-US" dirty="0" smtClean="0"/>
              <a:t>FREE &amp; OPEN SOURCE SOFTWARE</a:t>
            </a:r>
            <a:br>
              <a:rPr lang="en-US" dirty="0" smtClean="0"/>
            </a:br>
            <a:r>
              <a:rPr lang="en-US" dirty="0" smtClean="0"/>
              <a:t>DIGITAL &amp; PHYSICAL MAKER COMMUNITIES</a:t>
            </a:r>
            <a:endParaRPr lang="en-US" dirty="0"/>
          </a:p>
        </p:txBody>
      </p:sp>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81000" y="2209800"/>
            <a:ext cx="2836883" cy="3276600"/>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217883" y="2209801"/>
            <a:ext cx="2554897" cy="2514599"/>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276600" y="4648200"/>
            <a:ext cx="3200400" cy="757428"/>
          </a:xfrm>
          <a:prstGeom prst="rect">
            <a:avLst/>
          </a:prstGeom>
        </p:spPr>
      </p:pic>
      <p:pic>
        <p:nvPicPr>
          <p:cNvPr id="10" name="Picture 9"/>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772780" y="2117174"/>
            <a:ext cx="3518928" cy="1689713"/>
          </a:xfrm>
          <a:prstGeom prst="rect">
            <a:avLst/>
          </a:prstGeom>
        </p:spPr>
      </p:pic>
      <p:pic>
        <p:nvPicPr>
          <p:cNvPr id="12" name="Picture 11"/>
          <p:cNvPicPr>
            <a:picLocks noChangeAspect="1"/>
          </p:cNvPicPr>
          <p:nvPr/>
        </p:nvPicPr>
        <p:blipFill rotWithShape="1">
          <a:blip r:embed="rId8" cstate="email">
            <a:extLst>
              <a:ext uri="{28A0092B-C50C-407E-A947-70E740481C1C}">
                <a14:useLocalDpi xmlns:a14="http://schemas.microsoft.com/office/drawing/2010/main" val="0"/>
              </a:ext>
            </a:extLst>
          </a:blip>
          <a:srcRect/>
          <a:stretch/>
        </p:blipFill>
        <p:spPr>
          <a:xfrm>
            <a:off x="6391275" y="4572000"/>
            <a:ext cx="2600325" cy="914400"/>
          </a:xfrm>
          <a:prstGeom prst="rect">
            <a:avLst/>
          </a:prstGeom>
        </p:spPr>
      </p:pic>
      <p:pic>
        <p:nvPicPr>
          <p:cNvPr id="13" name="Picture 12"/>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9448799" y="2209800"/>
            <a:ext cx="2504099" cy="2362200"/>
          </a:xfrm>
          <a:prstGeom prst="rect">
            <a:avLst/>
          </a:prstGeom>
        </p:spPr>
      </p:pic>
      <p:pic>
        <p:nvPicPr>
          <p:cNvPr id="14" name="Picture 13"/>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10304388" y="4629732"/>
            <a:ext cx="903768" cy="951335"/>
          </a:xfrm>
          <a:prstGeom prst="rect">
            <a:avLst/>
          </a:prstGeom>
        </p:spPr>
      </p:pic>
      <p:pic>
        <p:nvPicPr>
          <p:cNvPr id="3" name="Picture 2"/>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11304709" y="4724399"/>
            <a:ext cx="731521" cy="731521"/>
          </a:xfrm>
          <a:prstGeom prst="rect">
            <a:avLst/>
          </a:prstGeom>
        </p:spPr>
      </p:pic>
      <p:pic>
        <p:nvPicPr>
          <p:cNvPr id="5" name="Picture 4"/>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9005417" y="4572000"/>
            <a:ext cx="1236344" cy="914400"/>
          </a:xfrm>
          <a:prstGeom prst="rect">
            <a:avLst/>
          </a:prstGeom>
        </p:spPr>
      </p:pic>
    </p:spTree>
    <p:extLst>
      <p:ext uri="{BB962C8B-B14F-4D97-AF65-F5344CB8AC3E}">
        <p14:creationId xmlns:p14="http://schemas.microsoft.com/office/powerpoint/2010/main" val="33918351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2895600" y="1991934"/>
            <a:ext cx="9296400" cy="3873500"/>
          </a:xfrm>
          <a:prstGeom prst="rect">
            <a:avLst/>
          </a:prstGeom>
        </p:spPr>
      </p:pic>
      <p:sp>
        <p:nvSpPr>
          <p:cNvPr id="7" name="Rectangle 6"/>
          <p:cNvSpPr/>
          <p:nvPr/>
        </p:nvSpPr>
        <p:spPr>
          <a:xfrm>
            <a:off x="2895600" y="1991934"/>
            <a:ext cx="7924800" cy="3850258"/>
          </a:xfrm>
          <a:prstGeom prst="rect">
            <a:avLst/>
          </a:prstGeom>
          <a:gradFill>
            <a:gsLst>
              <a:gs pos="0">
                <a:schemeClr val="bg1">
                  <a:alpha val="0"/>
                </a:schemeClr>
              </a:gs>
              <a:gs pos="59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800" y="764373"/>
            <a:ext cx="10820400" cy="1293028"/>
          </a:xfrm>
        </p:spPr>
        <p:txBody>
          <a:bodyPr/>
          <a:lstStyle/>
          <a:p>
            <a:r>
              <a:rPr lang="en-US" dirty="0" smtClean="0"/>
              <a:t>A FOCUS ON STORY IS A FOCUS ON HUMANS, WITH OBVIOUS IMPLICATIONS</a:t>
            </a:r>
            <a:endParaRPr lang="en-US" dirty="0"/>
          </a:p>
        </p:txBody>
      </p:sp>
      <p:sp>
        <p:nvSpPr>
          <p:cNvPr id="3" name="Content Placeholder 2"/>
          <p:cNvSpPr>
            <a:spLocks noGrp="1"/>
          </p:cNvSpPr>
          <p:nvPr>
            <p:ph idx="1"/>
          </p:nvPr>
        </p:nvSpPr>
        <p:spPr>
          <a:xfrm>
            <a:off x="152400" y="2071875"/>
            <a:ext cx="6172200" cy="4024125"/>
          </a:xfrm>
        </p:spPr>
        <p:txBody>
          <a:bodyPr/>
          <a:lstStyle/>
          <a:p>
            <a:pPr marL="0" indent="0">
              <a:buNone/>
            </a:pPr>
            <a:r>
              <a:rPr lang="en-US" sz="4400" b="1" dirty="0" smtClean="0">
                <a:solidFill>
                  <a:srgbClr val="FF0000"/>
                </a:solidFill>
              </a:rPr>
              <a:t>Healthcare</a:t>
            </a:r>
            <a:r>
              <a:rPr lang="en-US" sz="4400" b="1" dirty="0" smtClean="0"/>
              <a:t> </a:t>
            </a:r>
            <a:r>
              <a:rPr lang="en-US" sz="2800" b="1" dirty="0" smtClean="0"/>
              <a:t>– MAGIC has more sustained research interest from health and behavior verticals than any other…</a:t>
            </a:r>
          </a:p>
          <a:p>
            <a:pPr marL="0" indent="0">
              <a:buNone/>
            </a:pPr>
            <a:r>
              <a:rPr lang="en-US" sz="4400" b="1" dirty="0" smtClean="0">
                <a:solidFill>
                  <a:srgbClr val="00B0F0"/>
                </a:solidFill>
              </a:rPr>
              <a:t>Education</a:t>
            </a:r>
            <a:r>
              <a:rPr lang="en-US" sz="4400" b="1" dirty="0" smtClean="0"/>
              <a:t> </a:t>
            </a:r>
            <a:r>
              <a:rPr lang="en-US" sz="2800" b="1" dirty="0" smtClean="0"/>
              <a:t>– followed closely by the application of media interventions in formal and informal education</a:t>
            </a:r>
            <a:endParaRPr lang="en-US" sz="2800" b="1" dirty="0"/>
          </a:p>
        </p:txBody>
      </p:sp>
      <p:cxnSp>
        <p:nvCxnSpPr>
          <p:cNvPr id="4" name="Straight Connector 3"/>
          <p:cNvCxnSpPr/>
          <p:nvPr/>
        </p:nvCxnSpPr>
        <p:spPr>
          <a:xfrm flipV="1">
            <a:off x="-42531" y="5856666"/>
            <a:ext cx="12215038" cy="107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42531" y="1981200"/>
            <a:ext cx="12215038" cy="107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44983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MAGICAL BITS FOR IMPACT</a:t>
            </a:r>
            <a:endParaRPr lang="en-US" dirty="0"/>
          </a:p>
        </p:txBody>
      </p:sp>
      <p:sp>
        <p:nvSpPr>
          <p:cNvPr id="3" name="Content Placeholder 2"/>
          <p:cNvSpPr>
            <a:spLocks noGrp="1"/>
          </p:cNvSpPr>
          <p:nvPr>
            <p:ph idx="1"/>
          </p:nvPr>
        </p:nvSpPr>
        <p:spPr>
          <a:xfrm>
            <a:off x="6096000" y="1600200"/>
            <a:ext cx="5562600" cy="4024125"/>
          </a:xfrm>
        </p:spPr>
        <p:txBody>
          <a:bodyPr/>
          <a:lstStyle/>
          <a:p>
            <a:r>
              <a:rPr lang="en-US" dirty="0" smtClean="0"/>
              <a:t>Recognition and </a:t>
            </a:r>
            <a:r>
              <a:rPr lang="en-US" sz="3200" dirty="0" smtClean="0">
                <a:solidFill>
                  <a:srgbClr val="FF0000"/>
                </a:solidFill>
              </a:rPr>
              <a:t>capitalization on convergence</a:t>
            </a:r>
            <a:r>
              <a:rPr lang="en-US" dirty="0" smtClean="0"/>
              <a:t> of technology, media, message, and consumption</a:t>
            </a:r>
          </a:p>
          <a:p>
            <a:r>
              <a:rPr lang="en-US" dirty="0" smtClean="0"/>
              <a:t>Constantly </a:t>
            </a:r>
            <a:r>
              <a:rPr lang="en-US" sz="3200" dirty="0" smtClean="0">
                <a:solidFill>
                  <a:srgbClr val="FFC000"/>
                </a:solidFill>
              </a:rPr>
              <a:t>pushing beyond cutting-edge</a:t>
            </a:r>
            <a:r>
              <a:rPr lang="en-US" dirty="0" smtClean="0"/>
              <a:t> work: if it’s been done, we don’t do it again.  (this avoids squatting in a comfort zone)</a:t>
            </a:r>
          </a:p>
          <a:p>
            <a:r>
              <a:rPr lang="en-US" dirty="0" smtClean="0"/>
              <a:t>Engagement with local, regional state and national </a:t>
            </a:r>
            <a:r>
              <a:rPr lang="en-US" sz="3600" b="1" dirty="0" smtClean="0">
                <a:solidFill>
                  <a:srgbClr val="00B0F0"/>
                </a:solidFill>
              </a:rPr>
              <a:t>networks</a:t>
            </a:r>
            <a:r>
              <a:rPr lang="en-US" dirty="0" smtClean="0"/>
              <a:t> of </a:t>
            </a:r>
            <a:r>
              <a:rPr lang="en-US" sz="3600" b="1" dirty="0" smtClean="0">
                <a:solidFill>
                  <a:srgbClr val="00B0F0"/>
                </a:solidFill>
              </a:rPr>
              <a:t>community </a:t>
            </a:r>
          </a:p>
          <a:p>
            <a:endParaRPr lang="en-US" dirty="0" smtClean="0"/>
          </a:p>
          <a:p>
            <a:endParaRPr lang="en-US" dirty="0" smtClean="0"/>
          </a:p>
          <a:p>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8600" y="1600200"/>
            <a:ext cx="5715000" cy="3429000"/>
          </a:xfrm>
          <a:prstGeom prst="rect">
            <a:avLst/>
          </a:prstGeom>
          <a:noFill/>
          <a:ln w="25400">
            <a:solidFill>
              <a:schemeClr val="tx1"/>
            </a:solidFill>
          </a:ln>
        </p:spPr>
      </p:pic>
      <p:sp>
        <p:nvSpPr>
          <p:cNvPr id="6" name="Rectangle 1"/>
          <p:cNvSpPr>
            <a:spLocks noChangeArrowheads="1"/>
          </p:cNvSpPr>
          <p:nvPr/>
        </p:nvSpPr>
        <p:spPr bwMode="auto">
          <a:xfrm>
            <a:off x="99164" y="5029200"/>
            <a:ext cx="54102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rPr>
              <a:t>Convergence, 1952 by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chemeClr val="tx1"/>
                </a:solidFill>
                <a:effectLst/>
                <a:latin typeface="Arial" panose="020B0604020202020204" pitchFamily="34" charset="0"/>
              </a:rPr>
              <a:t>Jackson Pollock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3745282" y="3962400"/>
            <a:ext cx="1981200" cy="1821996"/>
          </a:xfrm>
          <a:prstGeom prst="rect">
            <a:avLst/>
          </a:prstGeom>
          <a:ln w="34925">
            <a:solidFill>
              <a:schemeClr val="tx1"/>
            </a:solidFill>
          </a:ln>
        </p:spPr>
      </p:pic>
    </p:spTree>
    <p:extLst>
      <p:ext uri="{BB962C8B-B14F-4D97-AF65-F5344CB8AC3E}">
        <p14:creationId xmlns:p14="http://schemas.microsoft.com/office/powerpoint/2010/main" val="38972063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0"/>
            <a:ext cx="12192000" cy="5867400"/>
          </a:xfrm>
          <a:prstGeom prst="rect">
            <a:avLst/>
          </a:prstGeom>
        </p:spPr>
      </p:pic>
      <p:sp>
        <p:nvSpPr>
          <p:cNvPr id="4" name="Rectangle 3"/>
          <p:cNvSpPr/>
          <p:nvPr/>
        </p:nvSpPr>
        <p:spPr>
          <a:xfrm flipV="1">
            <a:off x="0" y="0"/>
            <a:ext cx="12192000" cy="3886200"/>
          </a:xfrm>
          <a:prstGeom prst="rect">
            <a:avLst/>
          </a:prstGeom>
          <a:gradFill flip="none" rotWithShape="1">
            <a:gsLst>
              <a:gs pos="0">
                <a:schemeClr val="bg1">
                  <a:alpha val="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66800" y="764373"/>
            <a:ext cx="10515600" cy="1293028"/>
          </a:xfrm>
        </p:spPr>
        <p:txBody>
          <a:bodyPr>
            <a:normAutofit fontScale="90000"/>
          </a:bodyPr>
          <a:lstStyle/>
          <a:p>
            <a:r>
              <a:rPr lang="en-US" dirty="0" smtClean="0"/>
              <a:t>PART II: NO 1: TO EDUCATE A NEW GENERATION OF CITIZEN TECHNO-SCHOLARS</a:t>
            </a:r>
            <a:endParaRPr lang="en-US" dirty="0"/>
          </a:p>
        </p:txBody>
      </p:sp>
      <p:cxnSp>
        <p:nvCxnSpPr>
          <p:cNvPr id="5" name="Straight Connector 4"/>
          <p:cNvCxnSpPr/>
          <p:nvPr/>
        </p:nvCxnSpPr>
        <p:spPr>
          <a:xfrm>
            <a:off x="0" y="5860869"/>
            <a:ext cx="12192000" cy="65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29931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email">
            <a:extLst>
              <a:ext uri="{28A0092B-C50C-407E-A947-70E740481C1C}">
                <a14:useLocalDpi xmlns:a14="http://schemas.microsoft.com/office/drawing/2010/main" val="0"/>
              </a:ext>
            </a:extLst>
          </a:blip>
          <a:srcRect/>
          <a:stretch/>
        </p:blipFill>
        <p:spPr>
          <a:xfrm>
            <a:off x="0" y="0"/>
            <a:ext cx="12192000" cy="5715000"/>
          </a:xfrm>
        </p:spPr>
      </p:pic>
      <p:sp>
        <p:nvSpPr>
          <p:cNvPr id="2" name="Title 1"/>
          <p:cNvSpPr>
            <a:spLocks noGrp="1"/>
          </p:cNvSpPr>
          <p:nvPr>
            <p:ph type="title"/>
          </p:nvPr>
        </p:nvSpPr>
        <p:spPr>
          <a:xfrm>
            <a:off x="0" y="764373"/>
            <a:ext cx="12192000" cy="1293028"/>
          </a:xfrm>
          <a:solidFill>
            <a:schemeClr val="bg1">
              <a:alpha val="51000"/>
            </a:schemeClr>
          </a:solidFill>
        </p:spPr>
        <p:txBody>
          <a:bodyPr anchor="ctr" anchorCtr="0"/>
          <a:lstStyle/>
          <a:p>
            <a:r>
              <a:rPr lang="en-US" dirty="0" smtClean="0"/>
              <a:t>ELECTION NIGHT HACKATHON	</a:t>
            </a:r>
            <a:br>
              <a:rPr lang="en-US" dirty="0" smtClean="0"/>
            </a:br>
            <a:r>
              <a:rPr lang="en-US" dirty="0" smtClean="0"/>
              <a:t>MAGIC &amp; PUBLIC POLICY </a:t>
            </a:r>
            <a:r>
              <a:rPr lang="en-US" dirty="0"/>
              <a:t>	</a:t>
            </a:r>
            <a:r>
              <a:rPr lang="en-US" dirty="0" smtClean="0"/>
              <a:t>	 </a:t>
            </a:r>
            <a:endParaRPr lang="en-US" dirty="0"/>
          </a:p>
        </p:txBody>
      </p:sp>
      <p:cxnSp>
        <p:nvCxnSpPr>
          <p:cNvPr id="5" name="Straight Connector 4"/>
          <p:cNvCxnSpPr/>
          <p:nvPr/>
        </p:nvCxnSpPr>
        <p:spPr>
          <a:xfrm>
            <a:off x="0" y="5708469"/>
            <a:ext cx="12192000" cy="65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1265" y="2054135"/>
            <a:ext cx="12192000" cy="65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766982"/>
            <a:ext cx="12192000" cy="65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01137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4373"/>
            <a:ext cx="10896600" cy="1293028"/>
          </a:xfrm>
        </p:spPr>
        <p:txBody>
          <a:bodyPr/>
          <a:lstStyle/>
          <a:p>
            <a:r>
              <a:rPr lang="en-US" dirty="0" smtClean="0"/>
              <a:t>WE HELP STUDENTS TELL THEIR OWN STORIES &amp; DEVELOP SOPHISTICATION</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133600"/>
            <a:ext cx="12482015" cy="3279599"/>
          </a:xfrm>
          <a:prstGeom prst="rect">
            <a:avLst/>
          </a:prstGeom>
          <a:ln w="22225">
            <a:solidFill>
              <a:schemeClr val="tx1"/>
            </a:solidFill>
          </a:ln>
        </p:spPr>
      </p:pic>
    </p:spTree>
    <p:extLst>
      <p:ext uri="{BB962C8B-B14F-4D97-AF65-F5344CB8AC3E}">
        <p14:creationId xmlns:p14="http://schemas.microsoft.com/office/powerpoint/2010/main" val="42349331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0"/>
            <a:ext cx="12192000" cy="5943600"/>
          </a:xfrm>
          <a:prstGeom prst="rect">
            <a:avLst/>
          </a:prstGeom>
        </p:spPr>
      </p:pic>
      <p:sp>
        <p:nvSpPr>
          <p:cNvPr id="2" name="Title 1"/>
          <p:cNvSpPr>
            <a:spLocks noGrp="1"/>
          </p:cNvSpPr>
          <p:nvPr>
            <p:ph type="title"/>
          </p:nvPr>
        </p:nvSpPr>
        <p:spPr>
          <a:xfrm>
            <a:off x="0" y="5343525"/>
            <a:ext cx="12192000" cy="609600"/>
          </a:xfrm>
          <a:solidFill>
            <a:schemeClr val="bg1">
              <a:alpha val="56000"/>
            </a:schemeClr>
          </a:solidFill>
        </p:spPr>
        <p:txBody>
          <a:bodyPr/>
          <a:lstStyle/>
          <a:p>
            <a:r>
              <a:rPr lang="en-US" dirty="0" smtClean="0"/>
              <a:t>RILEY &amp; Make a wish FOUNDATION		</a:t>
            </a:r>
            <a:endParaRPr lang="en-US" dirty="0"/>
          </a:p>
        </p:txBody>
      </p:sp>
      <p:cxnSp>
        <p:nvCxnSpPr>
          <p:cNvPr id="7" name="Straight Connector 6"/>
          <p:cNvCxnSpPr/>
          <p:nvPr/>
        </p:nvCxnSpPr>
        <p:spPr>
          <a:xfrm>
            <a:off x="0" y="53340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59436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5328285"/>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93909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76200"/>
            <a:ext cx="12192000" cy="5922819"/>
          </a:xfrm>
          <a:prstGeom prst="rect">
            <a:avLst/>
          </a:prstGeom>
        </p:spPr>
      </p:pic>
      <p:sp>
        <p:nvSpPr>
          <p:cNvPr id="2" name="Title 1"/>
          <p:cNvSpPr>
            <a:spLocks noGrp="1"/>
          </p:cNvSpPr>
          <p:nvPr>
            <p:ph type="title"/>
          </p:nvPr>
        </p:nvSpPr>
        <p:spPr>
          <a:xfrm>
            <a:off x="0" y="304800"/>
            <a:ext cx="11658600" cy="609600"/>
          </a:xfrm>
          <a:solidFill>
            <a:schemeClr val="bg1">
              <a:alpha val="37000"/>
            </a:schemeClr>
          </a:solidFill>
        </p:spPr>
        <p:txBody>
          <a:bodyPr/>
          <a:lstStyle/>
          <a:p>
            <a:r>
              <a:rPr lang="en-US" sz="3600" dirty="0" err="1" smtClean="0"/>
              <a:t>Artech</a:t>
            </a:r>
            <a:r>
              <a:rPr lang="en-US" sz="3600" dirty="0" smtClean="0"/>
              <a:t> CRE8-A-THON: CHANGING JAM CULTURE</a:t>
            </a:r>
            <a:endParaRPr lang="en-US" dirty="0"/>
          </a:p>
        </p:txBody>
      </p:sp>
      <p:sp>
        <p:nvSpPr>
          <p:cNvPr id="5" name="Title 1"/>
          <p:cNvSpPr txBox="1">
            <a:spLocks/>
          </p:cNvSpPr>
          <p:nvPr/>
        </p:nvSpPr>
        <p:spPr>
          <a:xfrm>
            <a:off x="11658600" y="304800"/>
            <a:ext cx="533400" cy="609600"/>
          </a:xfrm>
          <a:prstGeom prst="rect">
            <a:avLst/>
          </a:prstGeom>
          <a:solidFill>
            <a:schemeClr val="bg1">
              <a:alpha val="37000"/>
            </a:schemeClr>
          </a:solidFill>
        </p:spPr>
        <p:txBody>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endParaRPr lang="en-US" dirty="0"/>
          </a:p>
        </p:txBody>
      </p:sp>
      <p:cxnSp>
        <p:nvCxnSpPr>
          <p:cNvPr id="7" name="Straight Connector 6"/>
          <p:cNvCxnSpPr/>
          <p:nvPr/>
        </p:nvCxnSpPr>
        <p:spPr>
          <a:xfrm>
            <a:off x="0" y="58674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9144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3048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77205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11915"/>
            <a:ext cx="12192000" cy="5867400"/>
          </a:xfrm>
          <a:prstGeom prst="rect">
            <a:avLst/>
          </a:prstGeom>
        </p:spPr>
      </p:pic>
      <p:sp>
        <p:nvSpPr>
          <p:cNvPr id="2" name="Title 1"/>
          <p:cNvSpPr>
            <a:spLocks noGrp="1"/>
          </p:cNvSpPr>
          <p:nvPr>
            <p:ph type="title"/>
          </p:nvPr>
        </p:nvSpPr>
        <p:spPr>
          <a:xfrm>
            <a:off x="0" y="764373"/>
            <a:ext cx="12192000" cy="607227"/>
          </a:xfrm>
          <a:solidFill>
            <a:schemeClr val="bg1">
              <a:alpha val="26000"/>
            </a:schemeClr>
          </a:solidFill>
        </p:spPr>
        <p:txBody>
          <a:bodyPr/>
          <a:lstStyle/>
          <a:p>
            <a:r>
              <a:rPr lang="en-US" dirty="0" smtClean="0"/>
              <a:t>REMEMBERING THAT MAKING IS MAGICAL	</a:t>
            </a:r>
            <a:endParaRPr lang="en-US" dirty="0"/>
          </a:p>
        </p:txBody>
      </p:sp>
      <p:cxnSp>
        <p:nvCxnSpPr>
          <p:cNvPr id="5" name="Straight Connector 4"/>
          <p:cNvCxnSpPr/>
          <p:nvPr/>
        </p:nvCxnSpPr>
        <p:spPr>
          <a:xfrm>
            <a:off x="0" y="58674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13716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7620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94404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4373"/>
            <a:ext cx="11277600" cy="1293028"/>
          </a:xfrm>
        </p:spPr>
        <p:txBody>
          <a:bodyPr/>
          <a:lstStyle/>
          <a:p>
            <a:r>
              <a:rPr lang="en-US" dirty="0" smtClean="0"/>
              <a:t>MAGICAL THEMES FROM THE FIRST 5 YEARS</a:t>
            </a:r>
            <a:endParaRPr lang="en-US" dirty="0"/>
          </a:p>
        </p:txBody>
      </p:sp>
      <p:sp>
        <p:nvSpPr>
          <p:cNvPr id="3" name="Content Placeholder 2"/>
          <p:cNvSpPr>
            <a:spLocks noGrp="1"/>
          </p:cNvSpPr>
          <p:nvPr>
            <p:ph idx="1"/>
          </p:nvPr>
        </p:nvSpPr>
        <p:spPr>
          <a:xfrm>
            <a:off x="3695700" y="1600200"/>
            <a:ext cx="7886700" cy="4572000"/>
          </a:xfrm>
        </p:spPr>
        <p:txBody>
          <a:bodyPr>
            <a:normAutofit fontScale="92500" lnSpcReduction="10000"/>
          </a:bodyPr>
          <a:lstStyle/>
          <a:p>
            <a:pPr lvl="0"/>
            <a:r>
              <a:rPr lang="en-US" dirty="0"/>
              <a:t>A focus on </a:t>
            </a:r>
            <a:r>
              <a:rPr lang="en-US" sz="3000" dirty="0">
                <a:solidFill>
                  <a:srgbClr val="FF0000"/>
                </a:solidFill>
              </a:rPr>
              <a:t>‘</a:t>
            </a:r>
            <a:r>
              <a:rPr lang="en-US" sz="3000" b="1" dirty="0">
                <a:solidFill>
                  <a:srgbClr val="FF0000"/>
                </a:solidFill>
              </a:rPr>
              <a:t>data driven design</a:t>
            </a:r>
            <a:r>
              <a:rPr lang="en-US" sz="3000" dirty="0">
                <a:solidFill>
                  <a:srgbClr val="FF0000"/>
                </a:solidFill>
              </a:rPr>
              <a:t>’ </a:t>
            </a:r>
            <a:r>
              <a:rPr lang="en-US" dirty="0" smtClean="0"/>
              <a:t>in our work, coupled with human-knowledge and expertise through an </a:t>
            </a:r>
            <a:r>
              <a:rPr lang="en-US" sz="2800" b="1" dirty="0">
                <a:solidFill>
                  <a:srgbClr val="FFC000"/>
                </a:solidFill>
              </a:rPr>
              <a:t>open critique process</a:t>
            </a:r>
            <a:r>
              <a:rPr lang="en-US" dirty="0" smtClean="0"/>
              <a:t>. </a:t>
            </a:r>
          </a:p>
          <a:p>
            <a:pPr lvl="0"/>
            <a:r>
              <a:rPr lang="en-US" dirty="0" smtClean="0"/>
              <a:t>Projects that </a:t>
            </a:r>
            <a:r>
              <a:rPr lang="en-US" sz="2800" b="1" dirty="0">
                <a:solidFill>
                  <a:srgbClr val="FFFF00"/>
                </a:solidFill>
              </a:rPr>
              <a:t>require an emotional component</a:t>
            </a:r>
            <a:r>
              <a:rPr lang="en-US" sz="2800" dirty="0">
                <a:solidFill>
                  <a:srgbClr val="FFFF00"/>
                </a:solidFill>
              </a:rPr>
              <a:t> </a:t>
            </a:r>
            <a:r>
              <a:rPr lang="en-US" dirty="0" smtClean="0"/>
              <a:t>and a conveyance of message.  Projects that facilitate a human experience, that don’t stop at invention, that TELL STORIES.</a:t>
            </a:r>
          </a:p>
          <a:p>
            <a:pPr lvl="0"/>
            <a:r>
              <a:rPr lang="en-US" sz="3600" b="1" dirty="0" smtClean="0">
                <a:solidFill>
                  <a:srgbClr val="FF00FF"/>
                </a:solidFill>
              </a:rPr>
              <a:t>Projects that are public </a:t>
            </a:r>
            <a:r>
              <a:rPr lang="en-US" dirty="0" smtClean="0"/>
              <a:t>and require a direct interaction with their presentation, performance, reception and impact</a:t>
            </a:r>
          </a:p>
          <a:p>
            <a:pPr lvl="0"/>
            <a:r>
              <a:rPr lang="en-US" dirty="0" smtClean="0"/>
              <a:t>Understanding that a single capstone class for 16 weeks is </a:t>
            </a:r>
            <a:r>
              <a:rPr lang="en-US" sz="3200" b="1" dirty="0" smtClean="0">
                <a:solidFill>
                  <a:srgbClr val="00B050"/>
                </a:solidFill>
              </a:rPr>
              <a:t>Not Enough, </a:t>
            </a:r>
            <a:r>
              <a:rPr lang="en-US" dirty="0"/>
              <a:t>that multi-disciplinary is hard, </a:t>
            </a:r>
            <a:r>
              <a:rPr lang="en-US" dirty="0" smtClean="0"/>
              <a:t>that </a:t>
            </a:r>
            <a:r>
              <a:rPr lang="en-US" dirty="0"/>
              <a:t>education &gt;</a:t>
            </a:r>
            <a:r>
              <a:rPr lang="en-US" dirty="0" smtClean="0"/>
              <a:t> ‘hard’ skills, and that the careers of tomorrow are weird and multi-faceted</a:t>
            </a:r>
            <a:endParaRPr lang="en-US" dirty="0"/>
          </a:p>
          <a:p>
            <a:pPr lvl="0"/>
            <a:endParaRPr lang="en-US" dirty="0" smtClean="0"/>
          </a:p>
          <a:p>
            <a:pPr lvl="0"/>
            <a:endParaRPr lang="en-US" dirty="0" smtClean="0"/>
          </a:p>
          <a:p>
            <a:pPr lvl="0"/>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66700" y="1752600"/>
            <a:ext cx="3352800" cy="2514600"/>
          </a:xfrm>
          <a:prstGeom prst="rect">
            <a:avLst/>
          </a:prstGeom>
          <a:ln w="25400">
            <a:solidFill>
              <a:schemeClr val="tx1"/>
            </a:solidFill>
          </a:ln>
        </p:spPr>
      </p:pic>
    </p:spTree>
    <p:extLst>
      <p:ext uri="{BB962C8B-B14F-4D97-AF65-F5344CB8AC3E}">
        <p14:creationId xmlns:p14="http://schemas.microsoft.com/office/powerpoint/2010/main" val="36609403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1293028"/>
          </a:xfrm>
        </p:spPr>
        <p:txBody>
          <a:bodyPr/>
          <a:lstStyle/>
          <a:p>
            <a:r>
              <a:rPr lang="en-US" dirty="0" smtClean="0"/>
              <a:t>In  JAN 2013, I had lunch with president Destler, at his request</a:t>
            </a:r>
            <a:endParaRPr lang="en-US" dirty="0"/>
          </a:p>
        </p:txBody>
      </p:sp>
      <p:sp>
        <p:nvSpPr>
          <p:cNvPr id="3" name="Content Placeholder 2"/>
          <p:cNvSpPr>
            <a:spLocks noGrp="1"/>
          </p:cNvSpPr>
          <p:nvPr>
            <p:ph idx="1"/>
          </p:nvPr>
        </p:nvSpPr>
        <p:spPr/>
        <p:txBody>
          <a:bodyPr/>
          <a:lstStyle/>
          <a:p>
            <a:r>
              <a:rPr lang="en-US" dirty="0" smtClean="0">
                <a:solidFill>
                  <a:schemeClr val="accent6">
                    <a:lumMod val="75000"/>
                  </a:schemeClr>
                </a:solidFill>
              </a:rPr>
              <a:t>I had recently stepped away from admin, and we had lunch in his office.</a:t>
            </a:r>
          </a:p>
          <a:p>
            <a:r>
              <a:rPr lang="en-US" dirty="0" smtClean="0">
                <a:solidFill>
                  <a:schemeClr val="accent6">
                    <a:lumMod val="60000"/>
                    <a:lumOff val="40000"/>
                  </a:schemeClr>
                </a:solidFill>
              </a:rPr>
              <a:t>We had [catered] lunch in his office.</a:t>
            </a:r>
          </a:p>
          <a:p>
            <a:r>
              <a:rPr lang="en-US" dirty="0" smtClean="0">
                <a:solidFill>
                  <a:schemeClr val="accent6">
                    <a:lumMod val="40000"/>
                    <a:lumOff val="60000"/>
                  </a:schemeClr>
                </a:solidFill>
              </a:rPr>
              <a:t>We had [catered] lunch [on china] in his office.</a:t>
            </a:r>
          </a:p>
          <a:p>
            <a:r>
              <a:rPr lang="en-US" dirty="0" smtClean="0">
                <a:solidFill>
                  <a:schemeClr val="accent6">
                    <a:lumMod val="20000"/>
                    <a:lumOff val="80000"/>
                  </a:schemeClr>
                </a:solidFill>
              </a:rPr>
              <a:t>We had [catered] lunch [on china] in his office [with several courses].</a:t>
            </a:r>
          </a:p>
          <a:p>
            <a:r>
              <a:rPr lang="en-US" dirty="0" smtClean="0"/>
              <a:t>You see where this is going…  it was an odd day.</a:t>
            </a:r>
          </a:p>
          <a:p>
            <a:pPr marL="0" indent="0">
              <a:buNone/>
            </a:pPr>
            <a:endParaRPr lang="en-US" dirty="0"/>
          </a:p>
          <a:p>
            <a:r>
              <a:rPr lang="en-US" dirty="0" smtClean="0">
                <a:solidFill>
                  <a:srgbClr val="FFC000"/>
                </a:solidFill>
              </a:rPr>
              <a:t>He showed me a proposal, written on a single sheet of paper, that he would disavow ever writing if it was made public.  I guess today is that day.</a:t>
            </a:r>
          </a:p>
        </p:txBody>
      </p:sp>
    </p:spTree>
    <p:extLst>
      <p:ext uri="{BB962C8B-B14F-4D97-AF65-F5344CB8AC3E}">
        <p14:creationId xmlns:p14="http://schemas.microsoft.com/office/powerpoint/2010/main" val="272370461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764373"/>
            <a:ext cx="10629900" cy="1293028"/>
          </a:xfrm>
        </p:spPr>
        <p:txBody>
          <a:bodyPr/>
          <a:lstStyle/>
          <a:p>
            <a:r>
              <a:rPr lang="en-US" dirty="0" smtClean="0"/>
              <a:t>A SECOND MAGICAL PIVOT ~2015</a:t>
            </a:r>
            <a:endParaRPr lang="en-US" dirty="0"/>
          </a:p>
        </p:txBody>
      </p:sp>
      <p:sp>
        <p:nvSpPr>
          <p:cNvPr id="4" name="Right Arrow 3"/>
          <p:cNvSpPr/>
          <p:nvPr/>
        </p:nvSpPr>
        <p:spPr>
          <a:xfrm>
            <a:off x="903224" y="2971800"/>
            <a:ext cx="10427208" cy="2362200"/>
          </a:xfrm>
          <a:prstGeom prst="rightArrow">
            <a:avLst>
              <a:gd name="adj1" fmla="val 50000"/>
              <a:gd name="adj2" fmla="val 90086"/>
            </a:avLst>
          </a:prstGeom>
          <a:solidFill>
            <a:srgbClr val="00B0F0">
              <a:alpha val="62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Elbow Connector 5"/>
          <p:cNvCxnSpPr/>
          <p:nvPr/>
        </p:nvCxnSpPr>
        <p:spPr>
          <a:xfrm>
            <a:off x="914400" y="3886200"/>
            <a:ext cx="10134600" cy="1524000"/>
          </a:xfrm>
          <a:prstGeom prst="bentConnector3">
            <a:avLst/>
          </a:prstGeom>
          <a:ln w="593725">
            <a:solidFill>
              <a:srgbClr val="9966FF">
                <a:alpha val="64000"/>
              </a:srgbClr>
            </a:solidFill>
            <a:tailEnd type="triangle"/>
          </a:ln>
        </p:spPr>
        <p:style>
          <a:lnRef idx="1">
            <a:schemeClr val="accent1"/>
          </a:lnRef>
          <a:fillRef idx="0">
            <a:schemeClr val="accent1"/>
          </a:fillRef>
          <a:effectRef idx="0">
            <a:schemeClr val="accent1"/>
          </a:effectRef>
          <a:fontRef idx="minor">
            <a:schemeClr val="tx1"/>
          </a:fontRef>
        </p:style>
      </p:cxnSp>
      <p:sp>
        <p:nvSpPr>
          <p:cNvPr id="7" name="Right Arrow 6"/>
          <p:cNvSpPr/>
          <p:nvPr/>
        </p:nvSpPr>
        <p:spPr>
          <a:xfrm>
            <a:off x="903224" y="2042161"/>
            <a:ext cx="10427208" cy="2362200"/>
          </a:xfrm>
          <a:prstGeom prst="rightArrow">
            <a:avLst>
              <a:gd name="adj1" fmla="val 50000"/>
              <a:gd name="adj2" fmla="val 90086"/>
            </a:avLst>
          </a:prstGeom>
          <a:solidFill>
            <a:srgbClr val="FFC000">
              <a:alpha val="35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09600" y="2900680"/>
            <a:ext cx="6553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Film &amp; Animation (SOFA, CIAS)</a:t>
            </a:r>
            <a:endParaRPr lang="en-US" dirty="0"/>
          </a:p>
        </p:txBody>
      </p:sp>
      <p:sp>
        <p:nvSpPr>
          <p:cNvPr id="9" name="Rectangle 8"/>
          <p:cNvSpPr/>
          <p:nvPr/>
        </p:nvSpPr>
        <p:spPr>
          <a:xfrm>
            <a:off x="228600" y="4117340"/>
            <a:ext cx="6553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Game Design &amp; Development (IGM, GCCIS)</a:t>
            </a:r>
            <a:endParaRPr lang="en-US" dirty="0"/>
          </a:p>
        </p:txBody>
      </p:sp>
      <p:cxnSp>
        <p:nvCxnSpPr>
          <p:cNvPr id="10" name="Elbow Connector 9"/>
          <p:cNvCxnSpPr/>
          <p:nvPr/>
        </p:nvCxnSpPr>
        <p:spPr>
          <a:xfrm>
            <a:off x="876300" y="2209800"/>
            <a:ext cx="10134600" cy="1524000"/>
          </a:xfrm>
          <a:prstGeom prst="bentConnector3">
            <a:avLst>
              <a:gd name="adj1" fmla="val 45108"/>
            </a:avLst>
          </a:prstGeom>
          <a:ln w="593725">
            <a:solidFill>
              <a:schemeClr val="accent1">
                <a:alpha val="64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105400" y="5176520"/>
            <a:ext cx="65532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Entrepreneurial Outcomes, Economic Growth</a:t>
            </a:r>
            <a:endParaRPr lang="en-US" dirty="0"/>
          </a:p>
        </p:txBody>
      </p:sp>
      <p:sp>
        <p:nvSpPr>
          <p:cNvPr id="13" name="Rectangle 12"/>
          <p:cNvSpPr/>
          <p:nvPr/>
        </p:nvSpPr>
        <p:spPr>
          <a:xfrm>
            <a:off x="228600" y="1968500"/>
            <a:ext cx="60198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Additional Students &amp; Faculty Resources</a:t>
            </a:r>
            <a:endParaRPr lang="en-US" dirty="0"/>
          </a:p>
        </p:txBody>
      </p:sp>
      <p:sp>
        <p:nvSpPr>
          <p:cNvPr id="14" name="Right Arrow 13"/>
          <p:cNvSpPr/>
          <p:nvPr/>
        </p:nvSpPr>
        <p:spPr>
          <a:xfrm>
            <a:off x="902208" y="3200400"/>
            <a:ext cx="10439400" cy="990600"/>
          </a:xfrm>
          <a:prstGeom prst="rightArrow">
            <a:avLst/>
          </a:prstGeom>
          <a:solidFill>
            <a:srgbClr val="92D050">
              <a:alpha val="51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371600" y="3505200"/>
            <a:ext cx="86106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MAGIC Spell Studios (Shared Services, Research, Support)</a:t>
            </a:r>
            <a:endParaRPr lang="en-US" dirty="0"/>
          </a:p>
        </p:txBody>
      </p:sp>
    </p:spTree>
    <p:extLst>
      <p:ext uri="{BB962C8B-B14F-4D97-AF65-F5344CB8AC3E}">
        <p14:creationId xmlns:p14="http://schemas.microsoft.com/office/powerpoint/2010/main" val="34668924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381000"/>
            <a:ext cx="8610600" cy="1293028"/>
          </a:xfrm>
        </p:spPr>
        <p:txBody>
          <a:bodyPr/>
          <a:lstStyle/>
          <a:p>
            <a:r>
              <a:rPr lang="en-US" dirty="0" smtClean="0"/>
              <a:t>PART III: CONCLUSIONS AND BEGINNINGS (and buildings) (aka CAKE &amp; PRESENTS)</a:t>
            </a:r>
            <a:endParaRPr lang="en-US" dirty="0"/>
          </a:p>
        </p:txBody>
      </p:sp>
      <p:sp>
        <p:nvSpPr>
          <p:cNvPr id="3" name="Content Placeholder 2"/>
          <p:cNvSpPr>
            <a:spLocks noGrp="1"/>
          </p:cNvSpPr>
          <p:nvPr>
            <p:ph idx="1"/>
          </p:nvPr>
        </p:nvSpPr>
        <p:spPr>
          <a:xfrm>
            <a:off x="3276600" y="1919475"/>
            <a:ext cx="8610600" cy="4252725"/>
          </a:xfrm>
        </p:spPr>
        <p:txBody>
          <a:bodyPr/>
          <a:lstStyle/>
          <a:p>
            <a:pPr marL="0" indent="0">
              <a:buNone/>
            </a:pPr>
            <a:endParaRPr lang="en-US" dirty="0"/>
          </a:p>
          <a:p>
            <a:pPr>
              <a:buFontTx/>
              <a:buChar char="-"/>
            </a:pPr>
            <a:r>
              <a:rPr lang="en-US" dirty="0" smtClean="0">
                <a:solidFill>
                  <a:srgbClr val="FF0000"/>
                </a:solidFill>
              </a:rPr>
              <a:t>The building was not an accident, or a new effort, it was an outgrowth of existing success</a:t>
            </a:r>
          </a:p>
          <a:p>
            <a:pPr>
              <a:buFontTx/>
              <a:buChar char="-"/>
            </a:pPr>
            <a:r>
              <a:rPr lang="en-US" dirty="0" smtClean="0">
                <a:solidFill>
                  <a:srgbClr val="FFC000"/>
                </a:solidFill>
              </a:rPr>
              <a:t>The building is a platform to scale up the established model</a:t>
            </a:r>
          </a:p>
          <a:p>
            <a:pPr>
              <a:buFontTx/>
              <a:buChar char="-"/>
            </a:pPr>
            <a:r>
              <a:rPr lang="en-US" dirty="0" smtClean="0">
                <a:solidFill>
                  <a:srgbClr val="FFFF00"/>
                </a:solidFill>
              </a:rPr>
              <a:t>The building is a resource for the campus to engage more deeply in digital media content creation &amp; production</a:t>
            </a:r>
          </a:p>
          <a:p>
            <a:pPr>
              <a:buFontTx/>
              <a:buChar char="-"/>
            </a:pPr>
            <a:r>
              <a:rPr lang="en-US" dirty="0" smtClean="0">
                <a:solidFill>
                  <a:srgbClr val="92D050"/>
                </a:solidFill>
              </a:rPr>
              <a:t>The building is a research lab for people not even here yet</a:t>
            </a:r>
          </a:p>
          <a:p>
            <a:pPr>
              <a:buFontTx/>
              <a:buChar char="-"/>
            </a:pPr>
            <a:r>
              <a:rPr lang="en-US" dirty="0" smtClean="0">
                <a:solidFill>
                  <a:srgbClr val="00B0F0"/>
                </a:solidFill>
              </a:rPr>
              <a:t>The building is Julie’s house </a:t>
            </a:r>
            <a:r>
              <a:rPr lang="en-US" dirty="0" smtClean="0">
                <a:solidFill>
                  <a:srgbClr val="00B0F0"/>
                </a:solidFill>
                <a:sym typeface="Wingdings" panose="05000000000000000000" pitchFamily="2" charset="2"/>
              </a:rPr>
              <a:t></a:t>
            </a:r>
            <a:endParaRPr lang="en-US" dirty="0" smtClean="0">
              <a:solidFill>
                <a:srgbClr val="00B0F0"/>
              </a:solidFill>
            </a:endParaRPr>
          </a:p>
          <a:p>
            <a:pPr marL="0" indent="0">
              <a:buNone/>
            </a:pPr>
            <a:endParaRPr lang="en-US" dirty="0"/>
          </a:p>
          <a:p>
            <a:pPr marL="0" indent="0">
              <a:buNone/>
            </a:pPr>
            <a:endParaRPr lang="en-US" dirty="0" smtClean="0"/>
          </a:p>
          <a:p>
            <a:pPr marL="0" indent="0">
              <a:buNone/>
            </a:pPr>
            <a:endParaRPr lang="en-US" dirty="0"/>
          </a:p>
          <a:p>
            <a:endParaRPr lang="en-US" dirty="0"/>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228600" y="227887"/>
            <a:ext cx="2839995" cy="5715713"/>
          </a:xfrm>
          <a:prstGeom prst="rect">
            <a:avLst/>
          </a:prstGeom>
          <a:ln w="25400">
            <a:solidFill>
              <a:schemeClr val="tx1"/>
            </a:solidFill>
          </a:ln>
        </p:spPr>
      </p:pic>
    </p:spTree>
    <p:extLst>
      <p:ext uri="{BB962C8B-B14F-4D97-AF65-F5344CB8AC3E}">
        <p14:creationId xmlns:p14="http://schemas.microsoft.com/office/powerpoint/2010/main" val="11377329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05800" y="0"/>
            <a:ext cx="40386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304800"/>
            <a:ext cx="6377940" cy="1293028"/>
          </a:xfrm>
        </p:spPr>
        <p:txBody>
          <a:bodyPr/>
          <a:lstStyle/>
          <a:p>
            <a:pPr algn="l"/>
            <a:r>
              <a:rPr lang="en-US" dirty="0" smtClean="0"/>
              <a:t>DEMOCRATIZING CAPABILITIES &amp; POSSIBILITIES</a:t>
            </a:r>
            <a:br>
              <a:rPr lang="en-US" dirty="0" smtClean="0"/>
            </a:br>
            <a:r>
              <a:rPr lang="en-US" sz="2000" dirty="0" smtClean="0"/>
              <a:t>(~$25M NYS ESD PUBLIC/</a:t>
            </a:r>
            <a:br>
              <a:rPr lang="en-US" sz="2000" dirty="0" smtClean="0"/>
            </a:br>
            <a:r>
              <a:rPr lang="en-US" sz="2000" dirty="0" smtClean="0"/>
              <a:t>PRIVATE PARTNERSHIP)</a:t>
            </a:r>
            <a:br>
              <a:rPr lang="en-US" sz="2000" dirty="0" smtClean="0"/>
            </a:br>
            <a:r>
              <a:rPr lang="en-US" dirty="0" smtClean="0"/>
              <a:t> </a:t>
            </a:r>
            <a:endParaRPr lang="en-US"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8458200" y="43669"/>
            <a:ext cx="3657600" cy="6738131"/>
          </a:xfrm>
          <a:ln w="19050">
            <a:solidFill>
              <a:schemeClr val="tx1"/>
            </a:solidFill>
          </a:ln>
        </p:spPr>
      </p:pic>
      <p:sp>
        <p:nvSpPr>
          <p:cNvPr id="5" name="Rectangle 1"/>
          <p:cNvSpPr txBox="1">
            <a:spLocks noChangeArrowheads="1"/>
          </p:cNvSpPr>
          <p:nvPr/>
        </p:nvSpPr>
        <p:spPr bwMode="auto">
          <a:xfrm>
            <a:off x="2667000" y="854125"/>
            <a:ext cx="5410200" cy="623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rtlCol="0"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eaLnBrk="0" fontAlgn="base" hangingPunct="0">
              <a:lnSpc>
                <a:spcPct val="100000"/>
              </a:lnSpc>
              <a:spcBef>
                <a:spcPct val="0"/>
              </a:spcBef>
              <a:spcAft>
                <a:spcPct val="0"/>
              </a:spcAft>
              <a:buNone/>
            </a:pPr>
            <a:r>
              <a:rPr lang="en-US" altLang="en-US" sz="2400" dirty="0">
                <a:latin typeface="Arial" panose="020B0604020202020204" pitchFamily="34" charset="0"/>
                <a:ea typeface="Calibri" panose="020F0502020204030204" pitchFamily="34" charset="0"/>
              </a:rPr>
              <a:t> </a:t>
            </a:r>
            <a:endParaRPr lang="en-US" altLang="en-US" sz="1000" dirty="0">
              <a:latin typeface="Arial" panose="020B0604020202020204" pitchFamily="34" charset="0"/>
            </a:endParaRPr>
          </a:p>
          <a:p>
            <a:pPr marL="0" indent="0" algn="r" eaLnBrk="0" fontAlgn="base" hangingPunct="0">
              <a:lnSpc>
                <a:spcPct val="100000"/>
              </a:lnSpc>
              <a:spcBef>
                <a:spcPct val="0"/>
              </a:spcBef>
              <a:spcAft>
                <a:spcPct val="0"/>
              </a:spcAft>
              <a:buNone/>
            </a:pPr>
            <a:r>
              <a:rPr lang="en-US" altLang="en-US" sz="2400" dirty="0">
                <a:solidFill>
                  <a:srgbClr val="FF0000"/>
                </a:solidFill>
                <a:latin typeface="Arial" panose="020B0604020202020204" pitchFamily="34" charset="0"/>
                <a:ea typeface="Calibri" panose="020F0502020204030204" pitchFamily="34" charset="0"/>
              </a:rPr>
              <a:t>Movie </a:t>
            </a:r>
            <a:r>
              <a:rPr lang="en-US" altLang="en-US" sz="2400" dirty="0" smtClean="0">
                <a:solidFill>
                  <a:srgbClr val="FF0000"/>
                </a:solidFill>
                <a:latin typeface="Arial" panose="020B0604020202020204" pitchFamily="34" charset="0"/>
                <a:ea typeface="Calibri" panose="020F0502020204030204" pitchFamily="34" charset="0"/>
              </a:rPr>
              <a:t>&amp; Gallery Theatre</a:t>
            </a:r>
            <a:endParaRPr lang="en-US" altLang="en-US" sz="2400" dirty="0">
              <a:solidFill>
                <a:srgbClr val="FF0000"/>
              </a:solidFill>
              <a:latin typeface="Arial" panose="020B0604020202020204" pitchFamily="34" charset="0"/>
              <a:ea typeface="Calibri" panose="020F0502020204030204" pitchFamily="34" charset="0"/>
            </a:endParaRPr>
          </a:p>
          <a:p>
            <a:pPr marL="0" indent="0" algn="r" eaLnBrk="0" fontAlgn="base" hangingPunct="0">
              <a:lnSpc>
                <a:spcPct val="100000"/>
              </a:lnSpc>
              <a:spcBef>
                <a:spcPct val="0"/>
              </a:spcBef>
              <a:spcAft>
                <a:spcPct val="0"/>
              </a:spcAft>
              <a:buNone/>
            </a:pPr>
            <a:r>
              <a:rPr lang="en-US" altLang="en-US" sz="2400" dirty="0">
                <a:solidFill>
                  <a:srgbClr val="FFC000"/>
                </a:solidFill>
                <a:latin typeface="Arial" panose="020B0604020202020204" pitchFamily="34" charset="0"/>
                <a:ea typeface="Calibri" panose="020F0502020204030204" pitchFamily="34" charset="0"/>
              </a:rPr>
              <a:t>Sound Stage (7k sq. ft.)</a:t>
            </a:r>
          </a:p>
          <a:p>
            <a:pPr marL="0" indent="0" algn="r" eaLnBrk="0" fontAlgn="base" hangingPunct="0">
              <a:lnSpc>
                <a:spcPct val="100000"/>
              </a:lnSpc>
              <a:spcBef>
                <a:spcPct val="0"/>
              </a:spcBef>
              <a:spcAft>
                <a:spcPct val="0"/>
              </a:spcAft>
              <a:buNone/>
            </a:pPr>
            <a:r>
              <a:rPr lang="en-US" altLang="en-US" sz="2400" dirty="0">
                <a:solidFill>
                  <a:srgbClr val="FFFF00"/>
                </a:solidFill>
                <a:latin typeface="Arial" panose="020B0604020202020204" pitchFamily="34" charset="0"/>
                <a:ea typeface="Calibri" panose="020F0502020204030204" pitchFamily="34" charset="0"/>
              </a:rPr>
              <a:t>Social gathering lobby and atrium</a:t>
            </a:r>
          </a:p>
          <a:p>
            <a:pPr marL="0" indent="0" algn="r" eaLnBrk="0" fontAlgn="base" hangingPunct="0">
              <a:lnSpc>
                <a:spcPct val="100000"/>
              </a:lnSpc>
              <a:spcBef>
                <a:spcPct val="0"/>
              </a:spcBef>
              <a:spcAft>
                <a:spcPct val="0"/>
              </a:spcAft>
              <a:buNone/>
            </a:pPr>
            <a:r>
              <a:rPr lang="en-US" altLang="en-US" sz="2400" dirty="0">
                <a:solidFill>
                  <a:srgbClr val="92D050"/>
                </a:solidFill>
                <a:latin typeface="Arial" panose="020B0604020202020204" pitchFamily="34" charset="0"/>
                <a:ea typeface="Calibri" panose="020F0502020204030204" pitchFamily="34" charset="0"/>
              </a:rPr>
              <a:t>Sound-Mix Facility</a:t>
            </a:r>
          </a:p>
          <a:p>
            <a:pPr marL="0" indent="0" algn="r" eaLnBrk="0" fontAlgn="base" hangingPunct="0">
              <a:lnSpc>
                <a:spcPct val="100000"/>
              </a:lnSpc>
              <a:spcBef>
                <a:spcPct val="0"/>
              </a:spcBef>
              <a:spcAft>
                <a:spcPct val="0"/>
              </a:spcAft>
              <a:buNone/>
            </a:pPr>
            <a:r>
              <a:rPr lang="en-US" altLang="en-US" sz="2400" dirty="0">
                <a:solidFill>
                  <a:srgbClr val="00B050"/>
                </a:solidFill>
                <a:latin typeface="Arial" panose="020B0604020202020204" pitchFamily="34" charset="0"/>
                <a:ea typeface="Calibri" panose="020F0502020204030204" pitchFamily="34" charset="0"/>
              </a:rPr>
              <a:t>Color-Correction Room</a:t>
            </a:r>
          </a:p>
          <a:p>
            <a:pPr marL="0" indent="0" algn="r" eaLnBrk="0" fontAlgn="base" hangingPunct="0">
              <a:lnSpc>
                <a:spcPct val="100000"/>
              </a:lnSpc>
              <a:spcBef>
                <a:spcPct val="0"/>
              </a:spcBef>
              <a:spcAft>
                <a:spcPct val="0"/>
              </a:spcAft>
              <a:buNone/>
            </a:pPr>
            <a:r>
              <a:rPr lang="en-US" altLang="en-US" sz="2400" dirty="0">
                <a:solidFill>
                  <a:schemeClr val="accent6">
                    <a:lumMod val="60000"/>
                    <a:lumOff val="40000"/>
                  </a:schemeClr>
                </a:solidFill>
                <a:latin typeface="Arial" panose="020B0604020202020204" pitchFamily="34" charset="0"/>
                <a:ea typeface="Calibri" panose="020F0502020204030204" pitchFamily="34" charset="0"/>
              </a:rPr>
              <a:t>Computer Game &amp; Media Dev Labs</a:t>
            </a:r>
          </a:p>
          <a:p>
            <a:pPr marL="0" indent="0" algn="r" eaLnBrk="0" fontAlgn="base" hangingPunct="0">
              <a:lnSpc>
                <a:spcPct val="100000"/>
              </a:lnSpc>
              <a:spcBef>
                <a:spcPct val="0"/>
              </a:spcBef>
              <a:spcAft>
                <a:spcPct val="0"/>
              </a:spcAft>
              <a:buNone/>
            </a:pPr>
            <a:r>
              <a:rPr lang="en-US" altLang="en-US" sz="2400" dirty="0">
                <a:solidFill>
                  <a:srgbClr val="00B0F0"/>
                </a:solidFill>
                <a:latin typeface="Arial" panose="020B0604020202020204" pitchFamily="34" charset="0"/>
                <a:ea typeface="Calibri" panose="020F0502020204030204" pitchFamily="34" charset="0"/>
              </a:rPr>
              <a:t>VR/AR Laboratory</a:t>
            </a:r>
          </a:p>
          <a:p>
            <a:pPr marL="0" indent="0" algn="r" eaLnBrk="0" fontAlgn="base" hangingPunct="0">
              <a:lnSpc>
                <a:spcPct val="100000"/>
              </a:lnSpc>
              <a:spcBef>
                <a:spcPct val="0"/>
              </a:spcBef>
              <a:spcAft>
                <a:spcPct val="0"/>
              </a:spcAft>
              <a:buNone/>
            </a:pPr>
            <a:r>
              <a:rPr lang="en-US" altLang="en-US" sz="2400" dirty="0">
                <a:solidFill>
                  <a:schemeClr val="accent6">
                    <a:lumMod val="75000"/>
                  </a:schemeClr>
                </a:solidFill>
                <a:latin typeface="Arial" panose="020B0604020202020204" pitchFamily="34" charset="0"/>
                <a:ea typeface="Calibri" panose="020F0502020204030204" pitchFamily="34" charset="0"/>
              </a:rPr>
              <a:t>Demo Lounge</a:t>
            </a:r>
          </a:p>
          <a:p>
            <a:pPr marL="0" indent="0" algn="r" eaLnBrk="0" fontAlgn="base" hangingPunct="0">
              <a:lnSpc>
                <a:spcPct val="100000"/>
              </a:lnSpc>
              <a:spcBef>
                <a:spcPct val="0"/>
              </a:spcBef>
              <a:spcAft>
                <a:spcPct val="0"/>
              </a:spcAft>
              <a:buNone/>
            </a:pPr>
            <a:r>
              <a:rPr lang="en-US" altLang="en-US" sz="2400" dirty="0">
                <a:solidFill>
                  <a:srgbClr val="9966FF"/>
                </a:solidFill>
                <a:latin typeface="Arial" panose="020B0604020202020204" pitchFamily="34" charset="0"/>
                <a:ea typeface="Calibri" panose="020F0502020204030204" pitchFamily="34" charset="0"/>
              </a:rPr>
              <a:t>Animation Classroom &amp; Studio</a:t>
            </a:r>
          </a:p>
          <a:p>
            <a:pPr marL="0" indent="0" algn="r" eaLnBrk="0" fontAlgn="base" hangingPunct="0">
              <a:lnSpc>
                <a:spcPct val="100000"/>
              </a:lnSpc>
              <a:spcBef>
                <a:spcPct val="0"/>
              </a:spcBef>
              <a:spcAft>
                <a:spcPct val="0"/>
              </a:spcAft>
              <a:buNone/>
            </a:pPr>
            <a:r>
              <a:rPr lang="en-US" altLang="en-US" sz="2400" dirty="0">
                <a:solidFill>
                  <a:srgbClr val="FF00FF"/>
                </a:solidFill>
                <a:latin typeface="Arial" panose="020B0604020202020204" pitchFamily="34" charset="0"/>
                <a:ea typeface="Calibri" panose="020F0502020204030204" pitchFamily="34" charset="0"/>
              </a:rPr>
              <a:t>Collaborative Partner Suite</a:t>
            </a:r>
          </a:p>
          <a:p>
            <a:pPr marL="0" indent="0" algn="r" eaLnBrk="0" fontAlgn="base" hangingPunct="0">
              <a:lnSpc>
                <a:spcPct val="100000"/>
              </a:lnSpc>
              <a:spcBef>
                <a:spcPct val="0"/>
              </a:spcBef>
              <a:spcAft>
                <a:spcPct val="0"/>
              </a:spcAft>
              <a:buNone/>
            </a:pPr>
            <a:r>
              <a:rPr lang="en-US" altLang="en-US" sz="2400" dirty="0">
                <a:solidFill>
                  <a:srgbClr val="BD92DE"/>
                </a:solidFill>
                <a:latin typeface="Arial" panose="020B0604020202020204" pitchFamily="34" charset="0"/>
                <a:ea typeface="Calibri" panose="020F0502020204030204" pitchFamily="34" charset="0"/>
              </a:rPr>
              <a:t>MAGIC Spell Studios Innovation Suite</a:t>
            </a:r>
          </a:p>
          <a:p>
            <a:pPr marL="0" indent="0" algn="r" eaLnBrk="0" fontAlgn="base" hangingPunct="0">
              <a:lnSpc>
                <a:spcPct val="100000"/>
              </a:lnSpc>
              <a:spcBef>
                <a:spcPct val="0"/>
              </a:spcBef>
              <a:spcAft>
                <a:spcPct val="0"/>
              </a:spcAft>
              <a:buNone/>
            </a:pPr>
            <a:r>
              <a:rPr lang="en-US" altLang="en-US" sz="2400" dirty="0">
                <a:solidFill>
                  <a:srgbClr val="FFCCFF"/>
                </a:solidFill>
                <a:latin typeface="Arial" panose="020B0604020202020204" pitchFamily="34" charset="0"/>
                <a:ea typeface="Calibri" panose="020F0502020204030204" pitchFamily="34" charset="0"/>
              </a:rPr>
              <a:t>Media Research Computing &amp; </a:t>
            </a:r>
          </a:p>
          <a:p>
            <a:pPr marL="457200" lvl="1" indent="0" algn="r" eaLnBrk="0" fontAlgn="base" hangingPunct="0">
              <a:lnSpc>
                <a:spcPct val="100000"/>
              </a:lnSpc>
              <a:spcBef>
                <a:spcPct val="0"/>
              </a:spcBef>
              <a:spcAft>
                <a:spcPct val="0"/>
              </a:spcAft>
              <a:buNone/>
            </a:pPr>
            <a:r>
              <a:rPr lang="en-US" altLang="en-US" sz="2400" dirty="0">
                <a:solidFill>
                  <a:srgbClr val="FFCCFF"/>
                </a:solidFill>
                <a:latin typeface="Arial" panose="020B0604020202020204" pitchFamily="34" charset="0"/>
                <a:ea typeface="Calibri" panose="020F0502020204030204" pitchFamily="34" charset="0"/>
              </a:rPr>
              <a:t>Control Room Facility</a:t>
            </a:r>
          </a:p>
          <a:p>
            <a:pPr marL="0" indent="0" eaLnBrk="0" fontAlgn="base" hangingPunct="0">
              <a:lnSpc>
                <a:spcPct val="100000"/>
              </a:lnSpc>
              <a:spcBef>
                <a:spcPct val="0"/>
              </a:spcBef>
              <a:spcAft>
                <a:spcPct val="0"/>
              </a:spcAft>
              <a:buFontTx/>
              <a:buChar char="•"/>
            </a:pPr>
            <a:endParaRPr lang="en-US" altLang="en-US" sz="2400" dirty="0">
              <a:latin typeface="Arial" panose="020B0604020202020204" pitchFamily="34" charset="0"/>
              <a:ea typeface="Calibri" panose="020F0502020204030204" pitchFamily="34" charset="0"/>
            </a:endParaRPr>
          </a:p>
          <a:p>
            <a:pPr marL="0" indent="0" eaLnBrk="0" fontAlgn="base" hangingPunct="0">
              <a:lnSpc>
                <a:spcPct val="100000"/>
              </a:lnSpc>
              <a:spcBef>
                <a:spcPct val="0"/>
              </a:spcBef>
              <a:spcAft>
                <a:spcPct val="0"/>
              </a:spcAft>
              <a:buFontTx/>
              <a:buChar char="•"/>
            </a:pPr>
            <a:endParaRPr lang="en-US" altLang="en-US" sz="2400" dirty="0">
              <a:latin typeface="Arial" panose="020B0604020202020204" pitchFamily="34" charset="0"/>
              <a:ea typeface="Calibri" panose="020F0502020204030204" pitchFamily="34" charset="0"/>
            </a:endParaRPr>
          </a:p>
          <a:p>
            <a:pPr marL="0" indent="0" eaLnBrk="0" fontAlgn="base" hangingPunct="0">
              <a:lnSpc>
                <a:spcPct val="100000"/>
              </a:lnSpc>
              <a:spcBef>
                <a:spcPct val="0"/>
              </a:spcBef>
              <a:spcAft>
                <a:spcPct val="0"/>
              </a:spcAft>
              <a:buFontTx/>
              <a:buChar char="•"/>
            </a:pPr>
            <a:endParaRPr lang="en-US" altLang="en-US" sz="1000" dirty="0">
              <a:latin typeface="Arial" panose="020B0604020202020204" pitchFamily="34" charset="0"/>
            </a:endParaRPr>
          </a:p>
          <a:p>
            <a:pPr marL="0" indent="0" eaLnBrk="0" fontAlgn="base" hangingPunct="0">
              <a:lnSpc>
                <a:spcPct val="100000"/>
              </a:lnSpc>
              <a:spcBef>
                <a:spcPct val="0"/>
              </a:spcBef>
              <a:spcAft>
                <a:spcPct val="0"/>
              </a:spcAft>
              <a:buNone/>
            </a:pPr>
            <a:r>
              <a:rPr lang="en-US" altLang="en-US" sz="1100" dirty="0">
                <a:solidFill>
                  <a:srgbClr val="1F497D"/>
                </a:solidFill>
                <a:latin typeface="Arial" panose="020B0604020202020204" pitchFamily="34" charset="0"/>
                <a:ea typeface="Calibri" panose="020F0502020204030204" pitchFamily="34" charset="0"/>
              </a:rPr>
              <a:t> </a:t>
            </a:r>
            <a:endParaRPr lang="en-US" altLang="en-US" sz="1800" dirty="0">
              <a:latin typeface="Arial" panose="020B0604020202020204" pitchFamily="34" charset="0"/>
            </a:endParaRPr>
          </a:p>
        </p:txBody>
      </p:sp>
    </p:spTree>
    <p:extLst>
      <p:ext uri="{BB962C8B-B14F-4D97-AF65-F5344CB8AC3E}">
        <p14:creationId xmlns:p14="http://schemas.microsoft.com/office/powerpoint/2010/main" val="293996676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1" y="-1"/>
            <a:ext cx="12192000" cy="5341257"/>
          </a:xfrm>
          <a:prstGeom prst="rect">
            <a:avLst/>
          </a:prstGeom>
        </p:spPr>
      </p:pic>
      <p:cxnSp>
        <p:nvCxnSpPr>
          <p:cNvPr id="8" name="Straight Arrow Connector 7"/>
          <p:cNvCxnSpPr/>
          <p:nvPr/>
        </p:nvCxnSpPr>
        <p:spPr>
          <a:xfrm flipH="1" flipV="1">
            <a:off x="7162800" y="1419225"/>
            <a:ext cx="685800" cy="1371599"/>
          </a:xfrm>
          <a:prstGeom prst="straightConnector1">
            <a:avLst/>
          </a:prstGeom>
          <a:ln w="44450">
            <a:solidFill>
              <a:schemeClr val="accent2"/>
            </a:solidFill>
            <a:tailEnd type="triangle"/>
          </a:ln>
          <a:effectLst>
            <a:outerShdw blurRad="50800" dist="304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447800" y="304800"/>
            <a:ext cx="2133600" cy="2133600"/>
          </a:xfrm>
          <a:prstGeom prst="rect">
            <a:avLst/>
          </a:prstGeom>
          <a:ln w="38100">
            <a:solidFill>
              <a:schemeClr val="accent2"/>
            </a:solidFill>
          </a:ln>
          <a:effectLst>
            <a:outerShdw blurRad="50800" dist="215900" dir="2700000" sx="101000" sy="101000" algn="tl" rotWithShape="0">
              <a:prstClr val="black">
                <a:alpha val="80000"/>
              </a:prstClr>
            </a:outerShdw>
          </a:effectLst>
        </p:spPr>
      </p:pic>
      <p:cxnSp>
        <p:nvCxnSpPr>
          <p:cNvPr id="13" name="Straight Arrow Connector 12"/>
          <p:cNvCxnSpPr/>
          <p:nvPr/>
        </p:nvCxnSpPr>
        <p:spPr>
          <a:xfrm flipV="1">
            <a:off x="3581400" y="1371600"/>
            <a:ext cx="3200400" cy="577616"/>
          </a:xfrm>
          <a:prstGeom prst="straightConnector1">
            <a:avLst/>
          </a:prstGeom>
          <a:ln w="44450">
            <a:solidFill>
              <a:schemeClr val="accent2"/>
            </a:solidFill>
            <a:tailEnd type="triangle"/>
          </a:ln>
          <a:effectLst>
            <a:outerShdw blurRad="50800" dist="165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543800" y="2819400"/>
            <a:ext cx="2565400" cy="1924050"/>
          </a:xfrm>
          <a:prstGeom prst="rect">
            <a:avLst/>
          </a:prstGeom>
          <a:ln w="34925">
            <a:solidFill>
              <a:schemeClr val="accent2"/>
            </a:solidFill>
          </a:ln>
          <a:effectLst>
            <a:outerShdw blurRad="50800" dist="165100" dir="2700000" sx="102000" sy="102000" algn="tl" rotWithShape="0">
              <a:prstClr val="black">
                <a:alpha val="82000"/>
              </a:prstClr>
            </a:outerShdw>
          </a:effectLst>
        </p:spPr>
      </p:pic>
      <p:cxnSp>
        <p:nvCxnSpPr>
          <p:cNvPr id="20" name="Straight Connector 19"/>
          <p:cNvCxnSpPr/>
          <p:nvPr/>
        </p:nvCxnSpPr>
        <p:spPr>
          <a:xfrm>
            <a:off x="0" y="5341256"/>
            <a:ext cx="1219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425728" y="3121646"/>
            <a:ext cx="2057400" cy="2743200"/>
          </a:xfrm>
          <a:prstGeom prst="rect">
            <a:avLst/>
          </a:prstGeom>
          <a:ln w="50800">
            <a:solidFill>
              <a:schemeClr val="accent2"/>
            </a:solidFill>
          </a:ln>
          <a:effectLst>
            <a:outerShdw blurRad="50800" dist="38100" dir="2700000" sx="111000" sy="111000" algn="tl" rotWithShape="0">
              <a:prstClr val="black">
                <a:alpha val="66000"/>
              </a:prstClr>
            </a:outerShdw>
          </a:effectLst>
        </p:spPr>
      </p:pic>
      <p:cxnSp>
        <p:nvCxnSpPr>
          <p:cNvPr id="12" name="Straight Arrow Connector 11"/>
          <p:cNvCxnSpPr/>
          <p:nvPr/>
        </p:nvCxnSpPr>
        <p:spPr>
          <a:xfrm flipV="1">
            <a:off x="4483128" y="1483060"/>
            <a:ext cx="2463744" cy="2162175"/>
          </a:xfrm>
          <a:prstGeom prst="straightConnector1">
            <a:avLst/>
          </a:prstGeom>
          <a:ln w="44450">
            <a:solidFill>
              <a:schemeClr val="accent2"/>
            </a:solidFill>
            <a:tailEnd type="triangle"/>
          </a:ln>
          <a:effectLst>
            <a:outerShdw blurRad="50800" dist="165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867094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951519" cy="600075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951519" y="0"/>
            <a:ext cx="10287001" cy="6000750"/>
          </a:xfrm>
        </p:spPr>
      </p:pic>
      <p:sp>
        <p:nvSpPr>
          <p:cNvPr id="16" name="Freeform 15"/>
          <p:cNvSpPr/>
          <p:nvPr/>
        </p:nvSpPr>
        <p:spPr>
          <a:xfrm>
            <a:off x="7105545" y="2573960"/>
            <a:ext cx="598654" cy="1341289"/>
          </a:xfrm>
          <a:custGeom>
            <a:avLst/>
            <a:gdLst>
              <a:gd name="connsiteX0" fmla="*/ 0 w 598654"/>
              <a:gd name="connsiteY0" fmla="*/ 0 h 1341289"/>
              <a:gd name="connsiteX1" fmla="*/ 0 w 598654"/>
              <a:gd name="connsiteY1" fmla="*/ 0 h 1341289"/>
              <a:gd name="connsiteX2" fmla="*/ 12630 w 598654"/>
              <a:gd name="connsiteY2" fmla="*/ 1308451 h 1341289"/>
              <a:gd name="connsiteX3" fmla="*/ 30311 w 598654"/>
              <a:gd name="connsiteY3" fmla="*/ 1295821 h 1341289"/>
              <a:gd name="connsiteX4" fmla="*/ 30311 w 598654"/>
              <a:gd name="connsiteY4" fmla="*/ 1341289 h 1341289"/>
              <a:gd name="connsiteX5" fmla="*/ 598654 w 598654"/>
              <a:gd name="connsiteY5" fmla="*/ 1328659 h 1341289"/>
              <a:gd name="connsiteX6" fmla="*/ 535505 w 598654"/>
              <a:gd name="connsiteY6" fmla="*/ 1139211 h 1341289"/>
              <a:gd name="connsiteX7" fmla="*/ 409206 w 598654"/>
              <a:gd name="connsiteY7" fmla="*/ 1139211 h 1341289"/>
              <a:gd name="connsiteX8" fmla="*/ 156610 w 598654"/>
              <a:gd name="connsiteY8" fmla="*/ 15156 h 1341289"/>
              <a:gd name="connsiteX9" fmla="*/ 0 w 598654"/>
              <a:gd name="connsiteY9" fmla="*/ 0 h 1341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8654" h="1341289">
                <a:moveTo>
                  <a:pt x="0" y="0"/>
                </a:moveTo>
                <a:lnTo>
                  <a:pt x="0" y="0"/>
                </a:lnTo>
                <a:lnTo>
                  <a:pt x="12630" y="1308451"/>
                </a:lnTo>
                <a:lnTo>
                  <a:pt x="30311" y="1295821"/>
                </a:lnTo>
                <a:lnTo>
                  <a:pt x="30311" y="1341289"/>
                </a:lnTo>
                <a:lnTo>
                  <a:pt x="598654" y="1328659"/>
                </a:lnTo>
                <a:lnTo>
                  <a:pt x="535505" y="1139211"/>
                </a:lnTo>
                <a:lnTo>
                  <a:pt x="409206" y="1139211"/>
                </a:lnTo>
                <a:lnTo>
                  <a:pt x="156610" y="15156"/>
                </a:lnTo>
                <a:lnTo>
                  <a:pt x="0" y="0"/>
                </a:lnTo>
                <a:close/>
              </a:path>
            </a:pathLst>
          </a:custGeom>
          <a:solidFill>
            <a:schemeClr val="accent3">
              <a:lumMod val="40000"/>
              <a:lumOff val="60000"/>
              <a:alpha val="47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3199979" y="2209800"/>
            <a:ext cx="3124200" cy="22098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smtClean="0">
                <a:ln>
                  <a:solidFill>
                    <a:schemeClr val="bg1"/>
                  </a:solidFill>
                </a:ln>
                <a:solidFill>
                  <a:schemeClr val="accent1"/>
                </a:solidFill>
              </a:rPr>
              <a:t>SOUND STAGE</a:t>
            </a:r>
            <a:endParaRPr lang="en-US" b="1" dirty="0">
              <a:ln>
                <a:solidFill>
                  <a:schemeClr val="bg1"/>
                </a:solidFill>
              </a:ln>
              <a:solidFill>
                <a:schemeClr val="accent1"/>
              </a:solidFill>
            </a:endParaRPr>
          </a:p>
        </p:txBody>
      </p:sp>
      <p:sp>
        <p:nvSpPr>
          <p:cNvPr id="5" name="Freeform 4"/>
          <p:cNvSpPr/>
          <p:nvPr/>
        </p:nvSpPr>
        <p:spPr>
          <a:xfrm>
            <a:off x="6325863" y="3900093"/>
            <a:ext cx="2167280" cy="1103847"/>
          </a:xfrm>
          <a:custGeom>
            <a:avLst/>
            <a:gdLst>
              <a:gd name="connsiteX0" fmla="*/ 0 w 2167280"/>
              <a:gd name="connsiteY0" fmla="*/ 0 h 1103847"/>
              <a:gd name="connsiteX1" fmla="*/ 0 w 2167280"/>
              <a:gd name="connsiteY1" fmla="*/ 0 h 1103847"/>
              <a:gd name="connsiteX2" fmla="*/ 1977832 w 2167280"/>
              <a:gd name="connsiteY2" fmla="*/ 0 h 1103847"/>
              <a:gd name="connsiteX3" fmla="*/ 2167280 w 2167280"/>
              <a:gd name="connsiteY3" fmla="*/ 1053328 h 1103847"/>
              <a:gd name="connsiteX4" fmla="*/ 1977832 w 2167280"/>
              <a:gd name="connsiteY4" fmla="*/ 1091217 h 1103847"/>
              <a:gd name="connsiteX5" fmla="*/ 1725235 w 2167280"/>
              <a:gd name="connsiteY5" fmla="*/ 1010387 h 1103847"/>
              <a:gd name="connsiteX6" fmla="*/ 1452431 w 2167280"/>
              <a:gd name="connsiteY6" fmla="*/ 1103847 h 1103847"/>
              <a:gd name="connsiteX7" fmla="*/ 1472639 w 2167280"/>
              <a:gd name="connsiteY7" fmla="*/ 1091217 h 1103847"/>
              <a:gd name="connsiteX8" fmla="*/ 1187204 w 2167280"/>
              <a:gd name="connsiteY8" fmla="*/ 1010387 h 1103847"/>
              <a:gd name="connsiteX9" fmla="*/ 947238 w 2167280"/>
              <a:gd name="connsiteY9" fmla="*/ 1091217 h 1103847"/>
              <a:gd name="connsiteX10" fmla="*/ 664329 w 2167280"/>
              <a:gd name="connsiteY10" fmla="*/ 1028068 h 1103847"/>
              <a:gd name="connsiteX11" fmla="*/ 429414 w 2167280"/>
              <a:gd name="connsiteY11" fmla="*/ 1073536 h 1103847"/>
              <a:gd name="connsiteX12" fmla="*/ 32838 w 2167280"/>
              <a:gd name="connsiteY12" fmla="*/ 1010387 h 1103847"/>
              <a:gd name="connsiteX13" fmla="*/ 0 w 2167280"/>
              <a:gd name="connsiteY13" fmla="*/ 0 h 1103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67280" h="1103847">
                <a:moveTo>
                  <a:pt x="0" y="0"/>
                </a:moveTo>
                <a:lnTo>
                  <a:pt x="0" y="0"/>
                </a:lnTo>
                <a:lnTo>
                  <a:pt x="1977832" y="0"/>
                </a:lnTo>
                <a:lnTo>
                  <a:pt x="2167280" y="1053328"/>
                </a:lnTo>
                <a:lnTo>
                  <a:pt x="1977832" y="1091217"/>
                </a:lnTo>
                <a:lnTo>
                  <a:pt x="1725235" y="1010387"/>
                </a:lnTo>
                <a:lnTo>
                  <a:pt x="1452431" y="1103847"/>
                </a:lnTo>
                <a:cubicBezTo>
                  <a:pt x="1473312" y="1088187"/>
                  <a:pt x="1472639" y="1080272"/>
                  <a:pt x="1472639" y="1091217"/>
                </a:cubicBezTo>
                <a:lnTo>
                  <a:pt x="1187204" y="1010387"/>
                </a:lnTo>
                <a:lnTo>
                  <a:pt x="947238" y="1091217"/>
                </a:lnTo>
                <a:lnTo>
                  <a:pt x="664329" y="1028068"/>
                </a:lnTo>
                <a:lnTo>
                  <a:pt x="429414" y="1073536"/>
                </a:lnTo>
                <a:lnTo>
                  <a:pt x="32838" y="1010387"/>
                </a:lnTo>
                <a:lnTo>
                  <a:pt x="0" y="0"/>
                </a:lnTo>
                <a:close/>
              </a:path>
            </a:pathLst>
          </a:custGeom>
          <a:solidFill>
            <a:srgbClr val="FFC000">
              <a:alpha val="22000"/>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ln>
                  <a:solidFill>
                    <a:schemeClr val="accent2"/>
                  </a:solidFill>
                </a:ln>
                <a:solidFill>
                  <a:srgbClr val="FFC000"/>
                </a:solidFill>
              </a:rPr>
              <a:t>COLLAB</a:t>
            </a:r>
          </a:p>
          <a:p>
            <a:r>
              <a:rPr lang="en-US" b="1" dirty="0" smtClean="0">
                <a:ln>
                  <a:solidFill>
                    <a:schemeClr val="accent2"/>
                  </a:solidFill>
                </a:ln>
                <a:solidFill>
                  <a:srgbClr val="FFC000"/>
                </a:solidFill>
              </a:rPr>
              <a:t>PARTNER</a:t>
            </a:r>
          </a:p>
          <a:p>
            <a:r>
              <a:rPr lang="en-US" b="1" dirty="0" smtClean="0">
                <a:ln>
                  <a:solidFill>
                    <a:schemeClr val="accent2"/>
                  </a:solidFill>
                </a:ln>
                <a:solidFill>
                  <a:srgbClr val="FFC000"/>
                </a:solidFill>
              </a:rPr>
              <a:t>SUITE</a:t>
            </a:r>
            <a:endParaRPr lang="en-US" b="1" dirty="0">
              <a:ln>
                <a:solidFill>
                  <a:schemeClr val="accent2"/>
                </a:solidFill>
              </a:ln>
              <a:solidFill>
                <a:srgbClr val="FFC000"/>
              </a:solidFill>
            </a:endParaRPr>
          </a:p>
        </p:txBody>
      </p:sp>
      <p:sp>
        <p:nvSpPr>
          <p:cNvPr id="6" name="Freeform 5"/>
          <p:cNvSpPr/>
          <p:nvPr/>
        </p:nvSpPr>
        <p:spPr>
          <a:xfrm>
            <a:off x="6322495" y="2212747"/>
            <a:ext cx="783050" cy="1687346"/>
          </a:xfrm>
          <a:custGeom>
            <a:avLst/>
            <a:gdLst>
              <a:gd name="connsiteX0" fmla="*/ 0 w 783050"/>
              <a:gd name="connsiteY0" fmla="*/ 0 h 1687346"/>
              <a:gd name="connsiteX1" fmla="*/ 752738 w 783050"/>
              <a:gd name="connsiteY1" fmla="*/ 12630 h 1687346"/>
              <a:gd name="connsiteX2" fmla="*/ 783050 w 783050"/>
              <a:gd name="connsiteY2" fmla="*/ 1687346 h 1687346"/>
              <a:gd name="connsiteX3" fmla="*/ 12630 w 783050"/>
              <a:gd name="connsiteY3" fmla="*/ 1674716 h 1687346"/>
              <a:gd name="connsiteX4" fmla="*/ 25260 w 783050"/>
              <a:gd name="connsiteY4" fmla="*/ 1659560 h 1687346"/>
              <a:gd name="connsiteX5" fmla="*/ 0 w 783050"/>
              <a:gd name="connsiteY5" fmla="*/ 0 h 168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3050" h="1687346">
                <a:moveTo>
                  <a:pt x="0" y="0"/>
                </a:moveTo>
                <a:lnTo>
                  <a:pt x="752738" y="12630"/>
                </a:lnTo>
                <a:lnTo>
                  <a:pt x="783050" y="1687346"/>
                </a:lnTo>
                <a:lnTo>
                  <a:pt x="12630" y="1674716"/>
                </a:lnTo>
                <a:cubicBezTo>
                  <a:pt x="28561" y="1656130"/>
                  <a:pt x="33275" y="1651545"/>
                  <a:pt x="25260" y="1659560"/>
                </a:cubicBezTo>
                <a:lnTo>
                  <a:pt x="0" y="0"/>
                </a:lnTo>
                <a:close/>
              </a:path>
            </a:pathLst>
          </a:custGeom>
          <a:solidFill>
            <a:schemeClr val="accent4">
              <a:alpha val="26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600" b="1" dirty="0" smtClean="0">
                <a:ln>
                  <a:solidFill>
                    <a:schemeClr val="bg1"/>
                  </a:solidFill>
                </a:ln>
                <a:solidFill>
                  <a:srgbClr val="92D050"/>
                </a:solidFill>
              </a:rPr>
              <a:t>SOUND </a:t>
            </a:r>
          </a:p>
          <a:p>
            <a:pPr algn="ctr"/>
            <a:r>
              <a:rPr lang="en-US" sz="1600" b="1" dirty="0" smtClean="0">
                <a:ln>
                  <a:solidFill>
                    <a:schemeClr val="bg1"/>
                  </a:solidFill>
                </a:ln>
                <a:solidFill>
                  <a:srgbClr val="92D050"/>
                </a:solidFill>
              </a:rPr>
              <a:t>MIX</a:t>
            </a:r>
            <a:endParaRPr lang="en-US" sz="1600" b="1" dirty="0">
              <a:ln>
                <a:solidFill>
                  <a:schemeClr val="bg1"/>
                </a:solidFill>
              </a:ln>
              <a:solidFill>
                <a:srgbClr val="92D050"/>
              </a:solidFill>
            </a:endParaRPr>
          </a:p>
        </p:txBody>
      </p:sp>
      <p:sp>
        <p:nvSpPr>
          <p:cNvPr id="10" name="Freeform 9"/>
          <p:cNvSpPr/>
          <p:nvPr/>
        </p:nvSpPr>
        <p:spPr>
          <a:xfrm>
            <a:off x="6715283" y="540557"/>
            <a:ext cx="4028917" cy="1414541"/>
          </a:xfrm>
          <a:custGeom>
            <a:avLst/>
            <a:gdLst>
              <a:gd name="connsiteX0" fmla="*/ 0 w 4028917"/>
              <a:gd name="connsiteY0" fmla="*/ 0 h 1414541"/>
              <a:gd name="connsiteX1" fmla="*/ 260175 w 4028917"/>
              <a:gd name="connsiteY1" fmla="*/ 1389282 h 1414541"/>
              <a:gd name="connsiteX2" fmla="*/ 1106374 w 4028917"/>
              <a:gd name="connsiteY2" fmla="*/ 1414541 h 1414541"/>
              <a:gd name="connsiteX3" fmla="*/ 1073536 w 4028917"/>
              <a:gd name="connsiteY3" fmla="*/ 914400 h 1414541"/>
              <a:gd name="connsiteX4" fmla="*/ 1674716 w 4028917"/>
              <a:gd name="connsiteY4" fmla="*/ 818413 h 1414541"/>
              <a:gd name="connsiteX5" fmla="*/ 1768177 w 4028917"/>
              <a:gd name="connsiteY5" fmla="*/ 1040698 h 1414541"/>
              <a:gd name="connsiteX6" fmla="*/ 2356727 w 4028917"/>
              <a:gd name="connsiteY6" fmla="*/ 863881 h 1414541"/>
              <a:gd name="connsiteX7" fmla="*/ 2450188 w 4028917"/>
              <a:gd name="connsiteY7" fmla="*/ 1401912 h 1414541"/>
              <a:gd name="connsiteX8" fmla="*/ 3177667 w 4028917"/>
              <a:gd name="connsiteY8" fmla="*/ 1401912 h 1414541"/>
              <a:gd name="connsiteX9" fmla="*/ 3195348 w 4028917"/>
              <a:gd name="connsiteY9" fmla="*/ 896718 h 1414541"/>
              <a:gd name="connsiteX10" fmla="*/ 3619711 w 4028917"/>
              <a:gd name="connsiteY10" fmla="*/ 914400 h 1414541"/>
              <a:gd name="connsiteX11" fmla="*/ 3632341 w 4028917"/>
              <a:gd name="connsiteY11" fmla="*/ 1086166 h 1414541"/>
              <a:gd name="connsiteX12" fmla="*/ 3965768 w 4028917"/>
              <a:gd name="connsiteY12" fmla="*/ 1086166 h 1414541"/>
              <a:gd name="connsiteX13" fmla="*/ 4016288 w 4028917"/>
              <a:gd name="connsiteY13" fmla="*/ 833569 h 1414541"/>
              <a:gd name="connsiteX14" fmla="*/ 3948086 w 4028917"/>
              <a:gd name="connsiteY14" fmla="*/ 565816 h 1414541"/>
              <a:gd name="connsiteX15" fmla="*/ 4028917 w 4028917"/>
              <a:gd name="connsiteY15" fmla="*/ 346057 h 1414541"/>
              <a:gd name="connsiteX16" fmla="*/ 3965768 w 4028917"/>
              <a:gd name="connsiteY16" fmla="*/ 25260 h 1414541"/>
              <a:gd name="connsiteX17" fmla="*/ 32838 w 4028917"/>
              <a:gd name="connsiteY17" fmla="*/ 12630 h 1414541"/>
              <a:gd name="connsiteX18" fmla="*/ 63149 w 4028917"/>
              <a:gd name="connsiteY18" fmla="*/ 12630 h 1414541"/>
              <a:gd name="connsiteX19" fmla="*/ 20208 w 4028917"/>
              <a:gd name="connsiteY19" fmla="*/ 42941 h 1414541"/>
              <a:gd name="connsiteX20" fmla="*/ 0 w 4028917"/>
              <a:gd name="connsiteY20" fmla="*/ 0 h 1414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28917" h="1414541">
                <a:moveTo>
                  <a:pt x="0" y="0"/>
                </a:moveTo>
                <a:lnTo>
                  <a:pt x="260175" y="1389282"/>
                </a:lnTo>
                <a:lnTo>
                  <a:pt x="1106374" y="1414541"/>
                </a:lnTo>
                <a:lnTo>
                  <a:pt x="1073536" y="914400"/>
                </a:lnTo>
                <a:lnTo>
                  <a:pt x="1674716" y="818413"/>
                </a:lnTo>
                <a:lnTo>
                  <a:pt x="1768177" y="1040698"/>
                </a:lnTo>
                <a:lnTo>
                  <a:pt x="2356727" y="863881"/>
                </a:lnTo>
                <a:lnTo>
                  <a:pt x="2450188" y="1401912"/>
                </a:lnTo>
                <a:lnTo>
                  <a:pt x="3177667" y="1401912"/>
                </a:lnTo>
                <a:lnTo>
                  <a:pt x="3195348" y="896718"/>
                </a:lnTo>
                <a:lnTo>
                  <a:pt x="3619711" y="914400"/>
                </a:lnTo>
                <a:lnTo>
                  <a:pt x="3632341" y="1086166"/>
                </a:lnTo>
                <a:lnTo>
                  <a:pt x="3965768" y="1086166"/>
                </a:lnTo>
                <a:lnTo>
                  <a:pt x="4016288" y="833569"/>
                </a:lnTo>
                <a:lnTo>
                  <a:pt x="3948086" y="565816"/>
                </a:lnTo>
                <a:lnTo>
                  <a:pt x="4028917" y="346057"/>
                </a:lnTo>
                <a:lnTo>
                  <a:pt x="3965768" y="25260"/>
                </a:lnTo>
                <a:lnTo>
                  <a:pt x="32838" y="12630"/>
                </a:lnTo>
                <a:lnTo>
                  <a:pt x="63149" y="12630"/>
                </a:lnTo>
                <a:lnTo>
                  <a:pt x="20208" y="42941"/>
                </a:lnTo>
                <a:lnTo>
                  <a:pt x="0" y="0"/>
                </a:lnTo>
                <a:close/>
              </a:path>
            </a:pathLst>
          </a:custGeom>
          <a:solidFill>
            <a:schemeClr val="accent6">
              <a:lumMod val="75000"/>
              <a:alpha val="3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smtClean="0">
                <a:ln>
                  <a:solidFill>
                    <a:schemeClr val="bg1"/>
                  </a:solidFill>
                </a:ln>
                <a:solidFill>
                  <a:schemeClr val="accent6"/>
                </a:solidFill>
              </a:rPr>
              <a:t>    GAME AND MEDIA DEV LABS</a:t>
            </a:r>
          </a:p>
        </p:txBody>
      </p:sp>
      <p:sp>
        <p:nvSpPr>
          <p:cNvPr id="11" name="Freeform 10"/>
          <p:cNvSpPr/>
          <p:nvPr/>
        </p:nvSpPr>
        <p:spPr>
          <a:xfrm>
            <a:off x="9054539" y="2402194"/>
            <a:ext cx="1907106" cy="2652266"/>
          </a:xfrm>
          <a:custGeom>
            <a:avLst/>
            <a:gdLst>
              <a:gd name="connsiteX0" fmla="*/ 0 w 1957625"/>
              <a:gd name="connsiteY0" fmla="*/ 295539 h 2652266"/>
              <a:gd name="connsiteX1" fmla="*/ 687063 w 1957625"/>
              <a:gd name="connsiteY1" fmla="*/ 2652266 h 2652266"/>
              <a:gd name="connsiteX2" fmla="*/ 1957625 w 1957625"/>
              <a:gd name="connsiteY2" fmla="*/ 2369357 h 2652266"/>
              <a:gd name="connsiteX3" fmla="*/ 1305925 w 1957625"/>
              <a:gd name="connsiteY3" fmla="*/ 0 h 2652266"/>
              <a:gd name="connsiteX4" fmla="*/ 0 w 1957625"/>
              <a:gd name="connsiteY4" fmla="*/ 295539 h 2652266"/>
              <a:gd name="connsiteX0" fmla="*/ 0 w 1970255"/>
              <a:gd name="connsiteY0" fmla="*/ 295539 h 2652266"/>
              <a:gd name="connsiteX1" fmla="*/ 687063 w 1970255"/>
              <a:gd name="connsiteY1" fmla="*/ 2652266 h 2652266"/>
              <a:gd name="connsiteX2" fmla="*/ 1970255 w 1970255"/>
              <a:gd name="connsiteY2" fmla="*/ 2402194 h 2652266"/>
              <a:gd name="connsiteX3" fmla="*/ 1305925 w 1970255"/>
              <a:gd name="connsiteY3" fmla="*/ 0 h 2652266"/>
              <a:gd name="connsiteX4" fmla="*/ 0 w 1970255"/>
              <a:gd name="connsiteY4" fmla="*/ 295539 h 2652266"/>
              <a:gd name="connsiteX0" fmla="*/ 0 w 1907106"/>
              <a:gd name="connsiteY0" fmla="*/ 285435 h 2652266"/>
              <a:gd name="connsiteX1" fmla="*/ 623914 w 1907106"/>
              <a:gd name="connsiteY1" fmla="*/ 2652266 h 2652266"/>
              <a:gd name="connsiteX2" fmla="*/ 1907106 w 1907106"/>
              <a:gd name="connsiteY2" fmla="*/ 2402194 h 2652266"/>
              <a:gd name="connsiteX3" fmla="*/ 1242776 w 1907106"/>
              <a:gd name="connsiteY3" fmla="*/ 0 h 2652266"/>
              <a:gd name="connsiteX4" fmla="*/ 0 w 1907106"/>
              <a:gd name="connsiteY4" fmla="*/ 285435 h 265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7106" h="2652266">
                <a:moveTo>
                  <a:pt x="0" y="285435"/>
                </a:moveTo>
                <a:lnTo>
                  <a:pt x="623914" y="2652266"/>
                </a:lnTo>
                <a:lnTo>
                  <a:pt x="1907106" y="2402194"/>
                </a:lnTo>
                <a:lnTo>
                  <a:pt x="1242776" y="0"/>
                </a:lnTo>
                <a:lnTo>
                  <a:pt x="0" y="285435"/>
                </a:lnTo>
                <a:close/>
              </a:path>
            </a:pathLst>
          </a:custGeom>
          <a:solidFill>
            <a:srgbClr val="002060">
              <a:alpha val="17000"/>
            </a:srgb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a:solidFill>
                    <a:schemeClr val="bg1"/>
                  </a:solidFill>
                </a:ln>
                <a:solidFill>
                  <a:srgbClr val="002060"/>
                </a:solidFill>
              </a:rPr>
              <a:t>THEATRE</a:t>
            </a:r>
            <a:endParaRPr lang="en-US" b="1" dirty="0">
              <a:ln>
                <a:solidFill>
                  <a:schemeClr val="bg1"/>
                </a:solidFill>
              </a:ln>
              <a:solidFill>
                <a:srgbClr val="002060"/>
              </a:solidFill>
            </a:endParaRPr>
          </a:p>
        </p:txBody>
      </p:sp>
      <p:sp>
        <p:nvSpPr>
          <p:cNvPr id="12" name="Freeform 11"/>
          <p:cNvSpPr/>
          <p:nvPr/>
        </p:nvSpPr>
        <p:spPr>
          <a:xfrm>
            <a:off x="7080285" y="2200117"/>
            <a:ext cx="1149315" cy="1528210"/>
          </a:xfrm>
          <a:custGeom>
            <a:avLst/>
            <a:gdLst>
              <a:gd name="connsiteX0" fmla="*/ 12630 w 1149315"/>
              <a:gd name="connsiteY0" fmla="*/ 0 h 1528210"/>
              <a:gd name="connsiteX1" fmla="*/ 0 w 1149315"/>
              <a:gd name="connsiteY1" fmla="*/ 391525 h 1528210"/>
              <a:gd name="connsiteX2" fmla="*/ 184396 w 1149315"/>
              <a:gd name="connsiteY2" fmla="*/ 373843 h 1528210"/>
              <a:gd name="connsiteX3" fmla="*/ 411733 w 1149315"/>
              <a:gd name="connsiteY3" fmla="*/ 1528210 h 1528210"/>
              <a:gd name="connsiteX4" fmla="*/ 1149315 w 1149315"/>
              <a:gd name="connsiteY4" fmla="*/ 1384230 h 1528210"/>
              <a:gd name="connsiteX5" fmla="*/ 929556 w 1149315"/>
              <a:gd name="connsiteY5" fmla="*/ 12630 h 1528210"/>
              <a:gd name="connsiteX6" fmla="*/ 12630 w 1149315"/>
              <a:gd name="connsiteY6" fmla="*/ 0 h 1528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9315" h="1528210">
                <a:moveTo>
                  <a:pt x="12630" y="0"/>
                </a:moveTo>
                <a:lnTo>
                  <a:pt x="0" y="391525"/>
                </a:lnTo>
                <a:lnTo>
                  <a:pt x="184396" y="373843"/>
                </a:lnTo>
                <a:lnTo>
                  <a:pt x="411733" y="1528210"/>
                </a:lnTo>
                <a:lnTo>
                  <a:pt x="1149315" y="1384230"/>
                </a:lnTo>
                <a:lnTo>
                  <a:pt x="929556" y="12630"/>
                </a:lnTo>
                <a:lnTo>
                  <a:pt x="12630" y="0"/>
                </a:lnTo>
                <a:close/>
              </a:path>
            </a:pathLst>
          </a:custGeom>
          <a:solidFill>
            <a:srgbClr val="7030A0">
              <a:alpha val="15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dirty="0" smtClean="0">
                <a:ln w="6350">
                  <a:solidFill>
                    <a:schemeClr val="bg1"/>
                  </a:solidFill>
                </a:ln>
                <a:solidFill>
                  <a:srgbClr val="7030A0"/>
                </a:solidFill>
              </a:rPr>
              <a:t>COLOR</a:t>
            </a:r>
          </a:p>
          <a:p>
            <a:r>
              <a:rPr lang="en-US" sz="1600" dirty="0" smtClean="0">
                <a:ln w="6350">
                  <a:solidFill>
                    <a:schemeClr val="bg1"/>
                  </a:solidFill>
                </a:ln>
                <a:solidFill>
                  <a:srgbClr val="7030A0"/>
                </a:solidFill>
              </a:rPr>
              <a:t>CORRECT</a:t>
            </a:r>
            <a:endParaRPr lang="en-US" sz="1600" dirty="0">
              <a:ln w="6350">
                <a:solidFill>
                  <a:schemeClr val="bg1"/>
                </a:solidFill>
              </a:ln>
              <a:solidFill>
                <a:srgbClr val="7030A0"/>
              </a:solidFill>
            </a:endParaRPr>
          </a:p>
        </p:txBody>
      </p:sp>
      <p:sp>
        <p:nvSpPr>
          <p:cNvPr id="13" name="Freeform 12"/>
          <p:cNvSpPr/>
          <p:nvPr/>
        </p:nvSpPr>
        <p:spPr>
          <a:xfrm>
            <a:off x="6390696" y="553187"/>
            <a:ext cx="588550" cy="1401912"/>
          </a:xfrm>
          <a:custGeom>
            <a:avLst/>
            <a:gdLst>
              <a:gd name="connsiteX0" fmla="*/ 0 w 613810"/>
              <a:gd name="connsiteY0" fmla="*/ 0 h 1419593"/>
              <a:gd name="connsiteX1" fmla="*/ 0 w 613810"/>
              <a:gd name="connsiteY1" fmla="*/ 0 h 1419593"/>
              <a:gd name="connsiteX2" fmla="*/ 265226 w 613810"/>
              <a:gd name="connsiteY2" fmla="*/ 1419593 h 1419593"/>
              <a:gd name="connsiteX3" fmla="*/ 613810 w 613810"/>
              <a:gd name="connsiteY3" fmla="*/ 1419593 h 1419593"/>
              <a:gd name="connsiteX4" fmla="*/ 335953 w 613810"/>
              <a:gd name="connsiteY4" fmla="*/ 0 h 1419593"/>
              <a:gd name="connsiteX5" fmla="*/ 0 w 613810"/>
              <a:gd name="connsiteY5" fmla="*/ 0 h 1419593"/>
              <a:gd name="connsiteX0" fmla="*/ 0 w 613810"/>
              <a:gd name="connsiteY0" fmla="*/ 0 h 1419593"/>
              <a:gd name="connsiteX1" fmla="*/ 0 w 613810"/>
              <a:gd name="connsiteY1" fmla="*/ 0 h 1419593"/>
              <a:gd name="connsiteX2" fmla="*/ 298064 w 613810"/>
              <a:gd name="connsiteY2" fmla="*/ 1389282 h 1419593"/>
              <a:gd name="connsiteX3" fmla="*/ 613810 w 613810"/>
              <a:gd name="connsiteY3" fmla="*/ 1419593 h 1419593"/>
              <a:gd name="connsiteX4" fmla="*/ 335953 w 613810"/>
              <a:gd name="connsiteY4" fmla="*/ 0 h 1419593"/>
              <a:gd name="connsiteX5" fmla="*/ 0 w 613810"/>
              <a:gd name="connsiteY5" fmla="*/ 0 h 1419593"/>
              <a:gd name="connsiteX0" fmla="*/ 0 w 613810"/>
              <a:gd name="connsiteY0" fmla="*/ 0 h 1389282"/>
              <a:gd name="connsiteX1" fmla="*/ 0 w 613810"/>
              <a:gd name="connsiteY1" fmla="*/ 0 h 1389282"/>
              <a:gd name="connsiteX2" fmla="*/ 298064 w 613810"/>
              <a:gd name="connsiteY2" fmla="*/ 1389282 h 1389282"/>
              <a:gd name="connsiteX3" fmla="*/ 613810 w 613810"/>
              <a:gd name="connsiteY3" fmla="*/ 1386756 h 1389282"/>
              <a:gd name="connsiteX4" fmla="*/ 335953 w 613810"/>
              <a:gd name="connsiteY4" fmla="*/ 0 h 1389282"/>
              <a:gd name="connsiteX5" fmla="*/ 0 w 613810"/>
              <a:gd name="connsiteY5" fmla="*/ 0 h 1389282"/>
              <a:gd name="connsiteX0" fmla="*/ 0 w 613810"/>
              <a:gd name="connsiteY0" fmla="*/ 12630 h 1401912"/>
              <a:gd name="connsiteX1" fmla="*/ 0 w 613810"/>
              <a:gd name="connsiteY1" fmla="*/ 12630 h 1401912"/>
              <a:gd name="connsiteX2" fmla="*/ 298064 w 613810"/>
              <a:gd name="connsiteY2" fmla="*/ 1401912 h 1401912"/>
              <a:gd name="connsiteX3" fmla="*/ 613810 w 613810"/>
              <a:gd name="connsiteY3" fmla="*/ 1399386 h 1401912"/>
              <a:gd name="connsiteX4" fmla="*/ 404154 w 613810"/>
              <a:gd name="connsiteY4" fmla="*/ 0 h 1401912"/>
              <a:gd name="connsiteX5" fmla="*/ 0 w 613810"/>
              <a:gd name="connsiteY5" fmla="*/ 12630 h 1401912"/>
              <a:gd name="connsiteX0" fmla="*/ 0 w 646648"/>
              <a:gd name="connsiteY0" fmla="*/ 12630 h 1401912"/>
              <a:gd name="connsiteX1" fmla="*/ 0 w 646648"/>
              <a:gd name="connsiteY1" fmla="*/ 12630 h 1401912"/>
              <a:gd name="connsiteX2" fmla="*/ 298064 w 646648"/>
              <a:gd name="connsiteY2" fmla="*/ 1401912 h 1401912"/>
              <a:gd name="connsiteX3" fmla="*/ 646648 w 646648"/>
              <a:gd name="connsiteY3" fmla="*/ 1374126 h 1401912"/>
              <a:gd name="connsiteX4" fmla="*/ 404154 w 646648"/>
              <a:gd name="connsiteY4" fmla="*/ 0 h 1401912"/>
              <a:gd name="connsiteX5" fmla="*/ 0 w 646648"/>
              <a:gd name="connsiteY5" fmla="*/ 12630 h 1401912"/>
              <a:gd name="connsiteX0" fmla="*/ 0 w 646648"/>
              <a:gd name="connsiteY0" fmla="*/ 12630 h 1414542"/>
              <a:gd name="connsiteX1" fmla="*/ 0 w 646648"/>
              <a:gd name="connsiteY1" fmla="*/ 12630 h 1414542"/>
              <a:gd name="connsiteX2" fmla="*/ 260175 w 646648"/>
              <a:gd name="connsiteY2" fmla="*/ 1414542 h 1414542"/>
              <a:gd name="connsiteX3" fmla="*/ 646648 w 646648"/>
              <a:gd name="connsiteY3" fmla="*/ 1374126 h 1414542"/>
              <a:gd name="connsiteX4" fmla="*/ 404154 w 646648"/>
              <a:gd name="connsiteY4" fmla="*/ 0 h 1414542"/>
              <a:gd name="connsiteX5" fmla="*/ 0 w 646648"/>
              <a:gd name="connsiteY5" fmla="*/ 12630 h 1414542"/>
              <a:gd name="connsiteX0" fmla="*/ 0 w 588550"/>
              <a:gd name="connsiteY0" fmla="*/ 12630 h 1432223"/>
              <a:gd name="connsiteX1" fmla="*/ 0 w 588550"/>
              <a:gd name="connsiteY1" fmla="*/ 12630 h 1432223"/>
              <a:gd name="connsiteX2" fmla="*/ 260175 w 588550"/>
              <a:gd name="connsiteY2" fmla="*/ 1414542 h 1432223"/>
              <a:gd name="connsiteX3" fmla="*/ 588550 w 588550"/>
              <a:gd name="connsiteY3" fmla="*/ 1432223 h 1432223"/>
              <a:gd name="connsiteX4" fmla="*/ 404154 w 588550"/>
              <a:gd name="connsiteY4" fmla="*/ 0 h 1432223"/>
              <a:gd name="connsiteX5" fmla="*/ 0 w 588550"/>
              <a:gd name="connsiteY5" fmla="*/ 12630 h 1432223"/>
              <a:gd name="connsiteX0" fmla="*/ 0 w 588550"/>
              <a:gd name="connsiteY0" fmla="*/ 0 h 1419593"/>
              <a:gd name="connsiteX1" fmla="*/ 0 w 588550"/>
              <a:gd name="connsiteY1" fmla="*/ 0 h 1419593"/>
              <a:gd name="connsiteX2" fmla="*/ 260175 w 588550"/>
              <a:gd name="connsiteY2" fmla="*/ 1401912 h 1419593"/>
              <a:gd name="connsiteX3" fmla="*/ 588550 w 588550"/>
              <a:gd name="connsiteY3" fmla="*/ 1419593 h 1419593"/>
              <a:gd name="connsiteX4" fmla="*/ 328375 w 588550"/>
              <a:gd name="connsiteY4" fmla="*/ 7578 h 1419593"/>
              <a:gd name="connsiteX5" fmla="*/ 0 w 588550"/>
              <a:gd name="connsiteY5" fmla="*/ 0 h 1419593"/>
              <a:gd name="connsiteX0" fmla="*/ 0 w 588550"/>
              <a:gd name="connsiteY0" fmla="*/ 0 h 1401912"/>
              <a:gd name="connsiteX1" fmla="*/ 0 w 588550"/>
              <a:gd name="connsiteY1" fmla="*/ 0 h 1401912"/>
              <a:gd name="connsiteX2" fmla="*/ 260175 w 588550"/>
              <a:gd name="connsiteY2" fmla="*/ 1401912 h 1401912"/>
              <a:gd name="connsiteX3" fmla="*/ 588550 w 588550"/>
              <a:gd name="connsiteY3" fmla="*/ 1389281 h 1401912"/>
              <a:gd name="connsiteX4" fmla="*/ 328375 w 588550"/>
              <a:gd name="connsiteY4" fmla="*/ 7578 h 1401912"/>
              <a:gd name="connsiteX5" fmla="*/ 0 w 588550"/>
              <a:gd name="connsiteY5" fmla="*/ 0 h 140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550" h="1401912">
                <a:moveTo>
                  <a:pt x="0" y="0"/>
                </a:moveTo>
                <a:lnTo>
                  <a:pt x="0" y="0"/>
                </a:lnTo>
                <a:lnTo>
                  <a:pt x="260175" y="1401912"/>
                </a:lnTo>
                <a:lnTo>
                  <a:pt x="588550" y="1389281"/>
                </a:lnTo>
                <a:lnTo>
                  <a:pt x="328375" y="7578"/>
                </a:lnTo>
                <a:lnTo>
                  <a:pt x="0" y="0"/>
                </a:lnTo>
                <a:close/>
              </a:path>
            </a:pathLst>
          </a:custGeom>
          <a:solidFill>
            <a:schemeClr val="accent5">
              <a:lumMod val="75000"/>
              <a:alpha val="26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dirty="0" smtClean="0">
                <a:ln w="9525">
                  <a:solidFill>
                    <a:schemeClr val="bg1"/>
                  </a:solidFill>
                </a:ln>
              </a:rPr>
              <a:t>INFRA</a:t>
            </a:r>
            <a:endParaRPr lang="en-US" sz="1400" dirty="0">
              <a:ln w="9525">
                <a:solidFill>
                  <a:schemeClr val="bg1"/>
                </a:solidFill>
              </a:ln>
            </a:endParaRPr>
          </a:p>
        </p:txBody>
      </p:sp>
      <p:sp>
        <p:nvSpPr>
          <p:cNvPr id="14" name="Freeform 13"/>
          <p:cNvSpPr/>
          <p:nvPr/>
        </p:nvSpPr>
        <p:spPr>
          <a:xfrm>
            <a:off x="5232119" y="546872"/>
            <a:ext cx="863881" cy="1053328"/>
          </a:xfrm>
          <a:custGeom>
            <a:avLst/>
            <a:gdLst>
              <a:gd name="connsiteX0" fmla="*/ 0 w 863881"/>
              <a:gd name="connsiteY0" fmla="*/ 0 h 1053328"/>
              <a:gd name="connsiteX1" fmla="*/ 0 w 863881"/>
              <a:gd name="connsiteY1" fmla="*/ 0 h 1053328"/>
              <a:gd name="connsiteX2" fmla="*/ 0 w 863881"/>
              <a:gd name="connsiteY2" fmla="*/ 1053328 h 1053328"/>
              <a:gd name="connsiteX3" fmla="*/ 863881 w 863881"/>
              <a:gd name="connsiteY3" fmla="*/ 1040698 h 1053328"/>
              <a:gd name="connsiteX4" fmla="*/ 851251 w 863881"/>
              <a:gd name="connsiteY4" fmla="*/ 0 h 1053328"/>
              <a:gd name="connsiteX5" fmla="*/ 0 w 863881"/>
              <a:gd name="connsiteY5" fmla="*/ 0 h 105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3881" h="1053328">
                <a:moveTo>
                  <a:pt x="0" y="0"/>
                </a:moveTo>
                <a:lnTo>
                  <a:pt x="0" y="0"/>
                </a:lnTo>
                <a:lnTo>
                  <a:pt x="0" y="1053328"/>
                </a:lnTo>
                <a:lnTo>
                  <a:pt x="863881" y="1040698"/>
                </a:lnTo>
                <a:lnTo>
                  <a:pt x="851251" y="0"/>
                </a:lnTo>
                <a:lnTo>
                  <a:pt x="0" y="0"/>
                </a:lnTo>
                <a:close/>
              </a:path>
            </a:pathLst>
          </a:custGeom>
          <a:solidFill>
            <a:srgbClr val="00B050">
              <a:alpha val="23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ln>
                  <a:solidFill>
                    <a:schemeClr val="bg1"/>
                  </a:solidFill>
                </a:ln>
                <a:solidFill>
                  <a:srgbClr val="00B050"/>
                </a:solidFill>
              </a:rPr>
              <a:t>ANIMATION</a:t>
            </a:r>
          </a:p>
          <a:p>
            <a:pPr algn="ctr"/>
            <a:r>
              <a:rPr lang="en-US" sz="900" dirty="0" smtClean="0">
                <a:ln>
                  <a:solidFill>
                    <a:schemeClr val="bg1"/>
                  </a:solidFill>
                </a:ln>
                <a:solidFill>
                  <a:srgbClr val="00B050"/>
                </a:solidFill>
              </a:rPr>
              <a:t>CLASS</a:t>
            </a:r>
          </a:p>
          <a:p>
            <a:pPr algn="ctr"/>
            <a:r>
              <a:rPr lang="en-US" sz="900" dirty="0" smtClean="0">
                <a:ln>
                  <a:solidFill>
                    <a:schemeClr val="bg1"/>
                  </a:solidFill>
                </a:ln>
                <a:solidFill>
                  <a:srgbClr val="00B050"/>
                </a:solidFill>
              </a:rPr>
              <a:t>LAB</a:t>
            </a:r>
            <a:endParaRPr lang="en-US" sz="900" dirty="0">
              <a:ln>
                <a:solidFill>
                  <a:schemeClr val="bg1"/>
                </a:solidFill>
              </a:ln>
              <a:solidFill>
                <a:srgbClr val="00B050"/>
              </a:solidFill>
            </a:endParaRPr>
          </a:p>
        </p:txBody>
      </p:sp>
      <p:sp>
        <p:nvSpPr>
          <p:cNvPr id="15" name="Rectangle 14"/>
          <p:cNvSpPr/>
          <p:nvPr/>
        </p:nvSpPr>
        <p:spPr>
          <a:xfrm>
            <a:off x="76200" y="76200"/>
            <a:ext cx="1752600" cy="579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9600" b="1" dirty="0" smtClean="0">
                <a:latin typeface="Arial" panose="020B0604020202020204" pitchFamily="34" charset="0"/>
                <a:cs typeface="Arial" panose="020B0604020202020204" pitchFamily="34" charset="0"/>
              </a:rPr>
              <a:t>FLOOR 1</a:t>
            </a:r>
            <a:endParaRPr lang="en-US" sz="9600" b="1" dirty="0">
              <a:latin typeface="Arial" panose="020B0604020202020204" pitchFamily="34" charset="0"/>
              <a:cs typeface="Arial" panose="020B0604020202020204" pitchFamily="34" charset="0"/>
            </a:endParaRPr>
          </a:p>
        </p:txBody>
      </p:sp>
      <p:sp>
        <p:nvSpPr>
          <p:cNvPr id="17" name="Rectangle 16"/>
          <p:cNvSpPr/>
          <p:nvPr/>
        </p:nvSpPr>
        <p:spPr>
          <a:xfrm>
            <a:off x="7095020" y="3429000"/>
            <a:ext cx="17526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smtClean="0">
                <a:ln>
                  <a:solidFill>
                    <a:schemeClr val="bg1">
                      <a:alpha val="44000"/>
                    </a:schemeClr>
                  </a:solidFill>
                </a:ln>
                <a:solidFill>
                  <a:schemeClr val="accent3"/>
                </a:solidFill>
              </a:rPr>
              <a:t>FOLEY</a:t>
            </a:r>
          </a:p>
          <a:p>
            <a:r>
              <a:rPr lang="en-US" sz="1200" b="1" dirty="0" smtClean="0">
                <a:ln>
                  <a:solidFill>
                    <a:schemeClr val="bg1">
                      <a:alpha val="44000"/>
                    </a:schemeClr>
                  </a:solidFill>
                </a:ln>
                <a:solidFill>
                  <a:schemeClr val="accent3"/>
                </a:solidFill>
              </a:rPr>
              <a:t>RECORDING</a:t>
            </a:r>
            <a:endParaRPr lang="en-US" sz="1200" b="1" dirty="0">
              <a:ln>
                <a:solidFill>
                  <a:schemeClr val="bg1">
                    <a:alpha val="44000"/>
                  </a:schemeClr>
                </a:solidFill>
              </a:ln>
              <a:solidFill>
                <a:schemeClr val="accent3"/>
              </a:solidFill>
            </a:endParaRPr>
          </a:p>
        </p:txBody>
      </p:sp>
      <p:sp>
        <p:nvSpPr>
          <p:cNvPr id="18" name="Freeform 17"/>
          <p:cNvSpPr/>
          <p:nvPr/>
        </p:nvSpPr>
        <p:spPr>
          <a:xfrm>
            <a:off x="8254860" y="1406964"/>
            <a:ext cx="914400" cy="618861"/>
          </a:xfrm>
          <a:custGeom>
            <a:avLst/>
            <a:gdLst>
              <a:gd name="connsiteX0" fmla="*/ 0 w 914400"/>
              <a:gd name="connsiteY0" fmla="*/ 222285 h 618861"/>
              <a:gd name="connsiteX1" fmla="*/ 181869 w 914400"/>
              <a:gd name="connsiteY1" fmla="*/ 618861 h 618861"/>
              <a:gd name="connsiteX2" fmla="*/ 914400 w 914400"/>
              <a:gd name="connsiteY2" fmla="*/ 601180 h 618861"/>
              <a:gd name="connsiteX3" fmla="*/ 800731 w 914400"/>
              <a:gd name="connsiteY3" fmla="*/ 0 h 618861"/>
              <a:gd name="connsiteX4" fmla="*/ 30311 w 914400"/>
              <a:gd name="connsiteY4" fmla="*/ 239966 h 618861"/>
              <a:gd name="connsiteX5" fmla="*/ 55571 w 914400"/>
              <a:gd name="connsiteY5" fmla="*/ 239966 h 618861"/>
              <a:gd name="connsiteX6" fmla="*/ 0 w 914400"/>
              <a:gd name="connsiteY6" fmla="*/ 222285 h 61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618861">
                <a:moveTo>
                  <a:pt x="0" y="222285"/>
                </a:moveTo>
                <a:lnTo>
                  <a:pt x="181869" y="618861"/>
                </a:lnTo>
                <a:lnTo>
                  <a:pt x="914400" y="601180"/>
                </a:lnTo>
                <a:lnTo>
                  <a:pt x="800731" y="0"/>
                </a:lnTo>
                <a:lnTo>
                  <a:pt x="30311" y="239966"/>
                </a:lnTo>
                <a:cubicBezTo>
                  <a:pt x="59283" y="237332"/>
                  <a:pt x="64673" y="230864"/>
                  <a:pt x="55571" y="239966"/>
                </a:cubicBezTo>
                <a:lnTo>
                  <a:pt x="0" y="222285"/>
                </a:lnTo>
                <a:close/>
              </a:path>
            </a:pathLst>
          </a:custGeom>
          <a:solidFill>
            <a:schemeClr val="accent1">
              <a:alpha val="4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b="1" dirty="0" smtClean="0">
                <a:ln>
                  <a:solidFill>
                    <a:schemeClr val="accent1">
                      <a:shade val="50000"/>
                    </a:schemeClr>
                  </a:solidFill>
                </a:ln>
              </a:rPr>
              <a:t>DEMO</a:t>
            </a:r>
            <a:endParaRPr lang="en-US" b="1" dirty="0">
              <a:ln>
                <a:solidFill>
                  <a:schemeClr val="accent1">
                    <a:shade val="50000"/>
                  </a:schemeClr>
                </a:solidFill>
              </a:ln>
            </a:endParaRPr>
          </a:p>
        </p:txBody>
      </p:sp>
    </p:spTree>
    <p:extLst>
      <p:ext uri="{BB962C8B-B14F-4D97-AF65-F5344CB8AC3E}">
        <p14:creationId xmlns:p14="http://schemas.microsoft.com/office/powerpoint/2010/main" val="208855811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51518" y="-20208"/>
            <a:ext cx="10240481" cy="6019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1951519" cy="600075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2667000" y="304800"/>
            <a:ext cx="8786191" cy="5052060"/>
          </a:xfrm>
          <a:prstGeom prst="rect">
            <a:avLst/>
          </a:prstGeom>
        </p:spPr>
      </p:pic>
      <p:sp>
        <p:nvSpPr>
          <p:cNvPr id="6" name="Freeform 5"/>
          <p:cNvSpPr/>
          <p:nvPr/>
        </p:nvSpPr>
        <p:spPr>
          <a:xfrm>
            <a:off x="8001000" y="533400"/>
            <a:ext cx="607495" cy="1035225"/>
          </a:xfrm>
          <a:custGeom>
            <a:avLst/>
            <a:gdLst>
              <a:gd name="connsiteX0" fmla="*/ 25259 w 593602"/>
              <a:gd name="connsiteY0" fmla="*/ 0 h 1010386"/>
              <a:gd name="connsiteX1" fmla="*/ 0 w 593602"/>
              <a:gd name="connsiteY1" fmla="*/ 853776 h 1010386"/>
              <a:gd name="connsiteX2" fmla="*/ 348583 w 593602"/>
              <a:gd name="connsiteY2" fmla="*/ 800731 h 1010386"/>
              <a:gd name="connsiteX3" fmla="*/ 391525 w 593602"/>
              <a:gd name="connsiteY3" fmla="*/ 1010386 h 1010386"/>
              <a:gd name="connsiteX4" fmla="*/ 593602 w 593602"/>
              <a:gd name="connsiteY4" fmla="*/ 992705 h 1010386"/>
              <a:gd name="connsiteX5" fmla="*/ 580972 w 593602"/>
              <a:gd name="connsiteY5" fmla="*/ 25259 h 1010386"/>
              <a:gd name="connsiteX6" fmla="*/ 25259 w 593602"/>
              <a:gd name="connsiteY6" fmla="*/ 0 h 1010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602" h="1010386">
                <a:moveTo>
                  <a:pt x="25259" y="0"/>
                </a:moveTo>
                <a:lnTo>
                  <a:pt x="0" y="853776"/>
                </a:lnTo>
                <a:lnTo>
                  <a:pt x="348583" y="800731"/>
                </a:lnTo>
                <a:lnTo>
                  <a:pt x="391525" y="1010386"/>
                </a:lnTo>
                <a:lnTo>
                  <a:pt x="593602" y="992705"/>
                </a:lnTo>
                <a:lnTo>
                  <a:pt x="580972" y="25259"/>
                </a:lnTo>
                <a:lnTo>
                  <a:pt x="25259" y="0"/>
                </a:lnTo>
                <a:close/>
              </a:path>
            </a:pathLst>
          </a:cu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a:solidFill>
                    <a:schemeClr val="accent1">
                      <a:shade val="50000"/>
                    </a:schemeClr>
                  </a:solidFill>
                </a:ln>
              </a:rPr>
              <a:t>VR</a:t>
            </a:r>
          </a:p>
          <a:p>
            <a:pPr algn="ctr"/>
            <a:r>
              <a:rPr lang="en-US" b="1" dirty="0" smtClean="0">
                <a:ln>
                  <a:solidFill>
                    <a:schemeClr val="accent1">
                      <a:shade val="50000"/>
                    </a:schemeClr>
                  </a:solidFill>
                </a:ln>
              </a:rPr>
              <a:t>AR</a:t>
            </a:r>
            <a:endParaRPr lang="en-US" b="1" dirty="0">
              <a:ln>
                <a:solidFill>
                  <a:schemeClr val="accent1">
                    <a:shade val="50000"/>
                  </a:schemeClr>
                </a:solidFill>
              </a:ln>
            </a:endParaRPr>
          </a:p>
        </p:txBody>
      </p:sp>
      <p:sp>
        <p:nvSpPr>
          <p:cNvPr id="7" name="Freeform 6"/>
          <p:cNvSpPr/>
          <p:nvPr/>
        </p:nvSpPr>
        <p:spPr>
          <a:xfrm>
            <a:off x="8608495" y="540557"/>
            <a:ext cx="682011" cy="833569"/>
          </a:xfrm>
          <a:custGeom>
            <a:avLst/>
            <a:gdLst>
              <a:gd name="connsiteX0" fmla="*/ 0 w 682011"/>
              <a:gd name="connsiteY0" fmla="*/ 0 h 833569"/>
              <a:gd name="connsiteX1" fmla="*/ 682011 w 682011"/>
              <a:gd name="connsiteY1" fmla="*/ 25260 h 833569"/>
              <a:gd name="connsiteX2" fmla="*/ 651699 w 682011"/>
              <a:gd name="connsiteY2" fmla="*/ 818413 h 833569"/>
              <a:gd name="connsiteX3" fmla="*/ 20208 w 682011"/>
              <a:gd name="connsiteY3" fmla="*/ 833569 h 833569"/>
              <a:gd name="connsiteX4" fmla="*/ 0 w 682011"/>
              <a:gd name="connsiteY4" fmla="*/ 0 h 833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011" h="833569">
                <a:moveTo>
                  <a:pt x="0" y="0"/>
                </a:moveTo>
                <a:lnTo>
                  <a:pt x="682011" y="25260"/>
                </a:lnTo>
                <a:lnTo>
                  <a:pt x="651699" y="818413"/>
                </a:lnTo>
                <a:lnTo>
                  <a:pt x="20208" y="833569"/>
                </a:lnTo>
                <a:lnTo>
                  <a:pt x="0" y="0"/>
                </a:lnTo>
                <a:close/>
              </a:path>
            </a:pathLst>
          </a:custGeom>
          <a:solidFill>
            <a:schemeClr val="accent6">
              <a:lumMod val="75000"/>
              <a:alpha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ln>
                  <a:solidFill>
                    <a:schemeClr val="bg1"/>
                  </a:solidFill>
                </a:ln>
                <a:solidFill>
                  <a:schemeClr val="accent6">
                    <a:lumMod val="75000"/>
                  </a:schemeClr>
                </a:solidFill>
              </a:rPr>
              <a:t>STOP</a:t>
            </a:r>
          </a:p>
          <a:p>
            <a:pPr algn="ctr"/>
            <a:r>
              <a:rPr lang="en-US" sz="900" b="1" dirty="0" smtClean="0">
                <a:ln>
                  <a:solidFill>
                    <a:schemeClr val="bg1"/>
                  </a:solidFill>
                </a:ln>
                <a:solidFill>
                  <a:schemeClr val="accent6">
                    <a:lumMod val="75000"/>
                  </a:schemeClr>
                </a:solidFill>
              </a:rPr>
              <a:t>MOTION</a:t>
            </a:r>
            <a:endParaRPr lang="en-US" sz="900" b="1" dirty="0">
              <a:ln>
                <a:solidFill>
                  <a:schemeClr val="bg1"/>
                </a:solidFill>
              </a:ln>
              <a:solidFill>
                <a:schemeClr val="accent6">
                  <a:lumMod val="75000"/>
                </a:schemeClr>
              </a:solidFill>
            </a:endParaRPr>
          </a:p>
        </p:txBody>
      </p:sp>
      <p:sp>
        <p:nvSpPr>
          <p:cNvPr id="9" name="Freeform 8"/>
          <p:cNvSpPr/>
          <p:nvPr/>
        </p:nvSpPr>
        <p:spPr>
          <a:xfrm>
            <a:off x="8401366" y="1518106"/>
            <a:ext cx="707270" cy="442044"/>
          </a:xfrm>
          <a:custGeom>
            <a:avLst/>
            <a:gdLst>
              <a:gd name="connsiteX0" fmla="*/ 0 w 707270"/>
              <a:gd name="connsiteY0" fmla="*/ 32838 h 442044"/>
              <a:gd name="connsiteX1" fmla="*/ 126298 w 707270"/>
              <a:gd name="connsiteY1" fmla="*/ 442044 h 442044"/>
              <a:gd name="connsiteX2" fmla="*/ 707270 w 707270"/>
              <a:gd name="connsiteY2" fmla="*/ 328376 h 442044"/>
              <a:gd name="connsiteX3" fmla="*/ 631491 w 707270"/>
              <a:gd name="connsiteY3" fmla="*/ 0 h 442044"/>
              <a:gd name="connsiteX4" fmla="*/ 0 w 707270"/>
              <a:gd name="connsiteY4" fmla="*/ 32838 h 442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270" h="442044">
                <a:moveTo>
                  <a:pt x="0" y="32838"/>
                </a:moveTo>
                <a:lnTo>
                  <a:pt x="126298" y="442044"/>
                </a:lnTo>
                <a:lnTo>
                  <a:pt x="707270" y="328376"/>
                </a:lnTo>
                <a:lnTo>
                  <a:pt x="631491" y="0"/>
                </a:lnTo>
                <a:lnTo>
                  <a:pt x="0" y="32838"/>
                </a:lnTo>
                <a:close/>
              </a:path>
            </a:pathLst>
          </a:custGeom>
          <a:solidFill>
            <a:schemeClr val="accent6">
              <a:lumMod val="75000"/>
              <a:alpha val="34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9265246" y="553187"/>
            <a:ext cx="934608" cy="1406963"/>
          </a:xfrm>
          <a:custGeom>
            <a:avLst/>
            <a:gdLst>
              <a:gd name="connsiteX0" fmla="*/ 20208 w 934608"/>
              <a:gd name="connsiteY0" fmla="*/ 0 h 1406963"/>
              <a:gd name="connsiteX1" fmla="*/ 0 w 934608"/>
              <a:gd name="connsiteY1" fmla="*/ 1394333 h 1406963"/>
              <a:gd name="connsiteX2" fmla="*/ 618862 w 934608"/>
              <a:gd name="connsiteY2" fmla="*/ 1406963 h 1406963"/>
              <a:gd name="connsiteX3" fmla="*/ 606232 w 934608"/>
              <a:gd name="connsiteY3" fmla="*/ 964919 h 1406963"/>
              <a:gd name="connsiteX4" fmla="*/ 934608 w 934608"/>
              <a:gd name="connsiteY4" fmla="*/ 932082 h 1406963"/>
              <a:gd name="connsiteX5" fmla="*/ 916926 w 934608"/>
              <a:gd name="connsiteY5" fmla="*/ 0 h 1406963"/>
              <a:gd name="connsiteX6" fmla="*/ 20208 w 934608"/>
              <a:gd name="connsiteY6" fmla="*/ 0 h 1406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4608" h="1406963">
                <a:moveTo>
                  <a:pt x="20208" y="0"/>
                </a:moveTo>
                <a:lnTo>
                  <a:pt x="0" y="1394333"/>
                </a:lnTo>
                <a:lnTo>
                  <a:pt x="618862" y="1406963"/>
                </a:lnTo>
                <a:lnTo>
                  <a:pt x="606232" y="964919"/>
                </a:lnTo>
                <a:lnTo>
                  <a:pt x="934608" y="932082"/>
                </a:lnTo>
                <a:lnTo>
                  <a:pt x="916926" y="0"/>
                </a:lnTo>
                <a:lnTo>
                  <a:pt x="20208" y="0"/>
                </a:lnTo>
                <a:close/>
              </a:path>
            </a:pathLst>
          </a:custGeom>
          <a:solidFill>
            <a:srgbClr val="7030A0">
              <a:alpha val="26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400" b="1" dirty="0" smtClean="0">
                <a:ln>
                  <a:solidFill>
                    <a:srgbClr val="7030A0"/>
                  </a:solidFill>
                </a:ln>
              </a:rPr>
              <a:t>GAME &amp;</a:t>
            </a:r>
          </a:p>
          <a:p>
            <a:r>
              <a:rPr lang="en-US" b="1" dirty="0" smtClean="0">
                <a:ln>
                  <a:solidFill>
                    <a:srgbClr val="7030A0"/>
                  </a:solidFill>
                </a:ln>
              </a:rPr>
              <a:t>MEDIA</a:t>
            </a:r>
          </a:p>
          <a:p>
            <a:r>
              <a:rPr lang="en-US" b="1" dirty="0" smtClean="0">
                <a:ln>
                  <a:solidFill>
                    <a:srgbClr val="7030A0"/>
                  </a:solidFill>
                </a:ln>
              </a:rPr>
              <a:t>CLASSLAB</a:t>
            </a:r>
            <a:endParaRPr lang="en-US" b="1" dirty="0">
              <a:ln>
                <a:solidFill>
                  <a:srgbClr val="7030A0"/>
                </a:solidFill>
              </a:ln>
            </a:endParaRPr>
          </a:p>
        </p:txBody>
      </p:sp>
      <p:sp>
        <p:nvSpPr>
          <p:cNvPr id="11" name="Freeform 10"/>
          <p:cNvSpPr/>
          <p:nvPr/>
        </p:nvSpPr>
        <p:spPr>
          <a:xfrm>
            <a:off x="6645819" y="553187"/>
            <a:ext cx="0" cy="0"/>
          </a:xfrm>
          <a:custGeom>
            <a:avLst/>
            <a:gdLst>
              <a:gd name="connsiteX0" fmla="*/ 0 w 0"/>
              <a:gd name="connsiteY0" fmla="*/ 0 h 0"/>
              <a:gd name="connsiteX1" fmla="*/ 0 w 0"/>
              <a:gd name="connsiteY1" fmla="*/ 0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lnTo>
                  <a:pt x="0" y="0"/>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6633189" y="520349"/>
            <a:ext cx="1389282" cy="1439801"/>
          </a:xfrm>
          <a:custGeom>
            <a:avLst/>
            <a:gdLst>
              <a:gd name="connsiteX0" fmla="*/ 0 w 1389282"/>
              <a:gd name="connsiteY0" fmla="*/ 20208 h 1439801"/>
              <a:gd name="connsiteX1" fmla="*/ 1389282 w 1389282"/>
              <a:gd name="connsiteY1" fmla="*/ 0 h 1439801"/>
              <a:gd name="connsiteX2" fmla="*/ 1389282 w 1389282"/>
              <a:gd name="connsiteY2" fmla="*/ 896718 h 1439801"/>
              <a:gd name="connsiteX3" fmla="*/ 1166997 w 1389282"/>
              <a:gd name="connsiteY3" fmla="*/ 967445 h 1439801"/>
              <a:gd name="connsiteX4" fmla="*/ 1166997 w 1389282"/>
              <a:gd name="connsiteY4" fmla="*/ 1422120 h 1439801"/>
              <a:gd name="connsiteX5" fmla="*/ 30312 w 1389282"/>
              <a:gd name="connsiteY5" fmla="*/ 1439801 h 1439801"/>
              <a:gd name="connsiteX6" fmla="*/ 0 w 1389282"/>
              <a:gd name="connsiteY6" fmla="*/ 20208 h 1439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282" h="1439801">
                <a:moveTo>
                  <a:pt x="0" y="20208"/>
                </a:moveTo>
                <a:lnTo>
                  <a:pt x="1389282" y="0"/>
                </a:lnTo>
                <a:lnTo>
                  <a:pt x="1389282" y="896718"/>
                </a:lnTo>
                <a:lnTo>
                  <a:pt x="1166997" y="967445"/>
                </a:lnTo>
                <a:lnTo>
                  <a:pt x="1166997" y="1422120"/>
                </a:lnTo>
                <a:lnTo>
                  <a:pt x="30312" y="1439801"/>
                </a:lnTo>
                <a:lnTo>
                  <a:pt x="0" y="20208"/>
                </a:lnTo>
                <a:close/>
              </a:path>
            </a:pathLst>
          </a:custGeom>
          <a:solidFill>
            <a:srgbClr val="7030A0">
              <a:alpha val="23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smtClean="0">
                <a:ln>
                  <a:solidFill>
                    <a:srgbClr val="7030A0"/>
                  </a:solidFill>
                </a:ln>
              </a:rPr>
              <a:t>MEDIA &amp;</a:t>
            </a:r>
          </a:p>
          <a:p>
            <a:r>
              <a:rPr lang="en-US" sz="1600" b="1" dirty="0" smtClean="0">
                <a:ln>
                  <a:solidFill>
                    <a:srgbClr val="7030A0"/>
                  </a:solidFill>
                </a:ln>
              </a:rPr>
              <a:t>ANIMATION</a:t>
            </a:r>
            <a:endParaRPr lang="en-US" sz="1600" b="1" dirty="0">
              <a:ln>
                <a:solidFill>
                  <a:srgbClr val="7030A0"/>
                </a:solidFill>
              </a:ln>
            </a:endParaRPr>
          </a:p>
          <a:p>
            <a:r>
              <a:rPr lang="en-US" b="1" dirty="0" smtClean="0">
                <a:ln>
                  <a:solidFill>
                    <a:srgbClr val="7030A0"/>
                  </a:solidFill>
                </a:ln>
              </a:rPr>
              <a:t>CLASS -</a:t>
            </a:r>
          </a:p>
          <a:p>
            <a:r>
              <a:rPr lang="en-US" b="1" dirty="0" smtClean="0">
                <a:ln>
                  <a:solidFill>
                    <a:srgbClr val="7030A0"/>
                  </a:solidFill>
                </a:ln>
              </a:rPr>
              <a:t>LAB</a:t>
            </a:r>
            <a:endParaRPr lang="en-US" b="1" dirty="0">
              <a:ln>
                <a:solidFill>
                  <a:srgbClr val="7030A0"/>
                </a:solidFill>
              </a:ln>
            </a:endParaRPr>
          </a:p>
          <a:p>
            <a:pPr algn="ctr"/>
            <a:endParaRPr lang="en-US" dirty="0"/>
          </a:p>
        </p:txBody>
      </p:sp>
      <p:sp>
        <p:nvSpPr>
          <p:cNvPr id="13" name="Freeform 12"/>
          <p:cNvSpPr/>
          <p:nvPr/>
        </p:nvSpPr>
        <p:spPr>
          <a:xfrm>
            <a:off x="6317443" y="2195065"/>
            <a:ext cx="3263549" cy="2808875"/>
          </a:xfrm>
          <a:custGeom>
            <a:avLst/>
            <a:gdLst>
              <a:gd name="connsiteX0" fmla="*/ 0 w 3263549"/>
              <a:gd name="connsiteY0" fmla="*/ 5052 h 2808875"/>
              <a:gd name="connsiteX1" fmla="*/ 1672190 w 3263549"/>
              <a:gd name="connsiteY1" fmla="*/ 0 h 2808875"/>
              <a:gd name="connsiteX2" fmla="*/ 1672190 w 3263549"/>
              <a:gd name="connsiteY2" fmla="*/ 63149 h 2808875"/>
              <a:gd name="connsiteX3" fmla="*/ 2020774 w 3263549"/>
              <a:gd name="connsiteY3" fmla="*/ 1894475 h 2808875"/>
              <a:gd name="connsiteX4" fmla="*/ 2240533 w 3263549"/>
              <a:gd name="connsiteY4" fmla="*/ 1881845 h 2808875"/>
              <a:gd name="connsiteX5" fmla="*/ 2227903 w 3263549"/>
              <a:gd name="connsiteY5" fmla="*/ 1785859 h 2808875"/>
              <a:gd name="connsiteX6" fmla="*/ 2715414 w 3263549"/>
              <a:gd name="connsiteY6" fmla="*/ 1773229 h 2808875"/>
              <a:gd name="connsiteX7" fmla="*/ 2728044 w 3263549"/>
              <a:gd name="connsiteY7" fmla="*/ 1881845 h 2808875"/>
              <a:gd name="connsiteX8" fmla="*/ 3061472 w 3263549"/>
              <a:gd name="connsiteY8" fmla="*/ 1881845 h 2808875"/>
              <a:gd name="connsiteX9" fmla="*/ 3263549 w 3263549"/>
              <a:gd name="connsiteY9" fmla="*/ 2720466 h 2808875"/>
              <a:gd name="connsiteX10" fmla="*/ 3031160 w 3263549"/>
              <a:gd name="connsiteY10" fmla="*/ 2783616 h 2808875"/>
              <a:gd name="connsiteX11" fmla="*/ 2765934 w 3263549"/>
              <a:gd name="connsiteY11" fmla="*/ 2720466 h 2808875"/>
              <a:gd name="connsiteX12" fmla="*/ 2493129 w 3263549"/>
              <a:gd name="connsiteY12" fmla="*/ 2783616 h 2808875"/>
              <a:gd name="connsiteX13" fmla="*/ 2240533 w 3263549"/>
              <a:gd name="connsiteY13" fmla="*/ 2720466 h 2808875"/>
              <a:gd name="connsiteX14" fmla="*/ 1975306 w 3263549"/>
              <a:gd name="connsiteY14" fmla="*/ 2796245 h 2808875"/>
              <a:gd name="connsiteX15" fmla="*/ 1722709 w 3263549"/>
              <a:gd name="connsiteY15" fmla="*/ 2720466 h 2808875"/>
              <a:gd name="connsiteX16" fmla="*/ 1482743 w 3263549"/>
              <a:gd name="connsiteY16" fmla="*/ 2796245 h 2808875"/>
              <a:gd name="connsiteX17" fmla="*/ 1230146 w 3263549"/>
              <a:gd name="connsiteY17" fmla="*/ 2733096 h 2808875"/>
              <a:gd name="connsiteX18" fmla="*/ 959867 w 3263549"/>
              <a:gd name="connsiteY18" fmla="*/ 2765934 h 2808875"/>
              <a:gd name="connsiteX19" fmla="*/ 712323 w 3263549"/>
              <a:gd name="connsiteY19" fmla="*/ 2733096 h 2808875"/>
              <a:gd name="connsiteX20" fmla="*/ 442044 w 3263549"/>
              <a:gd name="connsiteY20" fmla="*/ 2808875 h 2808875"/>
              <a:gd name="connsiteX21" fmla="*/ 63149 w 3263549"/>
              <a:gd name="connsiteY21" fmla="*/ 2702785 h 2808875"/>
              <a:gd name="connsiteX22" fmla="*/ 0 w 3263549"/>
              <a:gd name="connsiteY22" fmla="*/ 5052 h 280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63549" h="2808875">
                <a:moveTo>
                  <a:pt x="0" y="5052"/>
                </a:moveTo>
                <a:lnTo>
                  <a:pt x="1672190" y="0"/>
                </a:lnTo>
                <a:lnTo>
                  <a:pt x="1672190" y="63149"/>
                </a:lnTo>
                <a:lnTo>
                  <a:pt x="2020774" y="1894475"/>
                </a:lnTo>
                <a:lnTo>
                  <a:pt x="2240533" y="1881845"/>
                </a:lnTo>
                <a:lnTo>
                  <a:pt x="2227903" y="1785859"/>
                </a:lnTo>
                <a:lnTo>
                  <a:pt x="2715414" y="1773229"/>
                </a:lnTo>
                <a:lnTo>
                  <a:pt x="2728044" y="1881845"/>
                </a:lnTo>
                <a:lnTo>
                  <a:pt x="3061472" y="1881845"/>
                </a:lnTo>
                <a:lnTo>
                  <a:pt x="3263549" y="2720466"/>
                </a:lnTo>
                <a:lnTo>
                  <a:pt x="3031160" y="2783616"/>
                </a:lnTo>
                <a:lnTo>
                  <a:pt x="2765934" y="2720466"/>
                </a:lnTo>
                <a:lnTo>
                  <a:pt x="2493129" y="2783616"/>
                </a:lnTo>
                <a:lnTo>
                  <a:pt x="2240533" y="2720466"/>
                </a:lnTo>
                <a:lnTo>
                  <a:pt x="1975306" y="2796245"/>
                </a:lnTo>
                <a:lnTo>
                  <a:pt x="1722709" y="2720466"/>
                </a:lnTo>
                <a:lnTo>
                  <a:pt x="1482743" y="2796245"/>
                </a:lnTo>
                <a:lnTo>
                  <a:pt x="1230146" y="2733096"/>
                </a:lnTo>
                <a:lnTo>
                  <a:pt x="959867" y="2765934"/>
                </a:lnTo>
                <a:lnTo>
                  <a:pt x="712323" y="2733096"/>
                </a:lnTo>
                <a:lnTo>
                  <a:pt x="442044" y="2808875"/>
                </a:lnTo>
                <a:lnTo>
                  <a:pt x="63149" y="2702785"/>
                </a:lnTo>
                <a:lnTo>
                  <a:pt x="0" y="5052"/>
                </a:lnTo>
                <a:close/>
              </a:path>
            </a:pathLst>
          </a:custGeom>
          <a:solidFill>
            <a:schemeClr val="accent5">
              <a:lumMod val="75000"/>
              <a:alpha val="31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      </a:t>
            </a:r>
            <a:r>
              <a:rPr lang="en-US" b="1" dirty="0" smtClean="0">
                <a:ln>
                  <a:solidFill>
                    <a:schemeClr val="bg1"/>
                  </a:solidFill>
                </a:ln>
              </a:rPr>
              <a:t>MAGIC</a:t>
            </a:r>
          </a:p>
          <a:p>
            <a:r>
              <a:rPr lang="en-US" b="1" dirty="0" smtClean="0">
                <a:ln>
                  <a:solidFill>
                    <a:schemeClr val="bg1"/>
                  </a:solidFill>
                </a:ln>
              </a:rPr>
              <a:t>      SUITE &amp;</a:t>
            </a:r>
          </a:p>
          <a:p>
            <a:r>
              <a:rPr lang="en-US" b="1" dirty="0" smtClean="0">
                <a:ln>
                  <a:solidFill>
                    <a:schemeClr val="bg1"/>
                  </a:solidFill>
                </a:ln>
              </a:rPr>
              <a:t>      INNOVATION</a:t>
            </a:r>
          </a:p>
          <a:p>
            <a:r>
              <a:rPr lang="en-US" b="1" dirty="0" smtClean="0">
                <a:ln>
                  <a:solidFill>
                    <a:schemeClr val="bg1"/>
                  </a:solidFill>
                </a:ln>
              </a:rPr>
              <a:t>      LABORATORY</a:t>
            </a:r>
          </a:p>
        </p:txBody>
      </p:sp>
      <p:sp>
        <p:nvSpPr>
          <p:cNvPr id="14" name="Rectangle 13"/>
          <p:cNvSpPr/>
          <p:nvPr/>
        </p:nvSpPr>
        <p:spPr>
          <a:xfrm>
            <a:off x="76200" y="76200"/>
            <a:ext cx="1752600" cy="5791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9600" b="1" dirty="0" smtClean="0">
                <a:latin typeface="Arial" panose="020B0604020202020204" pitchFamily="34" charset="0"/>
                <a:cs typeface="Arial" panose="020B0604020202020204" pitchFamily="34" charset="0"/>
              </a:rPr>
              <a:t>FLOOR 2</a:t>
            </a:r>
            <a:endParaRPr lang="en-US" sz="9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103306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DESIGN PRINCIPLE</a:t>
            </a:r>
            <a:endParaRPr lang="en-US" dirty="0"/>
          </a:p>
        </p:txBody>
      </p:sp>
      <p:sp>
        <p:nvSpPr>
          <p:cNvPr id="3" name="Content Placeholder 2"/>
          <p:cNvSpPr>
            <a:spLocks noGrp="1"/>
          </p:cNvSpPr>
          <p:nvPr>
            <p:ph idx="1"/>
          </p:nvPr>
        </p:nvSpPr>
        <p:spPr>
          <a:xfrm>
            <a:off x="5410200" y="1538475"/>
            <a:ext cx="6248400" cy="4024125"/>
          </a:xfrm>
        </p:spPr>
        <p:txBody>
          <a:bodyPr/>
          <a:lstStyle/>
          <a:p>
            <a:pPr marL="0" indent="0">
              <a:buNone/>
            </a:pPr>
            <a:r>
              <a:rPr lang="en-US" b="1" dirty="0" smtClean="0"/>
              <a:t>NO SPACE SHOULD BE USED FOR ONLY ONE THING, OR BY ONLY ONE CONSTITUENCY</a:t>
            </a:r>
            <a:r>
              <a:rPr lang="en-US" dirty="0"/>
              <a:t>:</a:t>
            </a:r>
            <a:r>
              <a:rPr lang="en-US" dirty="0" smtClean="0"/>
              <a:t>  OUR COMMITMENT TO MULTI-DISCIPLINARY AND CROSS-DISCIPLINARY WORK SHOULD EXTEND TO THE PHYSICAL BUILDING DESIGN, TECHNOLOGY SELECTION, ADMINISTRATION AND OPERATIONS, CULTURE &amp; COMMUNITY.</a:t>
            </a:r>
          </a:p>
          <a:p>
            <a:pPr marL="0" indent="0">
              <a:buNone/>
            </a:pPr>
            <a:endParaRPr lang="en-US" sz="1000" dirty="0"/>
          </a:p>
          <a:p>
            <a:pPr marL="0" indent="0">
              <a:buNone/>
            </a:pPr>
            <a:r>
              <a:rPr lang="en-US" dirty="0" smtClean="0"/>
              <a:t>IF WE SUCCEED, WE WILL HAVE ENGINEERED A PARTICLE ACCELERATOR FOR THE HAPPY ACCIDENT.</a:t>
            </a:r>
          </a:p>
          <a:p>
            <a:pPr marL="0" indent="0">
              <a:buNone/>
            </a:pPr>
            <a:endParaRPr lang="en-US" sz="1000" dirty="0"/>
          </a:p>
          <a:p>
            <a:pPr marL="0" indent="0">
              <a:buNone/>
            </a:pPr>
            <a:r>
              <a:rPr lang="en-US" dirty="0" smtClean="0"/>
              <a:t>(AND MODEL FOR OUR STUDENTS HOW COLLABORATION AND TEAMS FUNCTION)</a:t>
            </a:r>
            <a:endParaRPr lang="en-US" dirty="0"/>
          </a:p>
        </p:txBody>
      </p:sp>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28600" y="914400"/>
            <a:ext cx="4876800" cy="3103418"/>
          </a:xfrm>
          <a:prstGeom prst="rect">
            <a:avLst/>
          </a:prstGeom>
          <a:ln w="28575">
            <a:solidFill>
              <a:schemeClr val="tx1"/>
            </a:solidFill>
          </a:ln>
        </p:spPr>
      </p:pic>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9600" y="3200400"/>
            <a:ext cx="4191000" cy="2357438"/>
          </a:xfrm>
          <a:prstGeom prst="rect">
            <a:avLst/>
          </a:prstGeom>
        </p:spPr>
      </p:pic>
    </p:spTree>
    <p:extLst>
      <p:ext uri="{BB962C8B-B14F-4D97-AF65-F5344CB8AC3E}">
        <p14:creationId xmlns:p14="http://schemas.microsoft.com/office/powerpoint/2010/main" val="350982426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445797" y="2294010"/>
            <a:ext cx="1373603" cy="1949114"/>
          </a:xfrm>
          <a:ln w="25400">
            <a:solidFill>
              <a:schemeClr val="tx1"/>
            </a:solidFill>
          </a:ln>
        </p:spPr>
      </p:pic>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458" y="3980267"/>
            <a:ext cx="1457824" cy="1151709"/>
          </a:xfrm>
          <a:prstGeom prst="rect">
            <a:avLst/>
          </a:prstGeom>
          <a:ln w="25400">
            <a:solidFill>
              <a:schemeClr val="tx1"/>
            </a:solidFill>
          </a:ln>
        </p:spPr>
      </p:pic>
      <p:sp>
        <p:nvSpPr>
          <p:cNvPr id="2" name="Title 1"/>
          <p:cNvSpPr>
            <a:spLocks noGrp="1"/>
          </p:cNvSpPr>
          <p:nvPr>
            <p:ph type="title"/>
          </p:nvPr>
        </p:nvSpPr>
        <p:spPr>
          <a:ln w="25400">
            <a:solidFill>
              <a:schemeClr val="tx1"/>
            </a:solidFill>
          </a:ln>
        </p:spPr>
        <p:txBody>
          <a:bodyPr/>
          <a:lstStyle/>
          <a:p>
            <a:r>
              <a:rPr lang="en-US" dirty="0" smtClean="0"/>
              <a:t>MAGIC MOOD BOARD</a:t>
            </a:r>
            <a:endParaRPr lang="en-US" dirty="0"/>
          </a:p>
        </p:txBody>
      </p:sp>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37923" y="1605163"/>
            <a:ext cx="1381478" cy="680837"/>
          </a:xfrm>
          <a:prstGeom prst="rect">
            <a:avLst/>
          </a:prstGeom>
          <a:ln w="25400">
            <a:solidFill>
              <a:schemeClr val="tx1"/>
            </a:solidFill>
          </a:ln>
        </p:spPr>
      </p:pic>
      <p:pic>
        <p:nvPicPr>
          <p:cNvPr id="6" name="Picture 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437923" y="994312"/>
            <a:ext cx="1381477" cy="682088"/>
          </a:xfrm>
          <a:prstGeom prst="rect">
            <a:avLst/>
          </a:prstGeom>
          <a:ln w="25400">
            <a:solidFill>
              <a:schemeClr val="tx1"/>
            </a:solidFill>
          </a:ln>
        </p:spPr>
      </p:pic>
      <p:pic>
        <p:nvPicPr>
          <p:cNvPr id="7" name="Picture 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459" y="4907348"/>
            <a:ext cx="1448255" cy="1070340"/>
          </a:xfrm>
          <a:prstGeom prst="rect">
            <a:avLst/>
          </a:prstGeom>
          <a:ln w="25400">
            <a:solidFill>
              <a:schemeClr val="tx1"/>
            </a:solidFill>
          </a:ln>
        </p:spPr>
      </p:pic>
      <p:pic>
        <p:nvPicPr>
          <p:cNvPr id="9" name="Picture 8"/>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0451" y="3059202"/>
            <a:ext cx="1453079" cy="903198"/>
          </a:xfrm>
          <a:prstGeom prst="rect">
            <a:avLst/>
          </a:prstGeom>
          <a:ln w="25400">
            <a:solidFill>
              <a:schemeClr val="tx1"/>
            </a:solidFill>
          </a:ln>
        </p:spPr>
      </p:pic>
      <p:pic>
        <p:nvPicPr>
          <p:cNvPr id="10" name="Picture 9"/>
          <p:cNvPicPr>
            <a:picLocks noChangeAspect="1"/>
          </p:cNvPicPr>
          <p:nvPr/>
        </p:nvPicPr>
        <p:blipFill rotWithShape="1">
          <a:blip r:embed="rId8" cstate="email">
            <a:extLst>
              <a:ext uri="{28A0092B-C50C-407E-A947-70E740481C1C}">
                <a14:useLocalDpi xmlns:a14="http://schemas.microsoft.com/office/drawing/2010/main" val="0"/>
              </a:ext>
            </a:extLst>
          </a:blip>
          <a:srcRect/>
          <a:stretch/>
        </p:blipFill>
        <p:spPr>
          <a:xfrm>
            <a:off x="1447800" y="0"/>
            <a:ext cx="1371600" cy="987553"/>
          </a:xfrm>
          <a:prstGeom prst="rect">
            <a:avLst/>
          </a:prstGeom>
          <a:ln w="25400">
            <a:solidFill>
              <a:schemeClr val="tx1"/>
            </a:solidFill>
          </a:ln>
        </p:spPr>
      </p:pic>
      <p:pic>
        <p:nvPicPr>
          <p:cNvPr id="11" name="Picture 10"/>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4849" y="2057401"/>
            <a:ext cx="1458681" cy="966067"/>
          </a:xfrm>
          <a:prstGeom prst="rect">
            <a:avLst/>
          </a:prstGeom>
          <a:ln w="25400">
            <a:solidFill>
              <a:schemeClr val="tx1"/>
            </a:solidFill>
          </a:ln>
        </p:spPr>
      </p:pic>
      <p:pic>
        <p:nvPicPr>
          <p:cNvPr id="12" name="Picture 11"/>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3076" y="981267"/>
            <a:ext cx="1460453" cy="1076134"/>
          </a:xfrm>
          <a:prstGeom prst="rect">
            <a:avLst/>
          </a:prstGeom>
          <a:ln w="25400">
            <a:solidFill>
              <a:schemeClr val="tx1"/>
            </a:solidFill>
          </a:ln>
        </p:spPr>
      </p:pic>
      <p:pic>
        <p:nvPicPr>
          <p:cNvPr id="13" name="Picture 12"/>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3077" y="1587"/>
            <a:ext cx="1460452" cy="961813"/>
          </a:xfrm>
          <a:prstGeom prst="rect">
            <a:avLst/>
          </a:prstGeom>
          <a:ln w="25400">
            <a:solidFill>
              <a:schemeClr val="tx1"/>
            </a:solidFill>
          </a:ln>
        </p:spPr>
      </p:pic>
      <p:pic>
        <p:nvPicPr>
          <p:cNvPr id="14" name="Picture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816943" y="19291"/>
            <a:ext cx="5372100" cy="2638425"/>
          </a:xfrm>
          <a:prstGeom prst="rect">
            <a:avLst/>
          </a:prstGeom>
          <a:ln w="25400">
            <a:solidFill>
              <a:schemeClr val="tx1"/>
            </a:solidFill>
          </a:ln>
        </p:spPr>
      </p:pic>
      <p:pic>
        <p:nvPicPr>
          <p:cNvPr id="15" name="Picture 14"/>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5151538" y="3905796"/>
            <a:ext cx="2093173" cy="1022800"/>
          </a:xfrm>
          <a:prstGeom prst="rect">
            <a:avLst/>
          </a:prstGeom>
          <a:ln w="25400">
            <a:solidFill>
              <a:schemeClr val="tx1"/>
            </a:solidFill>
          </a:ln>
        </p:spPr>
      </p:pic>
      <p:pic>
        <p:nvPicPr>
          <p:cNvPr id="17" name="Picture 16"/>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7263577" y="2657716"/>
            <a:ext cx="1987101" cy="1391944"/>
          </a:xfrm>
          <a:prstGeom prst="rect">
            <a:avLst/>
          </a:prstGeom>
          <a:ln w="25400">
            <a:solidFill>
              <a:schemeClr val="tx1"/>
            </a:solidFill>
          </a:ln>
        </p:spPr>
      </p:pic>
      <p:pic>
        <p:nvPicPr>
          <p:cNvPr id="18" name="Picture 17"/>
          <p:cNvPicPr>
            <a:picLocks noChangeAspect="1"/>
          </p:cNvPicPr>
          <p:nvPr/>
        </p:nvPicPr>
        <p:blipFill>
          <a:blip r:embed="rId15" cstate="email">
            <a:extLst>
              <a:ext uri="{28A0092B-C50C-407E-A947-70E740481C1C}">
                <a14:useLocalDpi xmlns:a14="http://schemas.microsoft.com/office/drawing/2010/main" val="0"/>
              </a:ext>
            </a:extLst>
          </a:blip>
          <a:stretch>
            <a:fillRect/>
          </a:stretch>
        </p:blipFill>
        <p:spPr>
          <a:xfrm>
            <a:off x="5181600" y="-2457"/>
            <a:ext cx="2057400" cy="1371064"/>
          </a:xfrm>
          <a:prstGeom prst="rect">
            <a:avLst/>
          </a:prstGeom>
          <a:ln w="25400">
            <a:solidFill>
              <a:schemeClr val="tx1"/>
            </a:solidFill>
          </a:ln>
        </p:spPr>
      </p:pic>
      <p:pic>
        <p:nvPicPr>
          <p:cNvPr id="19" name="Picture 18"/>
          <p:cNvPicPr>
            <a:picLocks noChangeAspect="1"/>
          </p:cNvPicPr>
          <p:nvPr/>
        </p:nvPicPr>
        <p:blipFill rotWithShape="1">
          <a:blip r:embed="rId16" cstate="email">
            <a:extLst>
              <a:ext uri="{28A0092B-C50C-407E-A947-70E740481C1C}">
                <a14:useLocalDpi xmlns:a14="http://schemas.microsoft.com/office/drawing/2010/main" val="0"/>
              </a:ext>
            </a:extLst>
          </a:blip>
          <a:srcRect/>
          <a:stretch/>
        </p:blipFill>
        <p:spPr>
          <a:xfrm>
            <a:off x="2727751" y="4676168"/>
            <a:ext cx="2486975" cy="1301520"/>
          </a:xfrm>
          <a:prstGeom prst="rect">
            <a:avLst/>
          </a:prstGeom>
          <a:ln w="25400">
            <a:solidFill>
              <a:schemeClr val="tx1"/>
            </a:solidFill>
          </a:ln>
        </p:spPr>
      </p:pic>
      <p:pic>
        <p:nvPicPr>
          <p:cNvPr id="20" name="Picture 19"/>
          <p:cNvPicPr>
            <a:picLocks noChangeAspect="1"/>
          </p:cNvPicPr>
          <p:nvPr/>
        </p:nvPicPr>
        <p:blipFill>
          <a:blip r:embed="rId17" cstate="email">
            <a:extLst>
              <a:ext uri="{28A0092B-C50C-407E-A947-70E740481C1C}">
                <a14:useLocalDpi xmlns:a14="http://schemas.microsoft.com/office/drawing/2010/main" val="0"/>
              </a:ext>
            </a:extLst>
          </a:blip>
          <a:stretch>
            <a:fillRect/>
          </a:stretch>
        </p:blipFill>
        <p:spPr>
          <a:xfrm>
            <a:off x="2757276" y="3157087"/>
            <a:ext cx="2457451" cy="1594260"/>
          </a:xfrm>
          <a:prstGeom prst="rect">
            <a:avLst/>
          </a:prstGeom>
          <a:ln w="25400">
            <a:solidFill>
              <a:schemeClr val="tx1"/>
            </a:solidFill>
          </a:ln>
        </p:spPr>
      </p:pic>
      <p:pic>
        <p:nvPicPr>
          <p:cNvPr id="21" name="Picture 20"/>
          <p:cNvPicPr>
            <a:picLocks noChangeAspect="1"/>
          </p:cNvPicPr>
          <p:nvPr/>
        </p:nvPicPr>
        <p:blipFill>
          <a:blip r:embed="rId18" cstate="email">
            <a:extLst>
              <a:ext uri="{28A0092B-C50C-407E-A947-70E740481C1C}">
                <a14:useLocalDpi xmlns:a14="http://schemas.microsoft.com/office/drawing/2010/main" val="0"/>
              </a:ext>
            </a:extLst>
          </a:blip>
          <a:stretch>
            <a:fillRect/>
          </a:stretch>
        </p:blipFill>
        <p:spPr>
          <a:xfrm>
            <a:off x="5206180" y="2701238"/>
            <a:ext cx="2032819" cy="1356271"/>
          </a:xfrm>
          <a:prstGeom prst="rect">
            <a:avLst/>
          </a:prstGeom>
          <a:ln w="25400">
            <a:solidFill>
              <a:schemeClr val="tx1"/>
            </a:solidFill>
          </a:ln>
        </p:spPr>
      </p:pic>
      <p:pic>
        <p:nvPicPr>
          <p:cNvPr id="22" name="Picture 21"/>
          <p:cNvPicPr>
            <a:picLocks noChangeAspect="1"/>
          </p:cNvPicPr>
          <p:nvPr/>
        </p:nvPicPr>
        <p:blipFill>
          <a:blip r:embed="rId19" cstate="email">
            <a:extLst>
              <a:ext uri="{28A0092B-C50C-407E-A947-70E740481C1C}">
                <a14:useLocalDpi xmlns:a14="http://schemas.microsoft.com/office/drawing/2010/main" val="0"/>
              </a:ext>
            </a:extLst>
          </a:blip>
          <a:stretch>
            <a:fillRect/>
          </a:stretch>
        </p:blipFill>
        <p:spPr>
          <a:xfrm>
            <a:off x="5159593" y="1357394"/>
            <a:ext cx="2079407" cy="1369866"/>
          </a:xfrm>
          <a:prstGeom prst="rect">
            <a:avLst/>
          </a:prstGeom>
          <a:ln w="25400">
            <a:solidFill>
              <a:schemeClr val="tx1"/>
            </a:solidFill>
          </a:ln>
        </p:spPr>
      </p:pic>
      <p:pic>
        <p:nvPicPr>
          <p:cNvPr id="23" name="Picture 22"/>
          <p:cNvPicPr>
            <a:picLocks noChangeAspect="1"/>
          </p:cNvPicPr>
          <p:nvPr/>
        </p:nvPicPr>
        <p:blipFill rotWithShape="1">
          <a:blip r:embed="rId20" cstate="email">
            <a:extLst>
              <a:ext uri="{28A0092B-C50C-407E-A947-70E740481C1C}">
                <a14:useLocalDpi xmlns:a14="http://schemas.microsoft.com/office/drawing/2010/main" val="0"/>
              </a:ext>
            </a:extLst>
          </a:blip>
          <a:srcRect/>
          <a:stretch/>
        </p:blipFill>
        <p:spPr>
          <a:xfrm>
            <a:off x="5244251" y="4928595"/>
            <a:ext cx="1994748" cy="1044501"/>
          </a:xfrm>
          <a:prstGeom prst="rect">
            <a:avLst/>
          </a:prstGeom>
          <a:ln w="25400">
            <a:solidFill>
              <a:schemeClr val="tx1"/>
            </a:solidFill>
          </a:ln>
        </p:spPr>
      </p:pic>
      <p:pic>
        <p:nvPicPr>
          <p:cNvPr id="24" name="Picture 23"/>
          <p:cNvPicPr>
            <a:picLocks noChangeAspect="1"/>
          </p:cNvPicPr>
          <p:nvPr/>
        </p:nvPicPr>
        <p:blipFill>
          <a:blip r:embed="rId21" cstate="email">
            <a:extLst>
              <a:ext uri="{28A0092B-C50C-407E-A947-70E740481C1C}">
                <a14:useLocalDpi xmlns:a14="http://schemas.microsoft.com/office/drawing/2010/main" val="0"/>
              </a:ext>
            </a:extLst>
          </a:blip>
          <a:stretch>
            <a:fillRect/>
          </a:stretch>
        </p:blipFill>
        <p:spPr>
          <a:xfrm>
            <a:off x="2767479" y="1340818"/>
            <a:ext cx="2414122" cy="1843594"/>
          </a:xfrm>
          <a:prstGeom prst="rect">
            <a:avLst/>
          </a:prstGeom>
          <a:ln w="25400">
            <a:solidFill>
              <a:schemeClr val="tx1"/>
            </a:solidFill>
          </a:ln>
        </p:spPr>
      </p:pic>
      <p:pic>
        <p:nvPicPr>
          <p:cNvPr id="25" name="Picture 24"/>
          <p:cNvPicPr>
            <a:picLocks noChangeAspect="1"/>
          </p:cNvPicPr>
          <p:nvPr/>
        </p:nvPicPr>
        <p:blipFill>
          <a:blip r:embed="rId22" cstate="email">
            <a:extLst>
              <a:ext uri="{28A0092B-C50C-407E-A947-70E740481C1C}">
                <a14:useLocalDpi xmlns:a14="http://schemas.microsoft.com/office/drawing/2010/main" val="0"/>
              </a:ext>
            </a:extLst>
          </a:blip>
          <a:stretch>
            <a:fillRect/>
          </a:stretch>
        </p:blipFill>
        <p:spPr>
          <a:xfrm>
            <a:off x="1463531" y="4115701"/>
            <a:ext cx="1264220" cy="786975"/>
          </a:xfrm>
          <a:prstGeom prst="rect">
            <a:avLst/>
          </a:prstGeom>
          <a:ln w="25400">
            <a:solidFill>
              <a:schemeClr val="tx1"/>
            </a:solidFill>
          </a:ln>
        </p:spPr>
      </p:pic>
      <p:pic>
        <p:nvPicPr>
          <p:cNvPr id="26" name="Picture 25"/>
          <p:cNvPicPr>
            <a:picLocks noChangeAspect="1"/>
          </p:cNvPicPr>
          <p:nvPr/>
        </p:nvPicPr>
        <p:blipFill>
          <a:blip r:embed="rId23" cstate="email">
            <a:extLst>
              <a:ext uri="{28A0092B-C50C-407E-A947-70E740481C1C}">
                <a14:useLocalDpi xmlns:a14="http://schemas.microsoft.com/office/drawing/2010/main" val="0"/>
              </a:ext>
            </a:extLst>
          </a:blip>
          <a:stretch>
            <a:fillRect/>
          </a:stretch>
        </p:blipFill>
        <p:spPr>
          <a:xfrm>
            <a:off x="7238999" y="-10379"/>
            <a:ext cx="2026796" cy="1351197"/>
          </a:xfrm>
          <a:prstGeom prst="rect">
            <a:avLst/>
          </a:prstGeom>
          <a:ln w="25400">
            <a:solidFill>
              <a:schemeClr val="tx1"/>
            </a:solidFill>
          </a:ln>
        </p:spPr>
      </p:pic>
      <p:pic>
        <p:nvPicPr>
          <p:cNvPr id="27" name="Picture 26"/>
          <p:cNvPicPr>
            <a:picLocks noChangeAspect="1"/>
          </p:cNvPicPr>
          <p:nvPr/>
        </p:nvPicPr>
        <p:blipFill>
          <a:blip r:embed="rId24" cstate="email">
            <a:extLst>
              <a:ext uri="{28A0092B-C50C-407E-A947-70E740481C1C}">
                <a14:useLocalDpi xmlns:a14="http://schemas.microsoft.com/office/drawing/2010/main" val="0"/>
              </a:ext>
            </a:extLst>
          </a:blip>
          <a:stretch>
            <a:fillRect/>
          </a:stretch>
        </p:blipFill>
        <p:spPr>
          <a:xfrm>
            <a:off x="2757276" y="6104"/>
            <a:ext cx="2424324" cy="1339799"/>
          </a:xfrm>
          <a:prstGeom prst="rect">
            <a:avLst/>
          </a:prstGeom>
          <a:ln w="25400">
            <a:solidFill>
              <a:schemeClr val="tx1"/>
            </a:solidFill>
          </a:ln>
        </p:spPr>
      </p:pic>
      <p:pic>
        <p:nvPicPr>
          <p:cNvPr id="29" name="Picture 28"/>
          <p:cNvPicPr>
            <a:picLocks noChangeAspect="1"/>
          </p:cNvPicPr>
          <p:nvPr/>
        </p:nvPicPr>
        <p:blipFill>
          <a:blip r:embed="rId25" cstate="email">
            <a:extLst>
              <a:ext uri="{28A0092B-C50C-407E-A947-70E740481C1C}">
                <a14:useLocalDpi xmlns:a14="http://schemas.microsoft.com/office/drawing/2010/main" val="0"/>
              </a:ext>
            </a:extLst>
          </a:blip>
          <a:stretch>
            <a:fillRect/>
          </a:stretch>
        </p:blipFill>
        <p:spPr>
          <a:xfrm>
            <a:off x="7262602" y="4044183"/>
            <a:ext cx="1989265" cy="1391915"/>
          </a:xfrm>
          <a:prstGeom prst="rect">
            <a:avLst/>
          </a:prstGeom>
          <a:ln w="25400">
            <a:solidFill>
              <a:schemeClr val="tx1"/>
            </a:solidFill>
          </a:ln>
        </p:spPr>
      </p:pic>
      <p:pic>
        <p:nvPicPr>
          <p:cNvPr id="30" name="Picture 29"/>
          <p:cNvPicPr>
            <a:picLocks noChangeAspect="1"/>
          </p:cNvPicPr>
          <p:nvPr/>
        </p:nvPicPr>
        <p:blipFill rotWithShape="1">
          <a:blip r:embed="rId26" cstate="email">
            <a:extLst>
              <a:ext uri="{28A0092B-C50C-407E-A947-70E740481C1C}">
                <a14:useLocalDpi xmlns:a14="http://schemas.microsoft.com/office/drawing/2010/main" val="0"/>
              </a:ext>
            </a:extLst>
          </a:blip>
          <a:srcRect/>
          <a:stretch/>
        </p:blipFill>
        <p:spPr>
          <a:xfrm>
            <a:off x="9250678" y="3962400"/>
            <a:ext cx="2941321" cy="2010696"/>
          </a:xfrm>
          <a:prstGeom prst="rect">
            <a:avLst/>
          </a:prstGeom>
          <a:ln w="25400">
            <a:solidFill>
              <a:schemeClr val="tx1"/>
            </a:solidFill>
          </a:ln>
        </p:spPr>
      </p:pic>
      <p:pic>
        <p:nvPicPr>
          <p:cNvPr id="31" name="Picture 30"/>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9250678" y="2657716"/>
            <a:ext cx="2941322" cy="1585408"/>
          </a:xfrm>
          <a:prstGeom prst="rect">
            <a:avLst/>
          </a:prstGeom>
          <a:ln w="25400">
            <a:solidFill>
              <a:schemeClr val="tx1"/>
            </a:solidFill>
          </a:ln>
        </p:spPr>
      </p:pic>
      <p:pic>
        <p:nvPicPr>
          <p:cNvPr id="16" name="Picture 15"/>
          <p:cNvPicPr>
            <a:picLocks noChangeAspect="1"/>
          </p:cNvPicPr>
          <p:nvPr/>
        </p:nvPicPr>
        <p:blipFill>
          <a:blip r:embed="rId28" cstate="email">
            <a:extLst>
              <a:ext uri="{28A0092B-C50C-407E-A947-70E740481C1C}">
                <a14:useLocalDpi xmlns:a14="http://schemas.microsoft.com/office/drawing/2010/main" val="0"/>
              </a:ext>
            </a:extLst>
          </a:blip>
          <a:stretch>
            <a:fillRect/>
          </a:stretch>
        </p:blipFill>
        <p:spPr>
          <a:xfrm>
            <a:off x="1463530" y="4889480"/>
            <a:ext cx="1293746" cy="1088207"/>
          </a:xfrm>
          <a:prstGeom prst="rect">
            <a:avLst/>
          </a:prstGeom>
          <a:ln w="25400">
            <a:solidFill>
              <a:schemeClr val="tx1"/>
            </a:solidFill>
          </a:ln>
        </p:spPr>
      </p:pic>
      <p:sp>
        <p:nvSpPr>
          <p:cNvPr id="32" name="Rectangle 31"/>
          <p:cNvSpPr/>
          <p:nvPr/>
        </p:nvSpPr>
        <p:spPr>
          <a:xfrm>
            <a:off x="3657600" y="1790046"/>
            <a:ext cx="8305800" cy="1167828"/>
          </a:xfrm>
          <a:prstGeom prst="rect">
            <a:avLst/>
          </a:prstGeom>
          <a:solidFill>
            <a:schemeClr val="bg1">
              <a:alpha val="53000"/>
            </a:schemeClr>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MAGIC SPELL STUDIOS – INITIAL MOOD BOARD DESIGN PRESENTATION #1</a:t>
            </a:r>
            <a:endParaRPr lang="en-US" dirty="0"/>
          </a:p>
        </p:txBody>
      </p:sp>
    </p:spTree>
    <p:extLst>
      <p:ext uri="{BB962C8B-B14F-4D97-AF65-F5344CB8AC3E}">
        <p14:creationId xmlns:p14="http://schemas.microsoft.com/office/powerpoint/2010/main" val="32831678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871806"/>
            <a:ext cx="12192000" cy="13168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4493426"/>
            <a:ext cx="12192000" cy="1140627"/>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4188627"/>
            <a:ext cx="12192000" cy="685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2493178"/>
            <a:ext cx="12192000" cy="6286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1578778"/>
            <a:ext cx="121920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1578778"/>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2493178"/>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4188627"/>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0" y="5636427"/>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62000" y="533400"/>
            <a:ext cx="10744200" cy="1293028"/>
          </a:xfrm>
        </p:spPr>
        <p:txBody>
          <a:bodyPr/>
          <a:lstStyle/>
          <a:p>
            <a:r>
              <a:rPr lang="en-US" dirty="0" smtClean="0"/>
              <a:t>The GEEKIEST THING WE’VE  EVER BUILT</a:t>
            </a:r>
            <a:endParaRPr lang="en-US" dirty="0"/>
          </a:p>
        </p:txBody>
      </p:sp>
      <p:sp>
        <p:nvSpPr>
          <p:cNvPr id="3" name="Content Placeholder 2"/>
          <p:cNvSpPr>
            <a:spLocks noGrp="1"/>
          </p:cNvSpPr>
          <p:nvPr>
            <p:ph idx="1"/>
          </p:nvPr>
        </p:nvSpPr>
        <p:spPr>
          <a:xfrm>
            <a:off x="5867400" y="1734987"/>
            <a:ext cx="5638800" cy="4206240"/>
          </a:xfrm>
        </p:spPr>
        <p:txBody>
          <a:bodyPr/>
          <a:lstStyle/>
          <a:p>
            <a:r>
              <a:rPr lang="en-US" dirty="0" smtClean="0"/>
              <a:t>FIRST BUILDING DESIGNED ENTIRELY AROUND A 4K WORKFLOW</a:t>
            </a:r>
          </a:p>
          <a:p>
            <a:r>
              <a:rPr lang="en-US" dirty="0" smtClean="0">
                <a:solidFill>
                  <a:schemeClr val="bg1"/>
                </a:solidFill>
              </a:rPr>
              <a:t>FIRST BUILDING DESIGNED ATOP A 10G TO-THE-DESKTOP NETWORK</a:t>
            </a:r>
          </a:p>
          <a:p>
            <a:r>
              <a:rPr lang="en-US" dirty="0" smtClean="0">
                <a:solidFill>
                  <a:schemeClr val="bg1"/>
                </a:solidFill>
              </a:rPr>
              <a:t>INTRA-BUILDING SERVICES, CAMPUS LINKED SERVICES, CLOUD BASED SERVICES</a:t>
            </a:r>
          </a:p>
          <a:p>
            <a:r>
              <a:rPr lang="en-US" dirty="0" smtClean="0"/>
              <a:t>HIGHLY SPECIALIZED FACILITIES FOR TEACHING &amp; RESEARCH</a:t>
            </a:r>
          </a:p>
          <a:p>
            <a:r>
              <a:rPr lang="en-US" dirty="0" smtClean="0"/>
              <a:t>VIRTUALIZATION CLUSTERS FOR TESTING &amp; DEPLOYMENT</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04800" y="1383696"/>
            <a:ext cx="5181600" cy="4433146"/>
          </a:xfrm>
          <a:prstGeom prst="rect">
            <a:avLst/>
          </a:prstGeom>
          <a:ln w="25400">
            <a:solidFill>
              <a:schemeClr val="tx1"/>
            </a:solidFill>
          </a:ln>
        </p:spPr>
      </p:pic>
      <p:cxnSp>
        <p:nvCxnSpPr>
          <p:cNvPr id="33" name="Straight Connector 32"/>
          <p:cNvCxnSpPr/>
          <p:nvPr/>
        </p:nvCxnSpPr>
        <p:spPr>
          <a:xfrm>
            <a:off x="0" y="4874427"/>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0" y="3121827"/>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54924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05433" y="1267087"/>
            <a:ext cx="2336800" cy="1752600"/>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5400000">
            <a:off x="9702800" y="355600"/>
            <a:ext cx="2844800" cy="2133600"/>
          </a:xfrm>
          <a:prstGeom prst="rect">
            <a:avLst/>
          </a:prstGeom>
          <a:noFill/>
          <a:ln w="25400">
            <a:solidFill>
              <a:schemeClr val="tx1"/>
            </a:solidFill>
          </a:ln>
        </p:spPr>
      </p:pic>
      <p:pic>
        <p:nvPicPr>
          <p:cNvPr id="4" name="Picture 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0" y="0"/>
            <a:ext cx="3759200" cy="2819400"/>
          </a:xfrm>
          <a:prstGeom prst="rect">
            <a:avLst/>
          </a:prstGeom>
          <a:noFill/>
          <a:ln w="25400">
            <a:solidFill>
              <a:schemeClr val="tx1"/>
            </a:solidFill>
          </a:ln>
        </p:spPr>
      </p:pic>
      <p:pic>
        <p:nvPicPr>
          <p:cNvPr id="5" name="Picture 4"/>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783434" y="-109275"/>
            <a:ext cx="1804565" cy="1371600"/>
          </a:xfrm>
          <a:prstGeom prst="rect">
            <a:avLst/>
          </a:prstGeom>
          <a:noFill/>
          <a:ln w="25400">
            <a:solidFill>
              <a:schemeClr val="tx1"/>
            </a:solidFill>
          </a:ln>
        </p:spPr>
      </p:pic>
      <p:pic>
        <p:nvPicPr>
          <p:cNvPr id="8" name="Picture 7"/>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rot="5400000">
            <a:off x="5210175" y="352425"/>
            <a:ext cx="2819400" cy="2114550"/>
          </a:xfrm>
          <a:prstGeom prst="rect">
            <a:avLst/>
          </a:prstGeom>
          <a:noFill/>
          <a:ln w="25400">
            <a:solidFill>
              <a:schemeClr val="tx1"/>
            </a:solidFill>
          </a:ln>
        </p:spPr>
      </p:pic>
      <p:pic>
        <p:nvPicPr>
          <p:cNvPr id="9" name="Picture 8"/>
          <p:cNvPicPr>
            <a:picLocks noChangeAspect="1"/>
          </p:cNvPicPr>
          <p:nvPr/>
        </p:nvPicPr>
        <p:blipFill rotWithShape="1">
          <a:blip r:embed="rId8" cstate="email">
            <a:extLst>
              <a:ext uri="{28A0092B-C50C-407E-A947-70E740481C1C}">
                <a14:useLocalDpi xmlns:a14="http://schemas.microsoft.com/office/drawing/2010/main" val="0"/>
              </a:ext>
            </a:extLst>
          </a:blip>
          <a:srcRect/>
          <a:stretch/>
        </p:blipFill>
        <p:spPr>
          <a:xfrm>
            <a:off x="7670800" y="0"/>
            <a:ext cx="2768600" cy="2819400"/>
          </a:xfrm>
          <a:prstGeom prst="rect">
            <a:avLst/>
          </a:prstGeom>
          <a:noFill/>
          <a:ln w="25400">
            <a:solidFill>
              <a:schemeClr val="tx1"/>
            </a:solidFill>
          </a:ln>
        </p:spPr>
      </p:pic>
      <p:pic>
        <p:nvPicPr>
          <p:cNvPr id="11" name="Picture 10"/>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0" y="2819400"/>
            <a:ext cx="1961388" cy="1508760"/>
          </a:xfrm>
          <a:prstGeom prst="rect">
            <a:avLst/>
          </a:prstGeom>
          <a:noFill/>
          <a:ln w="25400">
            <a:solidFill>
              <a:schemeClr val="tx1"/>
            </a:solidFill>
          </a:ln>
        </p:spPr>
      </p:pic>
      <p:pic>
        <p:nvPicPr>
          <p:cNvPr id="12" name="Picture 11"/>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1968500" y="2819399"/>
            <a:ext cx="1993900" cy="1533525"/>
          </a:xfrm>
          <a:prstGeom prst="rect">
            <a:avLst/>
          </a:prstGeom>
          <a:noFill/>
          <a:ln w="25400">
            <a:solidFill>
              <a:schemeClr val="tx1"/>
            </a:solidFill>
          </a:ln>
        </p:spPr>
      </p:pic>
      <p:pic>
        <p:nvPicPr>
          <p:cNvPr id="13" name="Picture 12"/>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3733799" y="2819399"/>
            <a:ext cx="2108201" cy="1524001"/>
          </a:xfrm>
          <a:prstGeom prst="rect">
            <a:avLst/>
          </a:prstGeom>
          <a:noFill/>
          <a:ln w="25400">
            <a:solidFill>
              <a:schemeClr val="tx1"/>
            </a:solidFill>
          </a:ln>
        </p:spPr>
      </p:pic>
      <p:pic>
        <p:nvPicPr>
          <p:cNvPr id="14" name="Picture 13"/>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5791199" y="2819399"/>
            <a:ext cx="2006601" cy="1524001"/>
          </a:xfrm>
          <a:prstGeom prst="rect">
            <a:avLst/>
          </a:prstGeom>
          <a:noFill/>
          <a:ln w="25400">
            <a:solidFill>
              <a:schemeClr val="tx1"/>
            </a:solidFill>
          </a:ln>
        </p:spPr>
      </p:pic>
      <p:pic>
        <p:nvPicPr>
          <p:cNvPr id="15" name="Picture 14"/>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rot="5400000">
            <a:off x="9520237" y="3205162"/>
            <a:ext cx="3057525" cy="2286000"/>
          </a:xfrm>
          <a:prstGeom prst="rect">
            <a:avLst/>
          </a:prstGeom>
          <a:noFill/>
          <a:ln w="25400">
            <a:solidFill>
              <a:schemeClr val="tx1"/>
            </a:solidFill>
          </a:ln>
        </p:spPr>
      </p:pic>
      <p:pic>
        <p:nvPicPr>
          <p:cNvPr id="16" name="Picture 15"/>
          <p:cNvPicPr>
            <a:picLocks noChangeAspect="1"/>
          </p:cNvPicPr>
          <p:nvPr/>
        </p:nvPicPr>
        <p:blipFill rotWithShape="1">
          <a:blip r:embed="rId14" cstate="email">
            <a:extLst>
              <a:ext uri="{28A0092B-C50C-407E-A947-70E740481C1C}">
                <a14:useLocalDpi xmlns:a14="http://schemas.microsoft.com/office/drawing/2010/main" val="0"/>
              </a:ext>
            </a:extLst>
          </a:blip>
          <a:srcRect/>
          <a:stretch/>
        </p:blipFill>
        <p:spPr>
          <a:xfrm>
            <a:off x="7823199" y="2819399"/>
            <a:ext cx="2112964" cy="1524001"/>
          </a:xfrm>
          <a:prstGeom prst="rect">
            <a:avLst/>
          </a:prstGeom>
          <a:noFill/>
          <a:ln w="25400">
            <a:solidFill>
              <a:schemeClr val="tx1"/>
            </a:solidFill>
          </a:ln>
        </p:spPr>
      </p:pic>
      <p:pic>
        <p:nvPicPr>
          <p:cNvPr id="17" name="Picture 16"/>
          <p:cNvPicPr>
            <a:picLocks noChangeAspect="1"/>
          </p:cNvPicPr>
          <p:nvPr/>
        </p:nvPicPr>
        <p:blipFill>
          <a:blip r:embed="rId15" cstate="email">
            <a:extLst>
              <a:ext uri="{28A0092B-C50C-407E-A947-70E740481C1C}">
                <a14:useLocalDpi xmlns:a14="http://schemas.microsoft.com/office/drawing/2010/main" val="0"/>
              </a:ext>
            </a:extLst>
          </a:blip>
          <a:stretch>
            <a:fillRect/>
          </a:stretch>
        </p:blipFill>
        <p:spPr>
          <a:xfrm>
            <a:off x="7797801" y="4352924"/>
            <a:ext cx="2138362" cy="1524000"/>
          </a:xfrm>
          <a:prstGeom prst="rect">
            <a:avLst/>
          </a:prstGeom>
          <a:noFill/>
          <a:ln w="25400">
            <a:solidFill>
              <a:schemeClr val="tx1"/>
            </a:solidFill>
          </a:ln>
        </p:spPr>
      </p:pic>
      <p:pic>
        <p:nvPicPr>
          <p:cNvPr id="18" name="Picture 17"/>
          <p:cNvPicPr>
            <a:picLocks noChangeAspect="1"/>
          </p:cNvPicPr>
          <p:nvPr/>
        </p:nvPicPr>
        <p:blipFill>
          <a:blip r:embed="rId16" cstate="email">
            <a:extLst>
              <a:ext uri="{28A0092B-C50C-407E-A947-70E740481C1C}">
                <a14:useLocalDpi xmlns:a14="http://schemas.microsoft.com/office/drawing/2010/main" val="0"/>
              </a:ext>
            </a:extLst>
          </a:blip>
          <a:stretch>
            <a:fillRect/>
          </a:stretch>
        </p:blipFill>
        <p:spPr>
          <a:xfrm>
            <a:off x="5765800" y="4352924"/>
            <a:ext cx="2035174" cy="1531144"/>
          </a:xfrm>
          <a:prstGeom prst="rect">
            <a:avLst/>
          </a:prstGeom>
          <a:noFill/>
          <a:ln w="25400">
            <a:solidFill>
              <a:schemeClr val="tx1"/>
            </a:solidFill>
          </a:ln>
        </p:spPr>
      </p:pic>
      <p:pic>
        <p:nvPicPr>
          <p:cNvPr id="19" name="Picture 18"/>
          <p:cNvPicPr>
            <a:picLocks noChangeAspect="1"/>
          </p:cNvPicPr>
          <p:nvPr/>
        </p:nvPicPr>
        <p:blipFill>
          <a:blip r:embed="rId17" cstate="email">
            <a:extLst>
              <a:ext uri="{28A0092B-C50C-407E-A947-70E740481C1C}">
                <a14:useLocalDpi xmlns:a14="http://schemas.microsoft.com/office/drawing/2010/main" val="0"/>
              </a:ext>
            </a:extLst>
          </a:blip>
          <a:stretch>
            <a:fillRect/>
          </a:stretch>
        </p:blipFill>
        <p:spPr>
          <a:xfrm>
            <a:off x="3657600" y="4352924"/>
            <a:ext cx="2108199" cy="1531144"/>
          </a:xfrm>
          <a:prstGeom prst="rect">
            <a:avLst/>
          </a:prstGeom>
          <a:noFill/>
          <a:ln w="25400">
            <a:solidFill>
              <a:schemeClr val="tx1"/>
            </a:solidFill>
          </a:ln>
        </p:spPr>
      </p:pic>
      <p:pic>
        <p:nvPicPr>
          <p:cNvPr id="20" name="Picture 19"/>
          <p:cNvPicPr>
            <a:picLocks noChangeAspect="1"/>
          </p:cNvPicPr>
          <p:nvPr/>
        </p:nvPicPr>
        <p:blipFill>
          <a:blip r:embed="rId18" cstate="email">
            <a:extLst>
              <a:ext uri="{28A0092B-C50C-407E-A947-70E740481C1C}">
                <a14:useLocalDpi xmlns:a14="http://schemas.microsoft.com/office/drawing/2010/main" val="0"/>
              </a:ext>
            </a:extLst>
          </a:blip>
          <a:stretch>
            <a:fillRect/>
          </a:stretch>
        </p:blipFill>
        <p:spPr>
          <a:xfrm>
            <a:off x="1968501" y="4360068"/>
            <a:ext cx="1737360" cy="1524000"/>
          </a:xfrm>
          <a:prstGeom prst="rect">
            <a:avLst/>
          </a:prstGeom>
          <a:noFill/>
          <a:ln w="25400">
            <a:solidFill>
              <a:schemeClr val="tx1"/>
            </a:solidFill>
          </a:ln>
        </p:spPr>
      </p:pic>
      <p:pic>
        <p:nvPicPr>
          <p:cNvPr id="21" name="Picture 20"/>
          <p:cNvPicPr>
            <a:picLocks noChangeAspect="1"/>
          </p:cNvPicPr>
          <p:nvPr/>
        </p:nvPicPr>
        <p:blipFill>
          <a:blip r:embed="rId19" cstate="email">
            <a:extLst>
              <a:ext uri="{28A0092B-C50C-407E-A947-70E740481C1C}">
                <a14:useLocalDpi xmlns:a14="http://schemas.microsoft.com/office/drawing/2010/main" val="0"/>
              </a:ext>
            </a:extLst>
          </a:blip>
          <a:stretch>
            <a:fillRect/>
          </a:stretch>
        </p:blipFill>
        <p:spPr>
          <a:xfrm>
            <a:off x="9938" y="4360068"/>
            <a:ext cx="1933162" cy="1524000"/>
          </a:xfrm>
          <a:prstGeom prst="rect">
            <a:avLst/>
          </a:prstGeom>
          <a:ln w="25400">
            <a:solidFill>
              <a:schemeClr val="tx1"/>
            </a:solidFill>
          </a:ln>
        </p:spPr>
      </p:pic>
    </p:spTree>
    <p:extLst>
      <p:ext uri="{BB962C8B-B14F-4D97-AF65-F5344CB8AC3E}">
        <p14:creationId xmlns:p14="http://schemas.microsoft.com/office/powerpoint/2010/main" val="2130823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4373"/>
            <a:ext cx="10820400" cy="1293028"/>
          </a:xfrm>
        </p:spPr>
        <p:txBody>
          <a:bodyPr/>
          <a:lstStyle/>
          <a:p>
            <a:r>
              <a:rPr lang="en-US" dirty="0" smtClean="0"/>
              <a:t>THIS MYSTERIOUS LETTER WAS THEN SHOWN TO IGM FACULTY 3 DAYS LATER</a:t>
            </a:r>
            <a:endParaRPr lang="en-US" dirty="0"/>
          </a:p>
        </p:txBody>
      </p:sp>
      <p:sp>
        <p:nvSpPr>
          <p:cNvPr id="3" name="Content Placeholder 2"/>
          <p:cNvSpPr>
            <a:spLocks noGrp="1"/>
          </p:cNvSpPr>
          <p:nvPr>
            <p:ph idx="1"/>
          </p:nvPr>
        </p:nvSpPr>
        <p:spPr/>
        <p:txBody>
          <a:bodyPr/>
          <a:lstStyle/>
          <a:p>
            <a:r>
              <a:rPr lang="en-US" dirty="0" smtClean="0"/>
              <a:t>We (IGM) had a meeting with Dr. Destler, Dr. Haefner, Dr. Sears and others.  </a:t>
            </a:r>
          </a:p>
          <a:p>
            <a:r>
              <a:rPr lang="en-US" dirty="0" smtClean="0"/>
              <a:t>Over the next 3 weeks, we would take the outline of what Dr. Destler proposed in his letter, and put forward a plan for establishing what would become MAGIC.</a:t>
            </a:r>
          </a:p>
          <a:p>
            <a:r>
              <a:rPr lang="en-US" dirty="0" smtClean="0"/>
              <a:t>It was during this period that MAGIC was </a:t>
            </a:r>
          </a:p>
          <a:p>
            <a:pPr lvl="1"/>
            <a:r>
              <a:rPr lang="en-US" dirty="0" smtClean="0"/>
              <a:t>(a) split into two pieces, and </a:t>
            </a:r>
          </a:p>
          <a:p>
            <a:pPr lvl="1"/>
            <a:r>
              <a:rPr lang="en-US" dirty="0" smtClean="0"/>
              <a:t>(b) understood to serve the entire campus</a:t>
            </a:r>
          </a:p>
          <a:p>
            <a:pPr lvl="1"/>
            <a:r>
              <a:rPr lang="en-US" dirty="0" smtClean="0"/>
              <a:t>(c) given space* and other start up resources</a:t>
            </a:r>
          </a:p>
          <a:p>
            <a:pPr marL="914400" lvl="2" indent="0">
              <a:buNone/>
            </a:pPr>
            <a:r>
              <a:rPr lang="en-US" dirty="0" smtClean="0"/>
              <a:t>*(not till summer 2013)</a:t>
            </a:r>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367541618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609600"/>
            <a:ext cx="8610600" cy="1293028"/>
          </a:xfrm>
        </p:spPr>
        <p:txBody>
          <a:bodyPr/>
          <a:lstStyle/>
          <a:p>
            <a:r>
              <a:rPr lang="en-US" dirty="0" smtClean="0"/>
              <a:t>MAGIC IS</a:t>
            </a:r>
            <a:endParaRPr lang="en-US" dirty="0"/>
          </a:p>
        </p:txBody>
      </p:sp>
      <p:sp>
        <p:nvSpPr>
          <p:cNvPr id="3" name="Content Placeholder 2"/>
          <p:cNvSpPr>
            <a:spLocks noGrp="1"/>
          </p:cNvSpPr>
          <p:nvPr>
            <p:ph idx="1"/>
          </p:nvPr>
        </p:nvSpPr>
        <p:spPr>
          <a:xfrm>
            <a:off x="4267200" y="779613"/>
            <a:ext cx="4267200" cy="4024125"/>
          </a:xfrm>
        </p:spPr>
        <p:txBody>
          <a:bodyPr/>
          <a:lstStyle/>
          <a:p>
            <a:pPr marL="0" indent="0">
              <a:buNone/>
            </a:pPr>
            <a:r>
              <a:rPr lang="en-US" dirty="0" smtClean="0">
                <a:solidFill>
                  <a:srgbClr val="FF0000"/>
                </a:solidFill>
              </a:rPr>
              <a:t>A research center</a:t>
            </a:r>
          </a:p>
          <a:p>
            <a:pPr marL="0" indent="0">
              <a:buNone/>
            </a:pPr>
            <a:r>
              <a:rPr lang="en-US" dirty="0" smtClean="0">
                <a:solidFill>
                  <a:srgbClr val="FFC000"/>
                </a:solidFill>
              </a:rPr>
              <a:t>A media studio</a:t>
            </a:r>
          </a:p>
          <a:p>
            <a:pPr marL="0" indent="0">
              <a:buNone/>
            </a:pPr>
            <a:r>
              <a:rPr lang="en-US" dirty="0" smtClean="0">
                <a:solidFill>
                  <a:srgbClr val="FFFF00"/>
                </a:solidFill>
              </a:rPr>
              <a:t>An entrepreneurship incubator</a:t>
            </a:r>
          </a:p>
          <a:p>
            <a:pPr marL="0" indent="0">
              <a:buNone/>
            </a:pPr>
            <a:r>
              <a:rPr lang="en-US" dirty="0" smtClean="0">
                <a:solidFill>
                  <a:srgbClr val="92D050"/>
                </a:solidFill>
              </a:rPr>
              <a:t>A mentorship network</a:t>
            </a:r>
          </a:p>
          <a:p>
            <a:pPr marL="0" indent="0">
              <a:buNone/>
            </a:pPr>
            <a:r>
              <a:rPr lang="en-US" dirty="0" smtClean="0">
                <a:solidFill>
                  <a:srgbClr val="00B0F0"/>
                </a:solidFill>
              </a:rPr>
              <a:t>A platform </a:t>
            </a:r>
            <a:r>
              <a:rPr lang="en-US" i="1" dirty="0" smtClean="0">
                <a:solidFill>
                  <a:srgbClr val="00B0F0"/>
                </a:solidFill>
              </a:rPr>
              <a:t>beyond</a:t>
            </a:r>
            <a:r>
              <a:rPr lang="en-US" dirty="0" smtClean="0">
                <a:solidFill>
                  <a:srgbClr val="00B0F0"/>
                </a:solidFill>
              </a:rPr>
              <a:t> and </a:t>
            </a:r>
            <a:r>
              <a:rPr lang="en-US" i="1" dirty="0" smtClean="0">
                <a:solidFill>
                  <a:srgbClr val="00B0F0"/>
                </a:solidFill>
              </a:rPr>
              <a:t>between</a:t>
            </a:r>
            <a:r>
              <a:rPr lang="en-US" dirty="0" smtClean="0">
                <a:solidFill>
                  <a:srgbClr val="00B0F0"/>
                </a:solidFill>
              </a:rPr>
              <a:t> degree programs</a:t>
            </a:r>
          </a:p>
          <a:p>
            <a:pPr marL="0" indent="0">
              <a:buNone/>
            </a:pPr>
            <a:r>
              <a:rPr lang="en-US" dirty="0" smtClean="0">
                <a:solidFill>
                  <a:srgbClr val="9966FF"/>
                </a:solidFill>
              </a:rPr>
              <a:t>A multi-disciplinary, cross-institutional organization</a:t>
            </a:r>
          </a:p>
          <a:p>
            <a:pPr marL="0" indent="0">
              <a:buNone/>
            </a:pPr>
            <a:r>
              <a:rPr lang="en-US" dirty="0" smtClean="0">
                <a:solidFill>
                  <a:srgbClr val="FF00FF"/>
                </a:solidFill>
              </a:rPr>
              <a:t>A community of makers and thinkers</a:t>
            </a: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24765"/>
            <a:ext cx="3962400" cy="5943600"/>
          </a:xfrm>
          <a:prstGeom prst="rect">
            <a:avLst/>
          </a:prstGeom>
        </p:spPr>
      </p:pic>
      <p:cxnSp>
        <p:nvCxnSpPr>
          <p:cNvPr id="6" name="Straight Connector 5"/>
          <p:cNvCxnSpPr/>
          <p:nvPr/>
        </p:nvCxnSpPr>
        <p:spPr>
          <a:xfrm>
            <a:off x="0" y="59436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3962400" y="-24765"/>
            <a:ext cx="0" cy="59683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7200900" y="1219200"/>
            <a:ext cx="4267200" cy="243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200" dirty="0" smtClean="0">
                <a:solidFill>
                  <a:srgbClr val="FF0000"/>
                </a:solidFill>
              </a:rPr>
              <a:t>An innovation unit</a:t>
            </a:r>
          </a:p>
          <a:p>
            <a:pPr algn="r"/>
            <a:endParaRPr lang="en-US" sz="800" dirty="0"/>
          </a:p>
          <a:p>
            <a:pPr algn="r"/>
            <a:r>
              <a:rPr lang="en-US" sz="2200" dirty="0" smtClean="0">
                <a:solidFill>
                  <a:srgbClr val="FFC000"/>
                </a:solidFill>
              </a:rPr>
              <a:t>A digital maker space</a:t>
            </a:r>
          </a:p>
          <a:p>
            <a:pPr algn="r"/>
            <a:endParaRPr lang="en-US" sz="800" dirty="0" smtClean="0"/>
          </a:p>
          <a:p>
            <a:pPr algn="r"/>
            <a:r>
              <a:rPr lang="en-US" sz="2200" dirty="0" smtClean="0">
                <a:solidFill>
                  <a:srgbClr val="FFFF00"/>
                </a:solidFill>
              </a:rPr>
              <a:t>An economic </a:t>
            </a:r>
          </a:p>
          <a:p>
            <a:pPr algn="r"/>
            <a:r>
              <a:rPr lang="en-US" sz="2200" dirty="0" smtClean="0">
                <a:solidFill>
                  <a:srgbClr val="FFFF00"/>
                </a:solidFill>
              </a:rPr>
              <a:t>development </a:t>
            </a:r>
          </a:p>
          <a:p>
            <a:pPr algn="r"/>
            <a:r>
              <a:rPr lang="en-US" sz="2200" dirty="0" smtClean="0">
                <a:solidFill>
                  <a:srgbClr val="FFFF00"/>
                </a:solidFill>
              </a:rPr>
              <a:t>engine and </a:t>
            </a:r>
          </a:p>
          <a:p>
            <a:pPr algn="r"/>
            <a:r>
              <a:rPr lang="en-US" sz="2200" dirty="0" smtClean="0">
                <a:solidFill>
                  <a:srgbClr val="FFFF00"/>
                </a:solidFill>
              </a:rPr>
              <a:t>community partner</a:t>
            </a:r>
            <a:endParaRPr lang="en-US" sz="2200" dirty="0">
              <a:solidFill>
                <a:srgbClr val="FFFF00"/>
              </a:solidFill>
            </a:endParaRPr>
          </a:p>
        </p:txBody>
      </p:sp>
      <p:sp>
        <p:nvSpPr>
          <p:cNvPr id="11" name="Rectangle 10"/>
          <p:cNvSpPr/>
          <p:nvPr/>
        </p:nvSpPr>
        <p:spPr>
          <a:xfrm>
            <a:off x="4495800" y="3581400"/>
            <a:ext cx="7010400" cy="2057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3200" b="1" dirty="0" smtClean="0"/>
              <a:t>A New Story…</a:t>
            </a:r>
          </a:p>
          <a:p>
            <a:pPr algn="r"/>
            <a:endParaRPr lang="en-US" sz="3200" b="1" dirty="0" smtClean="0"/>
          </a:p>
          <a:p>
            <a:pPr algn="r"/>
            <a:r>
              <a:rPr lang="en-US" sz="3200" b="1" dirty="0" smtClean="0"/>
              <a:t>… to build a new world.</a:t>
            </a:r>
            <a:endParaRPr lang="en-US" sz="3200" b="1" dirty="0"/>
          </a:p>
        </p:txBody>
      </p:sp>
    </p:spTree>
    <p:extLst>
      <p:ext uri="{BB962C8B-B14F-4D97-AF65-F5344CB8AC3E}">
        <p14:creationId xmlns:p14="http://schemas.microsoft.com/office/powerpoint/2010/main" val="10386724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0"/>
            <a:ext cx="11734800" cy="1293028"/>
          </a:xfrm>
        </p:spPr>
        <p:txBody>
          <a:bodyPr/>
          <a:lstStyle/>
          <a:p>
            <a:r>
              <a:rPr lang="en-US" dirty="0" smtClean="0"/>
              <a:t>BIG THINGS COMING BESIDES THE BUILDING</a:t>
            </a:r>
            <a:endParaRPr lang="en-US" dirty="0"/>
          </a:p>
        </p:txBody>
      </p:sp>
      <p:sp>
        <p:nvSpPr>
          <p:cNvPr id="3" name="Content Placeholder 2"/>
          <p:cNvSpPr>
            <a:spLocks noGrp="1"/>
          </p:cNvSpPr>
          <p:nvPr>
            <p:ph idx="1"/>
          </p:nvPr>
        </p:nvSpPr>
        <p:spPr>
          <a:xfrm>
            <a:off x="2819400" y="1143000"/>
            <a:ext cx="9144000" cy="4419600"/>
          </a:xfrm>
        </p:spPr>
        <p:txBody>
          <a:bodyPr/>
          <a:lstStyle/>
          <a:p>
            <a:pPr marL="0" indent="0">
              <a:buNone/>
            </a:pPr>
            <a:r>
              <a:rPr lang="en-US" dirty="0" smtClean="0">
                <a:solidFill>
                  <a:srgbClr val="FF0000"/>
                </a:solidFill>
              </a:rPr>
              <a:t>Additional staff to help make stuff work and provide services</a:t>
            </a:r>
          </a:p>
          <a:p>
            <a:pPr marL="0" indent="0">
              <a:buNone/>
            </a:pPr>
            <a:r>
              <a:rPr lang="en-US" dirty="0" smtClean="0">
                <a:solidFill>
                  <a:srgbClr val="FFC000"/>
                </a:solidFill>
              </a:rPr>
              <a:t>New faculty </a:t>
            </a:r>
            <a:r>
              <a:rPr lang="en-US" dirty="0">
                <a:solidFill>
                  <a:srgbClr val="FFC000"/>
                </a:solidFill>
              </a:rPr>
              <a:t>h</a:t>
            </a:r>
            <a:r>
              <a:rPr lang="en-US" dirty="0" smtClean="0">
                <a:solidFill>
                  <a:srgbClr val="FFC000"/>
                </a:solidFill>
              </a:rPr>
              <a:t>ires that sit ‘between and betwixt’ art, animation, game design and computing, with a core mission </a:t>
            </a:r>
            <a:r>
              <a:rPr lang="en-US" dirty="0" err="1" smtClean="0">
                <a:solidFill>
                  <a:srgbClr val="FFC000"/>
                </a:solidFill>
              </a:rPr>
              <a:t>wrt</a:t>
            </a:r>
            <a:r>
              <a:rPr lang="en-US" dirty="0" smtClean="0">
                <a:solidFill>
                  <a:srgbClr val="FFC000"/>
                </a:solidFill>
              </a:rPr>
              <a:t> </a:t>
            </a:r>
            <a:r>
              <a:rPr lang="en-US" dirty="0" smtClean="0">
                <a:solidFill>
                  <a:srgbClr val="FFC000"/>
                </a:solidFill>
              </a:rPr>
              <a:t>economic </a:t>
            </a:r>
            <a:r>
              <a:rPr lang="en-US" dirty="0" smtClean="0">
                <a:solidFill>
                  <a:srgbClr val="FFC000"/>
                </a:solidFill>
              </a:rPr>
              <a:t>development through Digital Media, R&amp;D, and Production</a:t>
            </a:r>
          </a:p>
          <a:p>
            <a:pPr marL="0" indent="0">
              <a:buNone/>
            </a:pPr>
            <a:r>
              <a:rPr lang="en-US" dirty="0" smtClean="0">
                <a:solidFill>
                  <a:srgbClr val="FFFF00"/>
                </a:solidFill>
              </a:rPr>
              <a:t>Expansion of the Co-UP program in terms other than summer, inclusion of more mentors and guides</a:t>
            </a:r>
          </a:p>
          <a:p>
            <a:pPr marL="0" indent="0">
              <a:buNone/>
            </a:pPr>
            <a:r>
              <a:rPr lang="en-US" dirty="0" smtClean="0">
                <a:solidFill>
                  <a:srgbClr val="92D050"/>
                </a:solidFill>
              </a:rPr>
              <a:t>Corporate and Collaborative ‘On-Site Partnerships’ for various projects and activities</a:t>
            </a:r>
          </a:p>
          <a:p>
            <a:pPr marL="0" indent="0">
              <a:buNone/>
            </a:pPr>
            <a:r>
              <a:rPr lang="en-US" dirty="0" smtClean="0">
                <a:solidFill>
                  <a:srgbClr val="00B0F0"/>
                </a:solidFill>
              </a:rPr>
              <a:t>Emphasis on scaling commercial and production use of our facilities </a:t>
            </a:r>
          </a:p>
          <a:p>
            <a:pPr marL="0" indent="0">
              <a:buNone/>
            </a:pPr>
            <a:r>
              <a:rPr lang="en-US" dirty="0" smtClean="0">
                <a:solidFill>
                  <a:srgbClr val="9966FF"/>
                </a:solidFill>
              </a:rPr>
              <a:t>MAGIC activities at additional RIT campuses</a:t>
            </a:r>
          </a:p>
          <a:p>
            <a:pPr marL="0" indent="0">
              <a:buNone/>
            </a:pPr>
            <a:r>
              <a:rPr lang="en-US" dirty="0" smtClean="0">
                <a:solidFill>
                  <a:srgbClr val="FF99FF"/>
                </a:solidFill>
              </a:rPr>
              <a:t>Continued refinement of studio services to best serve the campus community and academic partners</a:t>
            </a:r>
            <a:endParaRPr lang="en-US" dirty="0"/>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533400" y="1295400"/>
            <a:ext cx="1905000" cy="4318000"/>
          </a:xfrm>
          <a:prstGeom prst="rect">
            <a:avLst/>
          </a:prstGeom>
          <a:ln w="25400">
            <a:solidFill>
              <a:schemeClr val="tx1"/>
            </a:solidFill>
          </a:ln>
        </p:spPr>
      </p:pic>
    </p:spTree>
    <p:extLst>
      <p:ext uri="{BB962C8B-B14F-4D97-AF65-F5344CB8AC3E}">
        <p14:creationId xmlns:p14="http://schemas.microsoft.com/office/powerpoint/2010/main" val="161290998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ULTIMATE MOTIVATION</a:t>
            </a:r>
            <a:endParaRPr lang="en-US" dirty="0"/>
          </a:p>
        </p:txBody>
      </p:sp>
      <p:sp>
        <p:nvSpPr>
          <p:cNvPr id="3" name="Content Placeholder 2"/>
          <p:cNvSpPr>
            <a:spLocks noGrp="1"/>
          </p:cNvSpPr>
          <p:nvPr>
            <p:ph idx="1"/>
          </p:nvPr>
        </p:nvSpPr>
        <p:spPr>
          <a:xfrm>
            <a:off x="152400" y="4724400"/>
            <a:ext cx="11582400" cy="1494285"/>
          </a:xfrm>
        </p:spPr>
        <p:txBody>
          <a:bodyPr/>
          <a:lstStyle/>
          <a:p>
            <a:pPr marL="0" indent="0">
              <a:buNone/>
            </a:pPr>
            <a:r>
              <a:rPr lang="en-US" sz="3600" b="1" dirty="0" smtClean="0"/>
              <a:t>TO CHALLENGE &amp; TRANSFORM THE UNIVERSITY,     OUT OF LOVE</a:t>
            </a:r>
            <a:endParaRPr lang="en-US" sz="3600" b="1" dirty="0"/>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1"/>
            <a:ext cx="12192000" cy="4648201"/>
          </a:xfrm>
          <a:prstGeom prst="rect">
            <a:avLst/>
          </a:prstGeom>
        </p:spPr>
      </p:pic>
      <p:cxnSp>
        <p:nvCxnSpPr>
          <p:cNvPr id="5" name="Straight Connector 4"/>
          <p:cNvCxnSpPr/>
          <p:nvPr/>
        </p:nvCxnSpPr>
        <p:spPr>
          <a:xfrm>
            <a:off x="0" y="4648200"/>
            <a:ext cx="1219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098788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1"/>
            <a:ext cx="12192000" cy="5791201"/>
          </a:xfrm>
          <a:prstGeom prst="rect">
            <a:avLst/>
          </a:prstGeom>
        </p:spPr>
      </p:pic>
      <p:sp>
        <p:nvSpPr>
          <p:cNvPr id="2" name="Title 1"/>
          <p:cNvSpPr>
            <a:spLocks noGrp="1"/>
          </p:cNvSpPr>
          <p:nvPr>
            <p:ph type="title"/>
          </p:nvPr>
        </p:nvSpPr>
        <p:spPr>
          <a:xfrm>
            <a:off x="0" y="5029200"/>
            <a:ext cx="12192000" cy="762000"/>
          </a:xfrm>
          <a:solidFill>
            <a:schemeClr val="bg1">
              <a:alpha val="50000"/>
            </a:schemeClr>
          </a:solidFill>
        </p:spPr>
        <p:txBody>
          <a:bodyPr anchor="ctr" anchorCtr="0"/>
          <a:lstStyle/>
          <a:p>
            <a:r>
              <a:rPr lang="en-US" dirty="0" smtClean="0"/>
              <a:t>Julie’s House	</a:t>
            </a:r>
            <a:endParaRPr lang="en-US" dirty="0"/>
          </a:p>
        </p:txBody>
      </p:sp>
      <p:cxnSp>
        <p:nvCxnSpPr>
          <p:cNvPr id="5" name="Straight Connector 4"/>
          <p:cNvCxnSpPr/>
          <p:nvPr/>
        </p:nvCxnSpPr>
        <p:spPr>
          <a:xfrm>
            <a:off x="0" y="5791200"/>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5029200"/>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86764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071322" y="2133600"/>
            <a:ext cx="2325012" cy="2325012"/>
          </a:xfrm>
          <a:prstGeom prst="rect">
            <a:avLst/>
          </a:prstGeom>
          <a:ln w="28575">
            <a:solidFill>
              <a:schemeClr val="tx1"/>
            </a:solidFill>
          </a:ln>
        </p:spPr>
      </p:pic>
      <p:sp>
        <p:nvSpPr>
          <p:cNvPr id="2" name="Title 1"/>
          <p:cNvSpPr>
            <a:spLocks noGrp="1"/>
          </p:cNvSpPr>
          <p:nvPr>
            <p:ph type="title"/>
          </p:nvPr>
        </p:nvSpPr>
        <p:spPr>
          <a:xfrm>
            <a:off x="76200" y="764373"/>
            <a:ext cx="11430000" cy="1293028"/>
          </a:xfrm>
        </p:spPr>
        <p:txBody>
          <a:bodyPr/>
          <a:lstStyle/>
          <a:p>
            <a:r>
              <a:rPr lang="en-US" dirty="0" smtClean="0"/>
              <a:t>SO HERE’S TO FIVE YEARS WITH SOME OF THE GREATEST &amp; MOST CREATIVE PEOPLE I KNOW</a:t>
            </a: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949998" y="3417249"/>
            <a:ext cx="2242002" cy="2242002"/>
          </a:xfrm>
          <a:prstGeom prst="rect">
            <a:avLst/>
          </a:prstGeom>
          <a:ln w="28575">
            <a:solidFill>
              <a:schemeClr val="tx1"/>
            </a:solidFill>
          </a:ln>
        </p:spPr>
      </p:pic>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196233" y="2133600"/>
            <a:ext cx="2280767" cy="2280767"/>
          </a:xfrm>
          <a:prstGeom prst="rect">
            <a:avLst/>
          </a:prstGeom>
          <a:ln w="28575">
            <a:solidFill>
              <a:schemeClr val="tx1"/>
            </a:solidFill>
          </a:ln>
        </p:spPr>
      </p:pic>
      <p:pic>
        <p:nvPicPr>
          <p:cNvPr id="8" name="Picture 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138833" y="3378483"/>
            <a:ext cx="2280767" cy="2280767"/>
          </a:xfrm>
          <a:prstGeom prst="rect">
            <a:avLst/>
          </a:prstGeom>
          <a:ln w="28575">
            <a:solidFill>
              <a:schemeClr val="tx1"/>
            </a:solidFill>
          </a:ln>
        </p:spPr>
      </p:pic>
      <p:pic>
        <p:nvPicPr>
          <p:cNvPr id="10" name="Picture 9"/>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0" y="2142615"/>
            <a:ext cx="2362200" cy="2362200"/>
          </a:xfrm>
          <a:prstGeom prst="rect">
            <a:avLst/>
          </a:prstGeom>
          <a:ln w="28575">
            <a:solidFill>
              <a:schemeClr val="tx1"/>
            </a:solidFill>
          </a:ln>
        </p:spPr>
      </p:pic>
      <p:pic>
        <p:nvPicPr>
          <p:cNvPr id="6" name="Picture 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101233" y="3378483"/>
            <a:ext cx="2280767" cy="2280767"/>
          </a:xfrm>
          <a:prstGeom prst="rect">
            <a:avLst/>
          </a:prstGeom>
          <a:ln w="28575">
            <a:solidFill>
              <a:schemeClr val="tx1"/>
            </a:solidFill>
          </a:ln>
        </p:spPr>
      </p:pic>
    </p:spTree>
    <p:extLst>
      <p:ext uri="{BB962C8B-B14F-4D97-AF65-F5344CB8AC3E}">
        <p14:creationId xmlns:p14="http://schemas.microsoft.com/office/powerpoint/2010/main" val="25689277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email">
            <a:extLst>
              <a:ext uri="{28A0092B-C50C-407E-A947-70E740481C1C}">
                <a14:useLocalDpi xmlns:a14="http://schemas.microsoft.com/office/drawing/2010/main" val="0"/>
              </a:ext>
            </a:extLst>
          </a:blip>
          <a:srcRect/>
          <a:stretch/>
        </p:blipFill>
        <p:spPr>
          <a:xfrm>
            <a:off x="0" y="0"/>
            <a:ext cx="12192000" cy="5638800"/>
          </a:xfrm>
        </p:spPr>
      </p:pic>
      <p:sp>
        <p:nvSpPr>
          <p:cNvPr id="2" name="Title 1"/>
          <p:cNvSpPr>
            <a:spLocks noGrp="1"/>
          </p:cNvSpPr>
          <p:nvPr>
            <p:ph type="title"/>
          </p:nvPr>
        </p:nvSpPr>
        <p:spPr>
          <a:xfrm>
            <a:off x="0" y="2514600"/>
            <a:ext cx="12192000" cy="1293028"/>
          </a:xfrm>
          <a:solidFill>
            <a:schemeClr val="bg1">
              <a:alpha val="52000"/>
            </a:schemeClr>
          </a:solidFill>
        </p:spPr>
        <p:txBody>
          <a:bodyPr anchor="ctr" anchorCtr="0"/>
          <a:lstStyle/>
          <a:p>
            <a:r>
              <a:rPr lang="en-US" dirty="0" smtClean="0"/>
              <a:t>BIRTHDAYS are IMPORTANT:   	</a:t>
            </a:r>
            <a:br>
              <a:rPr lang="en-US" dirty="0" smtClean="0"/>
            </a:br>
            <a:r>
              <a:rPr lang="en-US" dirty="0" smtClean="0"/>
              <a:t>TAKE A MOMENT, REFLECT, AND WISH 	</a:t>
            </a:r>
            <a:endParaRPr lang="en-US" dirty="0"/>
          </a:p>
        </p:txBody>
      </p:sp>
      <p:cxnSp>
        <p:nvCxnSpPr>
          <p:cNvPr id="5" name="Straight Connector 4"/>
          <p:cNvCxnSpPr/>
          <p:nvPr/>
        </p:nvCxnSpPr>
        <p:spPr>
          <a:xfrm>
            <a:off x="0" y="56388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38100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2514600"/>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52054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3200"/>
            <a:ext cx="8610600" cy="1293028"/>
          </a:xfrm>
        </p:spPr>
        <p:txBody>
          <a:bodyPr/>
          <a:lstStyle/>
          <a:p>
            <a:r>
              <a:rPr lang="en-US" dirty="0" smtClean="0"/>
              <a:t>TOMORROW WE GO BACK TO MAKING THINGS.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9200" y="2362200"/>
            <a:ext cx="1905000" cy="1905000"/>
          </a:xfrm>
          <a:prstGeom prst="rect">
            <a:avLst/>
          </a:prstGeom>
          <a:ln w="25400">
            <a:solidFill>
              <a:schemeClr val="tx1"/>
            </a:solidFill>
          </a:ln>
        </p:spPr>
      </p:pic>
    </p:spTree>
    <p:extLst>
      <p:ext uri="{BB962C8B-B14F-4D97-AF65-F5344CB8AC3E}">
        <p14:creationId xmlns:p14="http://schemas.microsoft.com/office/powerpoint/2010/main" val="30853085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13886" y="-31805"/>
            <a:ext cx="12185206" cy="5376474"/>
          </a:xfrm>
          <a:prstGeom prst="rect">
            <a:avLst/>
          </a:prstGeom>
        </p:spPr>
      </p:pic>
      <p:sp>
        <p:nvSpPr>
          <p:cNvPr id="5" name="Rectangle 4"/>
          <p:cNvSpPr/>
          <p:nvPr/>
        </p:nvSpPr>
        <p:spPr>
          <a:xfrm>
            <a:off x="0" y="4564912"/>
            <a:ext cx="12199092" cy="838200"/>
          </a:xfrm>
          <a:prstGeom prst="rect">
            <a:avLst/>
          </a:pr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lumMod val="65000"/>
                    <a:lumOff val="35000"/>
                  </a:schemeClr>
                </a:solidFill>
              </a:rPr>
              <a:t>andy@magic.rit.edu | magic.rit.edu | @</a:t>
            </a:r>
            <a:r>
              <a:rPr lang="en-US" sz="2800" dirty="0" err="1">
                <a:solidFill>
                  <a:schemeClr val="tx1">
                    <a:lumMod val="65000"/>
                    <a:lumOff val="35000"/>
                  </a:schemeClr>
                </a:solidFill>
              </a:rPr>
              <a:t>ritmagic</a:t>
            </a:r>
            <a:endParaRPr lang="en-US" sz="2800" dirty="0">
              <a:solidFill>
                <a:schemeClr val="tx1">
                  <a:lumMod val="65000"/>
                  <a:lumOff val="35000"/>
                </a:schemeClr>
              </a:solidFill>
            </a:endParaRPr>
          </a:p>
        </p:txBody>
      </p:sp>
      <p:sp>
        <p:nvSpPr>
          <p:cNvPr id="8" name="Rectangle 7"/>
          <p:cNvSpPr/>
          <p:nvPr/>
        </p:nvSpPr>
        <p:spPr>
          <a:xfrm>
            <a:off x="0" y="3726712"/>
            <a:ext cx="12199092" cy="8382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2">
                    <a:lumMod val="90000"/>
                  </a:schemeClr>
                </a:solidFill>
              </a:rPr>
              <a:t>Thanks &amp; Questions</a:t>
            </a:r>
          </a:p>
        </p:txBody>
      </p:sp>
      <p:cxnSp>
        <p:nvCxnSpPr>
          <p:cNvPr id="7" name="Straight Connector 6"/>
          <p:cNvCxnSpPr/>
          <p:nvPr/>
        </p:nvCxnSpPr>
        <p:spPr>
          <a:xfrm>
            <a:off x="0" y="4564912"/>
            <a:ext cx="1219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5387786"/>
            <a:ext cx="1219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3733800"/>
            <a:ext cx="1219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46723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0"/>
            <a:ext cx="12192000" cy="5715000"/>
          </a:xfrm>
          <a:prstGeom prst="rect">
            <a:avLst/>
          </a:prstGeom>
        </p:spPr>
      </p:pic>
      <p:sp>
        <p:nvSpPr>
          <p:cNvPr id="2" name="Title 1"/>
          <p:cNvSpPr>
            <a:spLocks noGrp="1"/>
          </p:cNvSpPr>
          <p:nvPr>
            <p:ph type="title"/>
          </p:nvPr>
        </p:nvSpPr>
        <p:spPr>
          <a:xfrm>
            <a:off x="0" y="992972"/>
            <a:ext cx="12192000" cy="1293028"/>
          </a:xfrm>
          <a:solidFill>
            <a:schemeClr val="bg1">
              <a:alpha val="38000"/>
            </a:schemeClr>
          </a:solidFill>
        </p:spPr>
        <p:txBody>
          <a:bodyPr/>
          <a:lstStyle/>
          <a:p>
            <a:r>
              <a:rPr lang="en-US" dirty="0" smtClean="0"/>
              <a:t>ON FEB 15, 2013, the campus was sent		 </a:t>
            </a:r>
            <a:br>
              <a:rPr lang="en-US" dirty="0" smtClean="0"/>
            </a:br>
            <a:r>
              <a:rPr lang="en-US" dirty="0" smtClean="0"/>
              <a:t>a very strange note	</a:t>
            </a:r>
            <a:endParaRPr lang="en-US" dirty="0"/>
          </a:p>
        </p:txBody>
      </p:sp>
      <p:cxnSp>
        <p:nvCxnSpPr>
          <p:cNvPr id="7" name="Straight Connector 6"/>
          <p:cNvCxnSpPr/>
          <p:nvPr/>
        </p:nvCxnSpPr>
        <p:spPr>
          <a:xfrm>
            <a:off x="0" y="2286000"/>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5715000"/>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990600"/>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5181600"/>
            <a:ext cx="12192000" cy="533400"/>
          </a:xfrm>
          <a:prstGeom prst="rect">
            <a:avLst/>
          </a:prstGeom>
          <a:solidFill>
            <a:schemeClr val="bg1">
              <a:alpha val="41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UNFORTUNATELY THE MESSENGER OWL THOUGHT MUGGLES READ RIT MESSAGE CENTER </a:t>
            </a:r>
            <a:r>
              <a:rPr lang="en-US" dirty="0" smtClean="0">
                <a:sym typeface="Wingdings" panose="05000000000000000000" pitchFamily="2" charset="2"/>
              </a:rPr>
              <a:t></a:t>
            </a:r>
            <a:endParaRPr lang="en-US" dirty="0"/>
          </a:p>
        </p:txBody>
      </p:sp>
    </p:spTree>
    <p:extLst>
      <p:ext uri="{BB962C8B-B14F-4D97-AF65-F5344CB8AC3E}">
        <p14:creationId xmlns:p14="http://schemas.microsoft.com/office/powerpoint/2010/main" val="15510481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SUMMER 2013 WE CONSTRUCTED OUR “NEW” HOME (THE FIRST ONE)</a:t>
            </a: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391400" y="2133600"/>
            <a:ext cx="4800600" cy="3643840"/>
          </a:xfrm>
          <a:prstGeom prst="rect">
            <a:avLst/>
          </a:prstGeom>
          <a:ln w="25400">
            <a:solidFill>
              <a:schemeClr val="tx1"/>
            </a:solidFill>
          </a:ln>
        </p:spPr>
      </p:pic>
      <p:pic>
        <p:nvPicPr>
          <p:cNvPr id="5" name="Picture 4"/>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4761" y="2133600"/>
            <a:ext cx="5163253" cy="3643840"/>
          </a:xfrm>
          <a:prstGeom prst="rect">
            <a:avLst/>
          </a:prstGeom>
          <a:ln w="25400">
            <a:solidFill>
              <a:schemeClr val="tx1"/>
            </a:solidFill>
          </a:ln>
        </p:spPr>
      </p:pic>
      <p:pic>
        <p:nvPicPr>
          <p:cNvPr id="6" name="Picture 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648200" y="2133599"/>
            <a:ext cx="2732881" cy="3643841"/>
          </a:xfrm>
          <a:prstGeom prst="rect">
            <a:avLst/>
          </a:prstGeom>
          <a:ln w="25400">
            <a:solidFill>
              <a:schemeClr val="tx1"/>
            </a:solidFill>
          </a:ln>
        </p:spPr>
      </p:pic>
    </p:spTree>
    <p:extLst>
      <p:ext uri="{BB962C8B-B14F-4D97-AF65-F5344CB8AC3E}">
        <p14:creationId xmlns:p14="http://schemas.microsoft.com/office/powerpoint/2010/main" val="1095587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email">
            <a:extLst>
              <a:ext uri="{28A0092B-C50C-407E-A947-70E740481C1C}">
                <a14:useLocalDpi xmlns:a14="http://schemas.microsoft.com/office/drawing/2010/main" val="0"/>
              </a:ext>
            </a:extLst>
          </a:blip>
          <a:srcRect/>
          <a:stretch/>
        </p:blipFill>
        <p:spPr>
          <a:xfrm>
            <a:off x="0" y="0"/>
            <a:ext cx="12205094" cy="5105400"/>
          </a:xfrm>
        </p:spPr>
      </p:pic>
      <p:sp>
        <p:nvSpPr>
          <p:cNvPr id="2" name="Title 1"/>
          <p:cNvSpPr>
            <a:spLocks noGrp="1"/>
          </p:cNvSpPr>
          <p:nvPr>
            <p:ph type="title"/>
          </p:nvPr>
        </p:nvSpPr>
        <p:spPr>
          <a:xfrm>
            <a:off x="0" y="5101245"/>
            <a:ext cx="12205094" cy="1293028"/>
          </a:xfrm>
        </p:spPr>
        <p:txBody>
          <a:bodyPr/>
          <a:lstStyle/>
          <a:p>
            <a:pPr algn="ctr"/>
            <a:r>
              <a:rPr lang="en-US" sz="2800" dirty="0" smtClean="0"/>
              <a:t>This horrible thing was on the main RIT website for like a year</a:t>
            </a:r>
            <a:endParaRPr lang="en-US" sz="2800" dirty="0"/>
          </a:p>
        </p:txBody>
      </p:sp>
      <p:cxnSp>
        <p:nvCxnSpPr>
          <p:cNvPr id="5" name="Straight Connector 4"/>
          <p:cNvCxnSpPr/>
          <p:nvPr/>
        </p:nvCxnSpPr>
        <p:spPr>
          <a:xfrm>
            <a:off x="0" y="5105400"/>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5562600"/>
            <a:ext cx="12192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7840849"/>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TM04033937[[fn=Vapor Trail]]</Template>
  <TotalTime>14545</TotalTime>
  <Words>6553</Words>
  <Application>Microsoft Office PowerPoint</Application>
  <PresentationFormat>Widescreen</PresentationFormat>
  <Paragraphs>498</Paragraphs>
  <Slides>67</Slides>
  <Notes>54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67</vt:i4>
      </vt:variant>
    </vt:vector>
  </HeadingPairs>
  <TitlesOfParts>
    <vt:vector size="72" baseType="lpstr">
      <vt:lpstr>Arial</vt:lpstr>
      <vt:lpstr>Calibri</vt:lpstr>
      <vt:lpstr>Century Gothic</vt:lpstr>
      <vt:lpstr>Wingdings</vt:lpstr>
      <vt:lpstr>Vapor Trail</vt:lpstr>
      <vt:lpstr>PowerPoint Presentation</vt:lpstr>
      <vt:lpstr>PowerPoint Presentation</vt:lpstr>
      <vt:lpstr>Hi, I’m andy.  I make things.</vt:lpstr>
      <vt:lpstr>PART 0: ANCIENT HISTORY</vt:lpstr>
      <vt:lpstr>In  JAN 2013, I had lunch with president Destler, at his request</vt:lpstr>
      <vt:lpstr>THIS MYSTERIOUS LETTER WAS THEN SHOWN TO IGM FACULTY 3 DAYS LATER</vt:lpstr>
      <vt:lpstr>ON FEB 15, 2013, the campus was sent    a very strange note </vt:lpstr>
      <vt:lpstr>SUMMER 2013 WE CONSTRUCTED OUR “NEW” HOME (THE FIRST ONE)</vt:lpstr>
      <vt:lpstr>This horrible thing was on the main RIT website for like a year</vt:lpstr>
      <vt:lpstr>ON OCTOBER 15, 2013, WE HELD THE INNAUGURAL “MEETING OF THE FACULTY”</vt:lpstr>
      <vt:lpstr> </vt:lpstr>
      <vt:lpstr>WE LEARN BY MAKING THINGS</vt:lpstr>
      <vt:lpstr>Why IS MAGIC?</vt:lpstr>
      <vt:lpstr>CONVERGENCE OF ANOTHER SORT</vt:lpstr>
      <vt:lpstr>   HOW IS MAGIC: </vt:lpstr>
      <vt:lpstr>FIVE YEARS, FIVE YEARLY GOALS, FIVE TIMES AT THE PLATE</vt:lpstr>
      <vt:lpstr>PART 1: MAGIC TODAY</vt:lpstr>
      <vt:lpstr>HOW IS MAGIC:</vt:lpstr>
      <vt:lpstr>PowerPoint Presentation</vt:lpstr>
      <vt:lpstr>PowerPoint Presentation</vt:lpstr>
      <vt:lpstr>…The M is for Messy</vt:lpstr>
      <vt:lpstr>a bit MORE about Our WORK</vt:lpstr>
      <vt:lpstr> A Strange Game   for Strange Reasons</vt:lpstr>
      <vt:lpstr>PowerPoint Presentation</vt:lpstr>
      <vt:lpstr>PowerPoint Presentation</vt:lpstr>
      <vt:lpstr>FIRST UNIVERSITY TO PUBLISH DIRECTLY ON XBOX ONE.  BRAGGING RIGHTS++</vt:lpstr>
      <vt:lpstr>A SUMMER WITH THE BUFFALO BILLS</vt:lpstr>
      <vt:lpstr>PowerPoint Presentation</vt:lpstr>
      <vt:lpstr>But more important than tools OR PLATFORM OR CLIENT IS STORY</vt:lpstr>
      <vt:lpstr>OUR STUDENTS KNOW THIS INSTINCTIVELY, THEY CAME HERE FOR IT</vt:lpstr>
      <vt:lpstr> EVERYONE I KNOW WHO MAKES THINGS &amp; TELLS STORIES DOESN’T THINK OF WORK AS WORK</vt:lpstr>
      <vt:lpstr>PowerPoint Presentation</vt:lpstr>
      <vt:lpstr>Part II: Motivations</vt:lpstr>
      <vt:lpstr>PART II: NO. 0: TO TELL A STORY THAT ISN’T JUST STEM, ISN’T JUST “RESEARCH”</vt:lpstr>
      <vt:lpstr>WE NEED A BETTER STORY</vt:lpstr>
      <vt:lpstr>BUT FIRST, SOME OBSERVATIONS</vt:lpstr>
      <vt:lpstr>MAGICAL BITS 4 EXTENDING THE STEM STORY</vt:lpstr>
      <vt:lpstr>PowerPoint Presentation</vt:lpstr>
      <vt:lpstr>MAGIC is a NY STATE GAMES HUB, (TO GROW THE STATE ECONOMY, but also to tell the state *STORY*)</vt:lpstr>
      <vt:lpstr>FREE &amp; OPEN SOURCE SOFTWARE DIGITAL &amp; PHYSICAL MAKER COMMUNITIES</vt:lpstr>
      <vt:lpstr>A FOCUS ON STORY IS A FOCUS ON HUMANS, WITH OBVIOUS IMPLICATIONS</vt:lpstr>
      <vt:lpstr>MAGICAL BITS FOR IMPACT</vt:lpstr>
      <vt:lpstr>PART II: NO 1: TO EDUCATE A NEW GENERATION OF CITIZEN TECHNO-SCHOLARS</vt:lpstr>
      <vt:lpstr>ELECTION NIGHT HACKATHON  MAGIC &amp; PUBLIC POLICY    </vt:lpstr>
      <vt:lpstr>WE HELP STUDENTS TELL THEIR OWN STORIES &amp; DEVELOP SOPHISTICATION</vt:lpstr>
      <vt:lpstr>RILEY &amp; Make a wish FOUNDATION  </vt:lpstr>
      <vt:lpstr>Artech CRE8-A-THON: CHANGING JAM CULTURE</vt:lpstr>
      <vt:lpstr>REMEMBERING THAT MAKING IS MAGICAL </vt:lpstr>
      <vt:lpstr>MAGICAL THEMES FROM THE FIRST 5 YEARS</vt:lpstr>
      <vt:lpstr>A SECOND MAGICAL PIVOT ~2015</vt:lpstr>
      <vt:lpstr>PART III: CONCLUSIONS AND BEGINNINGS (and buildings) (aka CAKE &amp; PRESENTS)</vt:lpstr>
      <vt:lpstr>DEMOCRATIZING CAPABILITIES &amp; POSSIBILITIES (~$25M NYS ESD PUBLIC/ PRIVATE PARTNERSHIP)  </vt:lpstr>
      <vt:lpstr>PowerPoint Presentation</vt:lpstr>
      <vt:lpstr>PowerPoint Presentation</vt:lpstr>
      <vt:lpstr>PowerPoint Presentation</vt:lpstr>
      <vt:lpstr>CORE DESIGN PRINCIPLE</vt:lpstr>
      <vt:lpstr>MAGIC MOOD BOARD</vt:lpstr>
      <vt:lpstr>The GEEKIEST THING WE’VE  EVER BUILT</vt:lpstr>
      <vt:lpstr>PowerPoint Presentation</vt:lpstr>
      <vt:lpstr>MAGIC IS</vt:lpstr>
      <vt:lpstr>BIG THINGS COMING BESIDES THE BUILDING</vt:lpstr>
      <vt:lpstr>ULTIMATE MOTIVATION</vt:lpstr>
      <vt:lpstr>Julie’s House </vt:lpstr>
      <vt:lpstr>SO HERE’S TO FIVE YEARS WITH SOME OF THE GREATEST &amp; MOST CREATIVE PEOPLE I KNOW</vt:lpstr>
      <vt:lpstr>BIRTHDAYS are IMPORTANT:     TAKE A MOMENT, REFLECT, AND WISH  </vt:lpstr>
      <vt:lpstr>TOMORROW WE GO BACK TO MAKING THINGS.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Andy</dc:creator>
  <cp:lastModifiedBy>Andrew Phelps</cp:lastModifiedBy>
  <cp:revision>383</cp:revision>
  <dcterms:created xsi:type="dcterms:W3CDTF">2009-06-02T00:38:38Z</dcterms:created>
  <dcterms:modified xsi:type="dcterms:W3CDTF">2018-02-14T16:03:29Z</dcterms:modified>
</cp:coreProperties>
</file>